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7" r:id="rId13"/>
    <p:sldId id="308" r:id="rId14"/>
    <p:sldId id="309" r:id="rId15"/>
    <p:sldId id="31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30" autoAdjust="0"/>
  </p:normalViewPr>
  <p:slideViewPr>
    <p:cSldViewPr>
      <p:cViewPr varScale="1">
        <p:scale>
          <a:sx n="52" d="100"/>
          <a:sy n="52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qu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equence" TargetMode="External"/><Relationship Id="rId4" Type="http://schemas.openxmlformats.org/officeDocument/2006/relationships/hyperlink" Target="https://en.wikipedia.org/wiki/Recurs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recurrence relation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Equation"/>
              </a:rPr>
              <a:t>equation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ecursion"/>
              </a:rPr>
              <a:t>recursively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defines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Sequence"/>
              </a:rPr>
              <a:t>sequence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is the iteration.</a:t>
            </a:r>
          </a:p>
          <a:p>
            <a:endParaRPr lang="en-US" dirty="0" smtClean="0"/>
          </a:p>
          <a:p>
            <a:r>
              <a:rPr lang="en-US" dirty="0" smtClean="0"/>
              <a:t>General form: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k = 2 =&gt;  s(n-2) – 2C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k = 3 =&gt;  s(n-3) – 3C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k = k =&gt;  s(n-k) – </a:t>
            </a:r>
            <a:r>
              <a:rPr lang="en-US" dirty="0" err="1" smtClean="0"/>
              <a:t>kC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recursive case to be equal to base</a:t>
            </a:r>
            <a:r>
              <a:rPr lang="en-US" baseline="0" dirty="0" smtClean="0"/>
              <a:t> case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s(n) = ck + s(n-k)</a:t>
            </a:r>
          </a:p>
          <a:p>
            <a:r>
              <a:rPr lang="en-US" baseline="0" dirty="0" smtClean="0"/>
              <a:t>K = n</a:t>
            </a:r>
          </a:p>
          <a:p>
            <a:r>
              <a:rPr lang="en-US" dirty="0" smtClean="0"/>
              <a:t>s(n) = </a:t>
            </a:r>
            <a:r>
              <a:rPr lang="en-US" dirty="0" err="1" smtClean="0"/>
              <a:t>cn</a:t>
            </a:r>
            <a:r>
              <a:rPr lang="en-US" dirty="0" smtClean="0"/>
              <a:t> + s(n-n)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s(n) = </a:t>
            </a:r>
            <a:r>
              <a:rPr lang="en-US" dirty="0" err="1" smtClean="0"/>
              <a:t>cn</a:t>
            </a:r>
            <a:r>
              <a:rPr lang="en-US" dirty="0" smtClean="0"/>
              <a:t> + s(0) = </a:t>
            </a:r>
            <a:r>
              <a:rPr lang="en-US" dirty="0" err="1" smtClean="0"/>
              <a:t>cn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 is constant = 1 so it is 1(n) =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316C60-52A5-43CA-A1C3-A50847F64D03}" type="datetime1">
              <a:rPr lang="en-US" smtClean="0"/>
              <a:t>10/22/2020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A11-0392-4A7D-8F1D-3EA251C0AEB9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12D5-B705-442B-BC49-2D9936D9DE64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04A-41B1-4078-9D1E-B96902171C48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971728-E904-48A6-8BA6-ECAE4B5708EF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1A2-2D49-4EE3-BE4E-0D9FA7CC39F9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448-CED4-49ED-9B41-DABDE306E87E}" type="datetime1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721-0F8F-4AAC-8D51-CBE1051C9D96}" type="datetime1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F404-A29B-44F0-B52F-C5A731F733B2}" type="datetime1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8607-2DDE-402C-89BB-9C30220F297E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FFA4-AB7B-4D9B-974B-6EBADAE63227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B0686A-EBD7-4A8E-AC8F-F219B1083D0B}" type="datetime1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dirty="0" smtClean="0"/>
              <a:t>CS 321-Analysis of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838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Instructor: Asim </a:t>
            </a:r>
            <a:r>
              <a:rPr lang="en-US" sz="2200" dirty="0" err="1" smtClean="0">
                <a:solidFill>
                  <a:schemeClr val="tx1"/>
                </a:solidFill>
              </a:rPr>
              <a:t>Rehan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			arehan@numl.edu.pk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5791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National University of Modern Languages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Islamabad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698875" y="3962400"/>
            <a:ext cx="1179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Lecture </a:t>
            </a:r>
            <a:r>
              <a:rPr lang="en-US" b="1" dirty="0" smtClean="0">
                <a:latin typeface="Calibri" pitchFamily="34" charset="0"/>
              </a:rPr>
              <a:t>03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2286000" y="17526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Microsoft Equation 3.0" r:id="rId3" imgW="1625400" imgH="457200" progId="Equation.3">
                  <p:embed/>
                </p:oleObj>
              </mc:Choice>
              <mc:Fallback>
                <p:oleObj name="Microsoft Equation 3.0" r:id="rId3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229600" cy="3124200"/>
          </a:xfrm>
        </p:spPr>
        <p:txBody>
          <a:bodyPr/>
          <a:lstStyle/>
          <a:p>
            <a:pPr eaLnBrk="1" hangingPunct="1"/>
            <a:r>
              <a:rPr lang="en-US" sz="2400" smtClean="0"/>
              <a:t>s(n)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=	n + s(n-1)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=	n + n-1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=	n + n-1 + n-2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=	n + n-1 + n-2 + n-3 + s(n-4)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=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= 	n + n-1 + n-2 + n-3 + … + n-(k-1) + s(n-k)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4648200" y="22098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0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s(n)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=	n + s(n-1)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=	n + n-1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=	n + n-1 + n-2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=	n + n-1 + n-2 + n-3 + s(n-4)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=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= 	n + n-1 + n-2 + n-3 + … + n-(k-1) + s(n-k)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r>
              <a:rPr lang="en-US" sz="2400" dirty="0" smtClean="0"/>
              <a:t>= 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1828800" y="5029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1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5137150" y="16764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6764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4648200" cy="4625975"/>
          </a:xfrm>
        </p:spPr>
        <p:txBody>
          <a:bodyPr/>
          <a:lstStyle/>
          <a:p>
            <a:pPr eaLnBrk="1" hangingPunct="1"/>
            <a:r>
              <a:rPr lang="en-US" sz="2400" smtClean="0"/>
              <a:t>So far for n &gt;= k we have</a:t>
            </a: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219200" y="2655888"/>
          <a:ext cx="30527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55888"/>
                        <a:ext cx="3052763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4876800" y="24384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8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So far for n &gt;= k we have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What if k = n?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519238" y="2655888"/>
          <a:ext cx="30527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9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655888"/>
                        <a:ext cx="3052762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5137150" y="16764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9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6764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So far for n &gt;= k we have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What if k = n?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600200" y="25146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0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219200" y="4332288"/>
          <a:ext cx="6740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1" name="Equation" r:id="rId7" imgW="2692080" imgH="431640" progId="Equation.3">
                  <p:embed/>
                </p:oleObj>
              </mc:Choice>
              <mc:Fallback>
                <p:oleObj name="Equation" r:id="rId7" imgW="2692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32288"/>
                        <a:ext cx="6740525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So far for n &gt;= k we have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What if k = n?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Thus in general 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572000" y="15240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3" name="Equation" r:id="rId3" imgW="1218960" imgH="431640" progId="Equation.3">
                  <p:embed/>
                </p:oleObj>
              </mc:Choice>
              <mc:Fallback>
                <p:oleObj name="Equation" r:id="rId3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219200" y="3951288"/>
          <a:ext cx="6740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Equation" r:id="rId5" imgW="2692080" imgH="431640" progId="Equation.3">
                  <p:embed/>
                </p:oleObj>
              </mc:Choice>
              <mc:Fallback>
                <p:oleObj name="Equation" r:id="rId5" imgW="2692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51288"/>
                        <a:ext cx="6740525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1219200" y="5334000"/>
          <a:ext cx="26384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5" name="Equation" r:id="rId7" imgW="1054080" imgH="393480" progId="Equation.3">
                  <p:embed/>
                </p:oleObj>
              </mc:Choice>
              <mc:Fallback>
                <p:oleObj name="Equation" r:id="rId7" imgW="10540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26384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Recurrences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expression: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a </a:t>
            </a:r>
            <a:r>
              <a:rPr lang="en-US" i="1" dirty="0" smtClean="0">
                <a:solidFill>
                  <a:schemeClr val="tx2"/>
                </a:solidFill>
              </a:rPr>
              <a:t>recurrence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Recurrence: an equation that describes a function in terms of its value on smaller functions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81400" y="1524000"/>
          <a:ext cx="4191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4" imgW="1676160" imgH="863280" progId="Equation.3">
                  <p:embed/>
                </p:oleObj>
              </mc:Choice>
              <mc:Fallback>
                <p:oleObj name="Equation" r:id="rId4" imgW="167616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4191000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Recurrence Examples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28600" y="2590800"/>
          <a:ext cx="40227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0" name="Equation" r:id="rId4" imgW="1612800" imgH="457200" progId="Equation.3">
                  <p:embed/>
                </p:oleObj>
              </mc:Choice>
              <mc:Fallback>
                <p:oleObj name="Equation" r:id="rId4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4022725" cy="1141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724400" y="2513013"/>
          <a:ext cx="40671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1" name="Equation" r:id="rId6" imgW="1625400" imgH="457200" progId="Equation.3">
                  <p:embed/>
                </p:oleObj>
              </mc:Choice>
              <mc:Fallback>
                <p:oleObj name="Equation" r:id="rId6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3013"/>
                        <a:ext cx="4067175" cy="1144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152400" y="4092575"/>
          <a:ext cx="40036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2" name="Equation" r:id="rId8" imgW="1600200" imgH="863280" progId="Equation.3">
                  <p:embed/>
                </p:oleObj>
              </mc:Choice>
              <mc:Fallback>
                <p:oleObj name="Equation" r:id="rId8" imgW="160020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92575"/>
                        <a:ext cx="4003675" cy="215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4800600" y="3867150"/>
          <a:ext cx="42322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3" name="Equation" r:id="rId10" imgW="1688760" imgH="1041120" progId="Equation.3">
                  <p:embed/>
                </p:oleObj>
              </mc:Choice>
              <mc:Fallback>
                <p:oleObj name="Equation" r:id="rId10" imgW="168876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67150"/>
                        <a:ext cx="4232275" cy="260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Methods to solve recurrence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Substitution method</a:t>
            </a:r>
          </a:p>
          <a:p>
            <a:pPr eaLnBrk="1" hangingPunct="1"/>
            <a:r>
              <a:rPr lang="en-US" smtClean="0"/>
              <a:t>Iteration method</a:t>
            </a:r>
          </a:p>
          <a:p>
            <a:pPr eaLnBrk="1" hangingPunct="1"/>
            <a:r>
              <a:rPr lang="en-US" smtClean="0"/>
              <a:t>Recursion tree method</a:t>
            </a:r>
          </a:p>
          <a:p>
            <a:pPr eaLnBrk="1" hangingPunct="1"/>
            <a:r>
              <a:rPr lang="en-US" smtClean="0"/>
              <a:t>Master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Substitution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substitution method </a:t>
            </a:r>
          </a:p>
          <a:p>
            <a:pPr lvl="1" eaLnBrk="1" hangingPunct="1"/>
            <a:r>
              <a:rPr lang="en-US" smtClean="0"/>
              <a:t>the “making a good guess method”</a:t>
            </a:r>
          </a:p>
          <a:p>
            <a:pPr lvl="1" eaLnBrk="1" hangingPunct="1"/>
            <a:r>
              <a:rPr lang="en-US" smtClean="0"/>
              <a:t>Guess the form of the answer, then use induction to find the constants and show that solution works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Comes with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Solving Recurrences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option is what the book calls the “iteration method”</a:t>
            </a:r>
          </a:p>
          <a:p>
            <a:pPr lvl="1" eaLnBrk="1" hangingPunct="1"/>
            <a:r>
              <a:rPr lang="en-US" smtClean="0"/>
              <a:t>Expand the recurrence </a:t>
            </a:r>
          </a:p>
          <a:p>
            <a:pPr lvl="1" eaLnBrk="1" hangingPunct="1"/>
            <a:r>
              <a:rPr lang="en-US" smtClean="0"/>
              <a:t>Work some algebra to express as a summation</a:t>
            </a:r>
          </a:p>
          <a:p>
            <a:pPr lvl="1" eaLnBrk="1" hangingPunct="1"/>
            <a:r>
              <a:rPr lang="en-US" smtClean="0"/>
              <a:t>Evaluate the summation</a:t>
            </a:r>
          </a:p>
          <a:p>
            <a:pPr eaLnBrk="1" hangingPunct="1"/>
            <a:r>
              <a:rPr lang="en-US" smtClean="0"/>
              <a:t>We will show several examples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3124200" y="15240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4" imgW="1612800" imgH="457200" progId="Equation.3">
                  <p:embed/>
                </p:oleObj>
              </mc:Choice>
              <mc:Fallback>
                <p:oleObj name="Equation" r:id="rId4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401002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308225"/>
            <a:ext cx="8229600" cy="462597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s(n)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 + s(n-1)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 + c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2c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2c + c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3c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kc + s(n-k) = ck + s(n-k)</a:t>
            </a:r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1: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16764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4" imgW="1612800" imgH="457200" progId="Equation.3">
                  <p:embed/>
                </p:oleObj>
              </mc:Choice>
              <mc:Fallback>
                <p:oleObj name="Equation" r:id="rId4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67640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124200"/>
            <a:ext cx="8229600" cy="3733800"/>
          </a:xfrm>
        </p:spPr>
        <p:txBody>
          <a:bodyPr/>
          <a:lstStyle/>
          <a:p>
            <a:pPr eaLnBrk="1" hangingPunct="1"/>
            <a:r>
              <a:rPr lang="en-US" dirty="0" smtClean="0"/>
              <a:t>So far for n &gt;= k we have </a:t>
            </a:r>
          </a:p>
          <a:p>
            <a:pPr lvl="1" eaLnBrk="1" hangingPunct="1"/>
            <a:r>
              <a:rPr lang="en-US" dirty="0" smtClean="0"/>
              <a:t>s(n) = ck + s(n-k)</a:t>
            </a:r>
          </a:p>
          <a:p>
            <a:pPr eaLnBrk="1" hangingPunct="1"/>
            <a:r>
              <a:rPr lang="en-US" dirty="0" smtClean="0"/>
              <a:t>What if k = n?</a:t>
            </a:r>
          </a:p>
          <a:p>
            <a:pPr lvl="1" eaLnBrk="1" hangingPunct="1"/>
            <a:r>
              <a:rPr lang="en-US" dirty="0" smtClean="0"/>
              <a:t>s(n) = </a:t>
            </a:r>
            <a:r>
              <a:rPr lang="en-US" dirty="0" err="1" smtClean="0"/>
              <a:t>cn</a:t>
            </a:r>
            <a:r>
              <a:rPr lang="en-US" dirty="0" smtClean="0"/>
              <a:t> + s(0) = </a:t>
            </a:r>
            <a:r>
              <a:rPr lang="en-US" dirty="0" err="1" smtClean="0"/>
              <a:t>cn</a:t>
            </a:r>
            <a:endParaRPr lang="en-US" dirty="0" smtClean="0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1: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4876800" y="16764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idx="1"/>
          </p:nvPr>
        </p:nvSpPr>
        <p:spPr>
          <a:xfrm>
            <a:off x="0" y="2232025"/>
            <a:ext cx="8229600" cy="4625975"/>
          </a:xfrm>
        </p:spPr>
        <p:txBody>
          <a:bodyPr/>
          <a:lstStyle/>
          <a:p>
            <a:pPr eaLnBrk="1" hangingPunct="1"/>
            <a:r>
              <a:rPr lang="en-US" smtClean="0"/>
              <a:t>So far for n &gt;= k we have </a:t>
            </a:r>
          </a:p>
          <a:p>
            <a:pPr lvl="1" eaLnBrk="1" hangingPunct="1"/>
            <a:r>
              <a:rPr lang="en-US" smtClean="0"/>
              <a:t>s(n) = ck + s(n-k)</a:t>
            </a:r>
          </a:p>
          <a:p>
            <a:pPr eaLnBrk="1" hangingPunct="1"/>
            <a:r>
              <a:rPr lang="en-US" smtClean="0"/>
              <a:t>What if k = n?</a:t>
            </a:r>
          </a:p>
          <a:p>
            <a:pPr lvl="1" eaLnBrk="1" hangingPunct="1"/>
            <a:r>
              <a:rPr lang="en-US" smtClean="0"/>
              <a:t>s(n) = cn + s(0) = cn</a:t>
            </a:r>
          </a:p>
          <a:p>
            <a:pPr eaLnBrk="1" hangingPunct="1"/>
            <a:r>
              <a:rPr lang="en-US" smtClean="0"/>
              <a:t>So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Thus in general </a:t>
            </a:r>
          </a:p>
          <a:p>
            <a:pPr lvl="1" eaLnBrk="1" hangingPunct="1"/>
            <a:r>
              <a:rPr lang="en-US" smtClean="0"/>
              <a:t>s(n) = cn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2390775" y="419735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19735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1: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2891</TotalTime>
  <Words>369</Words>
  <Application>Microsoft Office PowerPoint</Application>
  <PresentationFormat>On-screen Show (4:3)</PresentationFormat>
  <Paragraphs>113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Equation</vt:lpstr>
      <vt:lpstr>Microsoft Equation 3.0</vt:lpstr>
      <vt:lpstr>CS 321-Analysis of Algorithms</vt:lpstr>
      <vt:lpstr>Recurrences</vt:lpstr>
      <vt:lpstr>Recurrence Examples</vt:lpstr>
      <vt:lpstr>Methods to solve recurrence</vt:lpstr>
      <vt:lpstr>Substitution</vt:lpstr>
      <vt:lpstr>Solving Recurrences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Asim</cp:lastModifiedBy>
  <cp:revision>189</cp:revision>
  <dcterms:created xsi:type="dcterms:W3CDTF">2006-08-16T00:00:00Z</dcterms:created>
  <dcterms:modified xsi:type="dcterms:W3CDTF">2020-10-22T05:42:24Z</dcterms:modified>
</cp:coreProperties>
</file>