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98" r:id="rId3"/>
    <p:sldId id="300" r:id="rId4"/>
    <p:sldId id="303" r:id="rId5"/>
    <p:sldId id="302" r:id="rId6"/>
    <p:sldId id="305" r:id="rId7"/>
    <p:sldId id="304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30" autoAdjust="0"/>
  </p:normalViewPr>
  <p:slideViewPr>
    <p:cSldViewPr>
      <p:cViewPr varScale="1">
        <p:scale>
          <a:sx n="52" d="100"/>
          <a:sy n="52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4/15/2020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B74EBC3-1022-43E8-9585-172C8CDA5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7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 smtClean="0"/>
              <a:t>CS 321-Analysis of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83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Instructor: Asim </a:t>
            </a:r>
            <a:r>
              <a:rPr lang="en-US" sz="2200" dirty="0" err="1" smtClean="0">
                <a:solidFill>
                  <a:schemeClr val="tx1"/>
                </a:solidFill>
              </a:rPr>
              <a:t>Rehan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		arehan@numl.edu.pk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National University of Modern Languages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Islamabad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2849477" y="3962400"/>
            <a:ext cx="2877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</a:t>
            </a:r>
            <a:r>
              <a:rPr lang="en-US" b="1" dirty="0" smtClean="0">
                <a:latin typeface="Calibri" pitchFamily="34" charset="0"/>
              </a:rPr>
              <a:t>04</a:t>
            </a:r>
          </a:p>
          <a:p>
            <a:pPr algn="ctr"/>
            <a:r>
              <a:rPr lang="en-US" altLang="en-US" dirty="0"/>
              <a:t>Master’s Theorem/Method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pPr lvl="0"/>
            <a:r>
              <a:rPr lang="en-US" altLang="en-US" i="1" dirty="0">
                <a:solidFill>
                  <a:srgbClr val="009999"/>
                </a:solidFill>
              </a:rPr>
              <a:t>T(n) = 4T(n/2) + log 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905000"/>
            <a:ext cx="7467600" cy="40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Methods to solve recurrence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Substitution method</a:t>
            </a:r>
          </a:p>
          <a:p>
            <a:pPr eaLnBrk="1" hangingPunct="1"/>
            <a:r>
              <a:rPr lang="en-US" dirty="0" smtClean="0"/>
              <a:t>Iteration method</a:t>
            </a:r>
          </a:p>
          <a:p>
            <a:pPr eaLnBrk="1" hangingPunct="1"/>
            <a:r>
              <a:rPr lang="en-US" dirty="0" smtClean="0"/>
              <a:t>Recursion tree method</a:t>
            </a:r>
          </a:p>
          <a:p>
            <a:pPr eaLnBrk="1" hangingPunct="1"/>
            <a:r>
              <a:rPr lang="en-US" dirty="0" smtClean="0"/>
              <a:t>Master’s </a:t>
            </a:r>
            <a:r>
              <a:rPr lang="en-US" dirty="0" smtClean="0"/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117564-E2EB-4247-BF47-C31AC9B78DE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Master’s </a:t>
            </a:r>
            <a:r>
              <a:rPr lang="en-US" altLang="en-US" dirty="0" smtClean="0"/>
              <a:t>Theorem/Method</a:t>
            </a:r>
            <a:endParaRPr lang="en-US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418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“Cookbook” for solving recurrences of the form: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3000" dirty="0" smtClean="0"/>
              <a:t>where</a:t>
            </a:r>
            <a:r>
              <a:rPr lang="en-US" altLang="en-US" sz="3000" dirty="0"/>
              <a:t>, </a:t>
            </a:r>
            <a:r>
              <a:rPr lang="en-US" altLang="en-US" sz="3000" dirty="0">
                <a:latin typeface="Comic Sans MS" panose="030F0702030302020204" pitchFamily="66" charset="0"/>
              </a:rPr>
              <a:t>a 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  <a:r>
              <a:rPr lang="en-US" altLang="en-US" sz="3000" dirty="0">
                <a:cs typeface="Arial" panose="020B0604020202020204" pitchFamily="34" charset="0"/>
              </a:rPr>
              <a:t>,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 b &gt; 1</a:t>
            </a:r>
            <a:r>
              <a:rPr lang="en-US" altLang="en-US" sz="3000" dirty="0">
                <a:cs typeface="Arial" panose="020B0604020202020204" pitchFamily="34" charset="0"/>
              </a:rPr>
              <a:t>, and </a:t>
            </a:r>
            <a:r>
              <a:rPr lang="en-US" altLang="en-US" sz="3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k 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≥</a:t>
            </a:r>
            <a:r>
              <a:rPr lang="en-US" altLang="en-US" sz="30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endParaRPr lang="en-US" alt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Example: W(n</a:t>
            </a:r>
            <a:r>
              <a:rPr lang="en-US" sz="2800" dirty="0">
                <a:latin typeface="Comic Sans MS" pitchFamily="66" charset="0"/>
              </a:rPr>
              <a:t>) = 2W(n/2) + n</a:t>
            </a:r>
            <a:r>
              <a:rPr lang="en-US" sz="2800" baseline="30000" dirty="0">
                <a:latin typeface="Comic Sans MS" pitchFamily="66" charset="0"/>
              </a:rPr>
              <a:t>2</a:t>
            </a:r>
            <a:endParaRPr lang="en-US" altLang="en-U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a = no. of times recursive function called.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b </a:t>
            </a: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= </a:t>
            </a: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size of problem is divided in how many parts?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k </a:t>
            </a: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= </a:t>
            </a: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the power of n in the cost.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p </a:t>
            </a: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= the power of </a:t>
            </a:r>
            <a:r>
              <a:rPr lang="en-US" altLang="en-US" sz="3200" baseline="30000" dirty="0" smtClean="0">
                <a:solidFill>
                  <a:srgbClr val="DD0111"/>
                </a:solidFill>
                <a:cs typeface="Arial" panose="020B0604020202020204" pitchFamily="34" charset="0"/>
              </a:rPr>
              <a:t>log </a:t>
            </a: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in the cost.</a:t>
            </a:r>
            <a:endParaRPr lang="en-US" altLang="en-US" sz="3200" baseline="30000" dirty="0" smtClean="0">
              <a:solidFill>
                <a:srgbClr val="DD011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endParaRPr lang="en-US" altLang="en-US" sz="3200" baseline="30000" dirty="0">
              <a:solidFill>
                <a:srgbClr val="DD011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557290"/>
              </p:ext>
            </p:extLst>
          </p:nvPr>
        </p:nvGraphicFramePr>
        <p:xfrm>
          <a:off x="1524000" y="1600200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7" name="Equation" r:id="rId3" imgW="1803240" imgH="431640" progId="Equation.3">
                  <p:embed/>
                </p:oleObj>
              </mc:Choice>
              <mc:Fallback>
                <p:oleObj name="Equation" r:id="rId3" imgW="1803240" imgH="431640" progId="Equation.3">
                  <p:embed/>
                  <p:pic>
                    <p:nvPicPr>
                      <p:cNvPr id="229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563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98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0467488"/>
              </p:ext>
            </p:extLst>
          </p:nvPr>
        </p:nvGraphicFramePr>
        <p:xfrm>
          <a:off x="1636713" y="1214438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9" name="Equation" r:id="rId4" imgW="1803240" imgH="431640" progId="Equation.3">
                  <p:embed/>
                </p:oleObj>
              </mc:Choice>
              <mc:Fallback>
                <p:oleObj name="Equation" r:id="rId4" imgW="1803240" imgH="431640" progId="Equation.3">
                  <p:embed/>
                  <p:pic>
                    <p:nvPicPr>
                      <p:cNvPr id="229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214438"/>
                        <a:ext cx="563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43000" y="264816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Conditions: </a:t>
            </a:r>
            <a:r>
              <a:rPr lang="en-US" altLang="en-US" dirty="0" smtClean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  <a:r>
              <a:rPr lang="en-US" altLang="en-US" dirty="0">
                <a:cs typeface="Arial" panose="020B0604020202020204" pitchFamily="34" charset="0"/>
              </a:rPr>
              <a:t>,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b &gt; 1</a:t>
            </a:r>
            <a:r>
              <a:rPr lang="en-US" altLang="en-US" dirty="0">
                <a:cs typeface="Arial" panose="020B0604020202020204" pitchFamily="34" charset="0"/>
              </a:rPr>
              <a:t>, and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k ≥ 0</a:t>
            </a:r>
            <a:r>
              <a:rPr lang="en-US" altLang="en-US" sz="1400" dirty="0"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3" name="AutoShape 16"/>
          <p:cNvSpPr>
            <a:spLocks noChangeAspect="1" noChangeArrowheads="1" noTextEdit="1"/>
          </p:cNvSpPr>
          <p:nvPr/>
        </p:nvSpPr>
        <p:spPr bwMode="auto">
          <a:xfrm>
            <a:off x="712788" y="3271838"/>
            <a:ext cx="7823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17551" y="3303588"/>
            <a:ext cx="2903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621088" y="3303588"/>
            <a:ext cx="871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492626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291138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089651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88163" y="3303588"/>
            <a:ext cx="1633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17551" y="4179888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621088" y="4179888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492626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291138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089651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888163" y="4179888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717551" y="4535488"/>
            <a:ext cx="2903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21088" y="4535488"/>
            <a:ext cx="871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492626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291138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089651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888163" y="4535488"/>
            <a:ext cx="1633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717551" y="4891088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621088" y="4891088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4492626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291138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6089651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6888163" y="4891088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717551" y="5246688"/>
            <a:ext cx="2903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3621088" y="5246688"/>
            <a:ext cx="871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4492626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5291138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6089651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888163" y="5246688"/>
            <a:ext cx="1633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717551" y="5600701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621088" y="5600701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4492626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5291138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6089651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6888163" y="5600701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>
            <a:off x="3621088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492626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5291138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608965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6888163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711201" y="41798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711201" y="45354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11201" y="48910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711201" y="52466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711201" y="5600701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71755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852170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711201" y="33035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711201" y="5956301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09626" y="3362326"/>
            <a:ext cx="24495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Recurrence Relations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3713163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3713163" y="3627438"/>
            <a:ext cx="5175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4584701" y="3362326"/>
            <a:ext cx="7794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4584701" y="3627438"/>
            <a:ext cx="5254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5383213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74"/>
          <p:cNvSpPr>
            <a:spLocks noChangeArrowheads="1"/>
          </p:cNvSpPr>
          <p:nvPr/>
        </p:nvSpPr>
        <p:spPr bwMode="auto">
          <a:xfrm>
            <a:off x="5383213" y="3627438"/>
            <a:ext cx="5175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5"/>
          <p:cNvSpPr>
            <a:spLocks noChangeArrowheads="1"/>
          </p:cNvSpPr>
          <p:nvPr/>
        </p:nvSpPr>
        <p:spPr bwMode="auto">
          <a:xfrm>
            <a:off x="6181726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6181726" y="3627438"/>
            <a:ext cx="527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6980238" y="3362326"/>
            <a:ext cx="1397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Applicable?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8"/>
          <p:cNvSpPr>
            <a:spLocks noChangeArrowheads="1"/>
          </p:cNvSpPr>
          <p:nvPr/>
        </p:nvSpPr>
        <p:spPr bwMode="auto">
          <a:xfrm>
            <a:off x="809626" y="4238626"/>
            <a:ext cx="19050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3T(n/4) + 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9"/>
          <p:cNvSpPr>
            <a:spLocks noChangeArrowheads="1"/>
          </p:cNvSpPr>
          <p:nvPr/>
        </p:nvSpPr>
        <p:spPr bwMode="auto">
          <a:xfrm>
            <a:off x="2533651" y="4248151"/>
            <a:ext cx="1635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3713163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81"/>
          <p:cNvSpPr>
            <a:spLocks noChangeArrowheads="1"/>
          </p:cNvSpPr>
          <p:nvPr/>
        </p:nvSpPr>
        <p:spPr bwMode="auto">
          <a:xfrm>
            <a:off x="4584701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/>
        </p:nvSpPr>
        <p:spPr bwMode="auto">
          <a:xfrm>
            <a:off x="5383213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6181726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6980238" y="4238626"/>
            <a:ext cx="490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809626" y="4594226"/>
            <a:ext cx="25860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(n) = 2T (n/2) + n log 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3713163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7"/>
          <p:cNvSpPr>
            <a:spLocks noChangeArrowheads="1"/>
          </p:cNvSpPr>
          <p:nvPr/>
        </p:nvSpPr>
        <p:spPr bwMode="auto">
          <a:xfrm>
            <a:off x="4584701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8"/>
          <p:cNvSpPr>
            <a:spLocks noChangeArrowheads="1"/>
          </p:cNvSpPr>
          <p:nvPr/>
        </p:nvSpPr>
        <p:spPr bwMode="auto">
          <a:xfrm>
            <a:off x="5383213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6181726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6980238" y="4594226"/>
            <a:ext cx="490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809626" y="4946651"/>
            <a:ext cx="2395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(n) = 4T (n/2) + log 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3713163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4584701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94"/>
          <p:cNvSpPr>
            <a:spLocks noChangeArrowheads="1"/>
          </p:cNvSpPr>
          <p:nvPr/>
        </p:nvSpPr>
        <p:spPr bwMode="auto">
          <a:xfrm>
            <a:off x="5383213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6181726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6980238" y="4946651"/>
            <a:ext cx="490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809626" y="5302251"/>
            <a:ext cx="1905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5T(n/3) + 1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3713163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9"/>
          <p:cNvSpPr>
            <a:spLocks noChangeArrowheads="1"/>
          </p:cNvSpPr>
          <p:nvPr/>
        </p:nvSpPr>
        <p:spPr bwMode="auto">
          <a:xfrm>
            <a:off x="4584701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00"/>
          <p:cNvSpPr>
            <a:spLocks noChangeArrowheads="1"/>
          </p:cNvSpPr>
          <p:nvPr/>
        </p:nvSpPr>
        <p:spPr bwMode="auto">
          <a:xfrm>
            <a:off x="5383213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6181726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102"/>
          <p:cNvSpPr>
            <a:spLocks noChangeArrowheads="1"/>
          </p:cNvSpPr>
          <p:nvPr/>
        </p:nvSpPr>
        <p:spPr bwMode="auto">
          <a:xfrm>
            <a:off x="6980238" y="5302251"/>
            <a:ext cx="490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03"/>
          <p:cNvSpPr>
            <a:spLocks noChangeArrowheads="1"/>
          </p:cNvSpPr>
          <p:nvPr/>
        </p:nvSpPr>
        <p:spPr bwMode="auto">
          <a:xfrm>
            <a:off x="809626" y="5657851"/>
            <a:ext cx="1905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4T(n/1) + 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3713163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4584701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6"/>
          <p:cNvSpPr>
            <a:spLocks noChangeArrowheads="1"/>
          </p:cNvSpPr>
          <p:nvPr/>
        </p:nvSpPr>
        <p:spPr bwMode="auto">
          <a:xfrm>
            <a:off x="5383213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181726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6980238" y="5657851"/>
            <a:ext cx="390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Master’s Theorem/Method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Case </a:t>
            </a:r>
            <a:r>
              <a:rPr lang="en-US" sz="3200" dirty="0"/>
              <a:t>1: </a:t>
            </a:r>
            <a:r>
              <a:rPr lang="en-US" sz="3200" dirty="0" smtClean="0"/>
              <a:t>if </a:t>
            </a:r>
            <a:r>
              <a:rPr lang="en-US" sz="3200" dirty="0"/>
              <a:t>a&gt;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r>
              <a:rPr lang="en-US" sz="3200" dirty="0"/>
              <a:t>,	</a:t>
            </a:r>
            <a:endParaRPr lang="en-US" sz="3200" dirty="0" smtClean="0"/>
          </a:p>
          <a:p>
            <a:pPr lvl="1"/>
            <a:r>
              <a:rPr lang="en-US" sz="2800" dirty="0" smtClean="0"/>
              <a:t>then</a:t>
            </a:r>
            <a:r>
              <a:rPr lang="en-US" sz="2800" dirty="0"/>
              <a:t>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)</a:t>
            </a:r>
          </a:p>
          <a:p>
            <a:r>
              <a:rPr lang="en-US" sz="3200" dirty="0"/>
              <a:t>Case 2: </a:t>
            </a:r>
            <a:r>
              <a:rPr lang="en-US" sz="3200" dirty="0" smtClean="0"/>
              <a:t>if </a:t>
            </a:r>
            <a:r>
              <a:rPr lang="en-US" sz="3200" dirty="0"/>
              <a:t>a=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endParaRPr lang="en-US" sz="3200" dirty="0"/>
          </a:p>
          <a:p>
            <a:pPr lvl="1"/>
            <a:r>
              <a:rPr lang="en-US" sz="2800" dirty="0"/>
              <a:t>If p&gt;-1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 log</a:t>
            </a:r>
            <a:r>
              <a:rPr lang="en-US" sz="2800" baseline="30000" dirty="0"/>
              <a:t>p+1</a:t>
            </a:r>
            <a:r>
              <a:rPr lang="en-US" sz="2800" dirty="0"/>
              <a:t> n)</a:t>
            </a:r>
          </a:p>
          <a:p>
            <a:pPr lvl="1"/>
            <a:r>
              <a:rPr lang="en-US" sz="2800" dirty="0"/>
              <a:t>If p=-1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 </a:t>
            </a:r>
            <a:r>
              <a:rPr lang="en-US" sz="2800" dirty="0" err="1"/>
              <a:t>loglogn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If p&lt;-1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) </a:t>
            </a:r>
          </a:p>
          <a:p>
            <a:r>
              <a:rPr lang="en-US" sz="3200" dirty="0"/>
              <a:t>Case 3: if a&lt;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endParaRPr lang="en-US" sz="3200" dirty="0"/>
          </a:p>
          <a:p>
            <a:pPr lvl="1"/>
            <a:r>
              <a:rPr lang="en-US" sz="2800" dirty="0"/>
              <a:t>If p&gt;=0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 </a:t>
            </a:r>
            <a:r>
              <a:rPr lang="en-US" sz="2800" dirty="0" err="1"/>
              <a:t>log</a:t>
            </a:r>
            <a:r>
              <a:rPr lang="en-US" sz="2800" baseline="30000" dirty="0" err="1"/>
              <a:t>p</a:t>
            </a:r>
            <a:r>
              <a:rPr lang="en-US" sz="2800" dirty="0"/>
              <a:t> n)</a:t>
            </a:r>
          </a:p>
          <a:p>
            <a:pPr lvl="1"/>
            <a:r>
              <a:rPr lang="en-US" sz="2800" dirty="0"/>
              <a:t>If p&lt;0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</a:t>
            </a:r>
            <a:r>
              <a:rPr lang="en-US" i="1" dirty="0" smtClean="0">
                <a:solidFill>
                  <a:srgbClr val="009999"/>
                </a:solidFill>
              </a:rPr>
              <a:t>n</a:t>
            </a:r>
            <a:endParaRPr lang="en-US" i="1" baseline="30000" dirty="0">
              <a:solidFill>
                <a:srgbClr val="009999"/>
              </a:solidFill>
            </a:endParaRPr>
          </a:p>
          <a:p>
            <a:r>
              <a:rPr lang="en-US" i="1" dirty="0" smtClean="0">
                <a:solidFill>
                  <a:srgbClr val="009999"/>
                </a:solidFill>
              </a:rPr>
              <a:t>T(n</a:t>
            </a:r>
            <a:r>
              <a:rPr lang="en-US" i="1" dirty="0">
                <a:solidFill>
                  <a:srgbClr val="009999"/>
                </a:solidFill>
              </a:rPr>
              <a:t>) = </a:t>
            </a:r>
            <a:r>
              <a:rPr lang="en-US" i="1" dirty="0" smtClean="0">
                <a:solidFill>
                  <a:srgbClr val="009999"/>
                </a:solidFill>
              </a:rPr>
              <a:t>2T(n/2</a:t>
            </a:r>
            <a:r>
              <a:rPr lang="en-US" i="1" dirty="0">
                <a:solidFill>
                  <a:srgbClr val="009999"/>
                </a:solidFill>
              </a:rPr>
              <a:t>) + </a:t>
            </a:r>
            <a:r>
              <a:rPr lang="en-US" i="1" dirty="0">
                <a:solidFill>
                  <a:srgbClr val="009999"/>
                </a:solidFill>
              </a:rPr>
              <a:t>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r>
              <a:rPr lang="en-US" i="1" dirty="0" smtClean="0">
                <a:solidFill>
                  <a:srgbClr val="009999"/>
                </a:solidFill>
              </a:rPr>
              <a:t>T(n) = 3T(n/4</a:t>
            </a:r>
            <a:r>
              <a:rPr lang="en-US" i="1" dirty="0">
                <a:solidFill>
                  <a:srgbClr val="009999"/>
                </a:solidFill>
              </a:rPr>
              <a:t>) + </a:t>
            </a:r>
            <a:r>
              <a:rPr lang="en-US" i="1" dirty="0" smtClean="0">
                <a:solidFill>
                  <a:srgbClr val="009999"/>
                </a:solidFill>
              </a:rPr>
              <a:t>cn</a:t>
            </a:r>
            <a:r>
              <a:rPr lang="en-US" i="1" baseline="30000" dirty="0" smtClean="0">
                <a:solidFill>
                  <a:srgbClr val="009999"/>
                </a:solidFill>
              </a:rPr>
              <a:t>2</a:t>
            </a:r>
          </a:p>
          <a:p>
            <a:pPr lvl="0"/>
            <a:r>
              <a:rPr lang="en-US" altLang="en-US" i="1" dirty="0" smtClean="0">
                <a:solidFill>
                  <a:srgbClr val="009999"/>
                </a:solidFill>
              </a:rPr>
              <a:t>T(n</a:t>
            </a:r>
            <a:r>
              <a:rPr lang="en-US" altLang="en-US" i="1" dirty="0">
                <a:solidFill>
                  <a:srgbClr val="009999"/>
                </a:solidFill>
              </a:rPr>
              <a:t>) = </a:t>
            </a:r>
            <a:r>
              <a:rPr lang="en-US" altLang="en-US" i="1" dirty="0" smtClean="0">
                <a:solidFill>
                  <a:srgbClr val="009999"/>
                </a:solidFill>
              </a:rPr>
              <a:t>4T(n/2</a:t>
            </a:r>
            <a:r>
              <a:rPr lang="en-US" altLang="en-US" i="1" dirty="0">
                <a:solidFill>
                  <a:srgbClr val="009999"/>
                </a:solidFill>
              </a:rPr>
              <a:t>) + log n</a:t>
            </a:r>
          </a:p>
          <a:p>
            <a:endParaRPr lang="en-US" i="1" baseline="30000" dirty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en-US" sz="2400" baseline="30000" dirty="0" smtClean="0">
              <a:latin typeface="Comic Sans MS" pitchFamily="66" charset="0"/>
            </a:endParaRPr>
          </a:p>
          <a:p>
            <a:endParaRPr lang="en-US" sz="2400" dirty="0"/>
          </a:p>
          <a:p>
            <a:endParaRPr lang="en-US" sz="2400" baseline="30000" dirty="0" smtClean="0">
              <a:latin typeface="Comic Sans MS" pitchFamily="66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endParaRPr lang="en-US" i="1" baseline="30000" dirty="0">
              <a:solidFill>
                <a:srgbClr val="009999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914105"/>
            <a:ext cx="5105400" cy="43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2075"/>
            <a:ext cx="377987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3T(n/4) + cn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3" y="1428750"/>
            <a:ext cx="32916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3009</TotalTime>
  <Words>229</Words>
  <Application>Microsoft Office PowerPoint</Application>
  <PresentationFormat>On-screen Show (4:3)</PresentationFormat>
  <Paragraphs>104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Comic Sans MS</vt:lpstr>
      <vt:lpstr>Gill Sans MT</vt:lpstr>
      <vt:lpstr>Wingdings</vt:lpstr>
      <vt:lpstr>Wingdings 3</vt:lpstr>
      <vt:lpstr>Origin</vt:lpstr>
      <vt:lpstr>Microsoft Equation 3.0</vt:lpstr>
      <vt:lpstr>CS 321-Analysis of Algorithms</vt:lpstr>
      <vt:lpstr>Methods to solve recurrence</vt:lpstr>
      <vt:lpstr>Master’s Theorem/Method</vt:lpstr>
      <vt:lpstr>Examples:</vt:lpstr>
      <vt:lpstr>Master’s Theorem/Method</vt:lpstr>
      <vt:lpstr>Examples:</vt:lpstr>
      <vt:lpstr>Example 1</vt:lpstr>
      <vt:lpstr>Example 2</vt:lpstr>
      <vt:lpstr>Example 3</vt:lpstr>
      <vt:lpstr>Example 4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Asim</cp:lastModifiedBy>
  <cp:revision>229</cp:revision>
  <dcterms:created xsi:type="dcterms:W3CDTF">2006-08-16T00:00:00Z</dcterms:created>
  <dcterms:modified xsi:type="dcterms:W3CDTF">2020-04-15T10:34:49Z</dcterms:modified>
</cp:coreProperties>
</file>