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9" r:id="rId4"/>
    <p:sldId id="261" r:id="rId5"/>
    <p:sldId id="273" r:id="rId6"/>
    <p:sldId id="274" r:id="rId7"/>
    <p:sldId id="272" r:id="rId8"/>
    <p:sldId id="265" r:id="rId9"/>
    <p:sldId id="267" r:id="rId10"/>
    <p:sldId id="275" r:id="rId11"/>
    <p:sldId id="27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455" autoAdjust="0"/>
  </p:normalViewPr>
  <p:slideViewPr>
    <p:cSldViewPr>
      <p:cViewPr varScale="1">
        <p:scale>
          <a:sx n="49" d="100"/>
          <a:sy n="49" d="100"/>
        </p:scale>
        <p:origin x="19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B16BD-6D3C-451D-97C6-03265009C23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AC6D0-E9C7-49E3-90B4-AAED40BA3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47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Today’s topic is Quick Sort which is a sorting algorithm. We will discuss</a:t>
            </a:r>
            <a:r>
              <a:rPr lang="en-US" baseline="0" dirty="0" smtClean="0"/>
              <a:t> Quick Sort Algorithm, then we will perform its Dry Run, then its implementation then its complexity Analysis.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AC6D0-E9C7-49E3-90B4-AAED40BA3F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98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avoid</a:t>
            </a:r>
            <a:r>
              <a:rPr lang="en-US" baseline="0" dirty="0" smtClean="0"/>
              <a:t> unbalanced partitioning we will use randomized </a:t>
            </a:r>
            <a:r>
              <a:rPr lang="en-US" baseline="0" dirty="0" err="1" smtClean="0"/>
              <a:t>QuickSort</a:t>
            </a:r>
            <a:r>
              <a:rPr lang="en-US" baseline="0" dirty="0" smtClean="0"/>
              <a:t>. I which we will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AC6D0-E9C7-49E3-90B4-AAED40BA3F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98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Dry Run it will make clear</a:t>
            </a:r>
            <a:r>
              <a:rPr lang="en-US" baseline="0" dirty="0" smtClean="0"/>
              <a:t> understanding of the working of algorithm. It is an in-place algorithm, that means we will be working on the original array and we do not required extra amount of memory to perform this sorting. </a:t>
            </a:r>
          </a:p>
          <a:p>
            <a:r>
              <a:rPr lang="en-US" baseline="0" dirty="0" smtClean="0"/>
              <a:t>In QS we use a deterministic logic that at every recursive call we will select the last index as pivot point, however you can use First Index as pivot point. </a:t>
            </a:r>
          </a:p>
          <a:p>
            <a:r>
              <a:rPr lang="en-US" baseline="0" dirty="0" smtClean="0"/>
              <a:t>So we need to remember the pivot point, the current </a:t>
            </a:r>
            <a:r>
              <a:rPr lang="en-US" baseline="0" dirty="0" smtClean="0"/>
              <a:t>pivot point</a:t>
            </a:r>
            <a:r>
              <a:rPr lang="en-US" baseline="0" dirty="0" smtClean="0"/>
              <a:t> is shown with green color, previous with purple color.</a:t>
            </a:r>
          </a:p>
          <a:p>
            <a:r>
              <a:rPr lang="en-US" dirty="0" smtClean="0"/>
              <a:t>It is the original array. We select the last index as pivot point.</a:t>
            </a:r>
          </a:p>
          <a:p>
            <a:r>
              <a:rPr lang="en-US" dirty="0" smtClean="0"/>
              <a:t>Then, values less then pivot point will be arranged before the pivot point and values greater than pivot point will come after the pivot point.</a:t>
            </a:r>
          </a:p>
          <a:p>
            <a:r>
              <a:rPr lang="en-US" dirty="0" smtClean="0"/>
              <a:t>Now assume that we are having two arrays Left and Right. Actually there is only one original but we will partition it in Left and Right array using indexes. </a:t>
            </a:r>
          </a:p>
          <a:p>
            <a:r>
              <a:rPr lang="en-US" dirty="0" smtClean="0"/>
              <a:t>now, select pivot points in both arrays.</a:t>
            </a:r>
          </a:p>
          <a:p>
            <a:r>
              <a:rPr lang="en-US" dirty="0" smtClean="0"/>
              <a:t>We will make recursive</a:t>
            </a:r>
            <a:r>
              <a:rPr lang="en-US" baseline="0" dirty="0" smtClean="0"/>
              <a:t> call till we reach base case. Means the length of array should be greater then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AC6D0-E9C7-49E3-90B4-AAED40BA3F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3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algorithm</a:t>
            </a:r>
            <a:r>
              <a:rPr lang="en-US" baseline="0" dirty="0" smtClean="0"/>
              <a:t> we will give an arrays as input and output will be a sorted array.</a:t>
            </a:r>
          </a:p>
          <a:p>
            <a:r>
              <a:rPr lang="en-US" baseline="0" dirty="0" smtClean="0"/>
              <a:t>At line one we are mentioning the base case that length should be greater then 1.</a:t>
            </a:r>
          </a:p>
          <a:p>
            <a:r>
              <a:rPr lang="en-US" baseline="0" dirty="0" smtClean="0"/>
              <a:t>Now we will select the pivot point.</a:t>
            </a:r>
          </a:p>
          <a:p>
            <a:r>
              <a:rPr lang="en-US" baseline="0" dirty="0" smtClean="0"/>
              <a:t>We will perform some partitioning but putting </a:t>
            </a:r>
            <a:r>
              <a:rPr lang="en-US" dirty="0" smtClean="0"/>
              <a:t>all elements less than pivot point on the left</a:t>
            </a:r>
            <a:r>
              <a:rPr lang="en-US" baseline="0" dirty="0" smtClean="0"/>
              <a:t> and </a:t>
            </a:r>
            <a:r>
              <a:rPr lang="en-US" dirty="0" smtClean="0"/>
              <a:t>all elements lager than pivot point on the right.</a:t>
            </a:r>
          </a:p>
          <a:p>
            <a:r>
              <a:rPr lang="en-US" dirty="0" smtClean="0"/>
              <a:t>Then, we will make recursive</a:t>
            </a:r>
            <a:r>
              <a:rPr lang="en-US" baseline="0" dirty="0" smtClean="0"/>
              <a:t> calls for Left array(1</a:t>
            </a:r>
            <a:r>
              <a:rPr lang="en-US" baseline="30000" dirty="0" smtClean="0"/>
              <a:t>st</a:t>
            </a:r>
            <a:r>
              <a:rPr lang="en-US" baseline="0" dirty="0" smtClean="0"/>
              <a:t> partition) and right array (2</a:t>
            </a:r>
            <a:r>
              <a:rPr lang="en-US" baseline="30000" dirty="0" smtClean="0"/>
              <a:t>nd</a:t>
            </a:r>
            <a:r>
              <a:rPr lang="en-US" baseline="0" dirty="0" smtClean="0"/>
              <a:t> partition).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AC6D0-E9C7-49E3-90B4-AAED40BA3F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7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partitioning</a:t>
            </a:r>
            <a:r>
              <a:rPr lang="en-US" baseline="0" dirty="0" smtClean="0"/>
              <a:t> algorithm. We will sort arrange the values in loop using some conditions.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AC6D0-E9C7-49E3-90B4-AAED40BA3F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02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</a:t>
            </a:r>
            <a:r>
              <a:rPr lang="en-US" baseline="0" dirty="0" smtClean="0"/>
              <a:t> the code. Start the end are the stating and ending indexes of array.</a:t>
            </a:r>
          </a:p>
          <a:p>
            <a:r>
              <a:rPr lang="en-US" baseline="0" dirty="0" smtClean="0"/>
              <a:t>Then start &lt; end means that length should be greater than 1. </a:t>
            </a:r>
          </a:p>
          <a:p>
            <a:r>
              <a:rPr lang="en-US" baseline="0" dirty="0" smtClean="0"/>
              <a:t>Then partitioning function and two recursive calls.</a:t>
            </a:r>
          </a:p>
          <a:p>
            <a:r>
              <a:rPr lang="en-US" baseline="0" dirty="0" smtClean="0"/>
              <a:t>----------------------</a:t>
            </a:r>
          </a:p>
          <a:p>
            <a:r>
              <a:rPr lang="en-US" baseline="0" dirty="0" smtClean="0"/>
              <a:t>Here is two recursive call and at average case the we assume that two partitions are same.</a:t>
            </a:r>
          </a:p>
          <a:p>
            <a:r>
              <a:rPr lang="en-US" baseline="0" dirty="0" smtClean="0"/>
              <a:t>So, it means we will call two times function T with size of problem (n / 2), due to partitioning. </a:t>
            </a:r>
          </a:p>
          <a:p>
            <a:r>
              <a:rPr lang="en-US" baseline="0" dirty="0" smtClean="0"/>
              <a:t>And case of partition function is n. so, it will become 2T(n/2)+n.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AC6D0-E9C7-49E3-90B4-AAED40BA3F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27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</a:t>
            </a:r>
            <a:r>
              <a:rPr lang="en-US" baseline="0" dirty="0" smtClean="0"/>
              <a:t> the partitioning code. It is quite simple, please perform a dry run to understand the logic.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Now, we will perform the complexity analysis. Partition function is not a recursive function so we will calculate its complexity. Than is O(n) due to its linear 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AC6D0-E9C7-49E3-90B4-AAED40BA3F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3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Solve</a:t>
            </a:r>
            <a:r>
              <a:rPr lang="en-US" baseline="0" dirty="0" smtClean="0"/>
              <a:t> this recurrence relation using iteration method.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AC6D0-E9C7-49E3-90B4-AAED40BA3F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33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complexity will be O(</a:t>
            </a:r>
            <a:r>
              <a:rPr lang="en-US" dirty="0" err="1" smtClean="0"/>
              <a:t>nlogn</a:t>
            </a:r>
            <a:r>
              <a:rPr lang="en-US" dirty="0" smtClean="0"/>
              <a:t>) and space complexity is constant because it is</a:t>
            </a:r>
            <a:r>
              <a:rPr lang="en-US" baseline="0" dirty="0" smtClean="0"/>
              <a:t> a in-place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AC6D0-E9C7-49E3-90B4-AAED40BA3F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89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worst case the time</a:t>
            </a:r>
            <a:r>
              <a:rPr lang="en-US" baseline="0" dirty="0" smtClean="0"/>
              <a:t> complexity will be O( n</a:t>
            </a:r>
            <a:r>
              <a:rPr lang="en-US" baseline="30000" dirty="0" smtClean="0"/>
              <a:t>2</a:t>
            </a:r>
            <a:r>
              <a:rPr lang="en-US" baseline="0" dirty="0" smtClean="0"/>
              <a:t>). </a:t>
            </a:r>
          </a:p>
          <a:p>
            <a:r>
              <a:rPr lang="en-US" baseline="0" dirty="0" smtClean="0"/>
              <a:t>Lest assume that array is in reverse order then it will not get partitioned in equal </a:t>
            </a:r>
            <a:r>
              <a:rPr lang="en-US" baseline="0" dirty="0" err="1" smtClean="0"/>
              <a:t>halfs</a:t>
            </a:r>
            <a:r>
              <a:rPr lang="en-US" baseline="0" dirty="0" smtClean="0"/>
              <a:t>, and it will become unbalanced. So its recurrence relation will become n + s(n-1).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AC6D0-E9C7-49E3-90B4-AAED40BA3F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7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>
            <a:spLocks/>
          </p:cNvSpPr>
          <p:nvPr/>
        </p:nvSpPr>
        <p:spPr>
          <a:xfrm>
            <a:off x="838200" y="22828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Design </a:t>
            </a:r>
            <a:r>
              <a:rPr lang="en-US" sz="3200" b="1" dirty="0"/>
              <a:t>and Analysis of Algorithms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Quicksort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01442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Randomized Quick sort:</a:t>
            </a:r>
          </a:p>
          <a:p>
            <a:pPr marL="457200" lvl="1" indent="0">
              <a:buNone/>
            </a:pPr>
            <a:r>
              <a:rPr lang="en-US" dirty="0" smtClean="0"/>
              <a:t>Select the pivot point randomly from array. It will reduce chances of worst </a:t>
            </a:r>
            <a:r>
              <a:rPr lang="en-US" dirty="0" smtClean="0"/>
              <a:t>case.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73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6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Quicksort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217" y="1403866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Quicksort example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297536" y="2384633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2384633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2312705" y="2384633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6997" y="2384633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6600" y="2384633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59793" y="2403148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52601" y="240386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24400" y="240386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315339" y="3810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22264" y="3817559"/>
            <a:ext cx="381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25026" y="3805508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827375" y="3828515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323387" y="3810000"/>
            <a:ext cx="381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787921" y="3805508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51889" y="3817559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815482" y="3810000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97536" y="3048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742203" y="3048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25026" y="3067227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816693" y="3048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286355" y="3048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759793" y="3066515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252601" y="3067227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814058" y="3048000"/>
            <a:ext cx="381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210300" y="1524000"/>
            <a:ext cx="381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210300" y="2194133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81800" y="1524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pivots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781800" y="219342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Previous pivots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6210300" y="2971800"/>
            <a:ext cx="47571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781800" y="279198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Quicksort </a:t>
            </a:r>
            <a:endParaRPr lang="en-US" dirty="0"/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1258367" y="4267201"/>
            <a:ext cx="954635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3291555" y="3440748"/>
            <a:ext cx="1824884" cy="126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2702249" y="4248687"/>
            <a:ext cx="104331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335706" y="4248687"/>
            <a:ext cx="1297183" cy="56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1295933" y="3466031"/>
            <a:ext cx="140845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322102" y="2806579"/>
            <a:ext cx="38470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912764" y="2194133"/>
            <a:ext cx="0" cy="191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513173" y="2874947"/>
            <a:ext cx="0" cy="191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965462" y="2874947"/>
            <a:ext cx="0" cy="191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2031403" y="3618432"/>
            <a:ext cx="0" cy="191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4442389" y="3636947"/>
            <a:ext cx="0" cy="191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-16379" y="4265644"/>
            <a:ext cx="142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Nothing  3rd</a:t>
            </a:r>
            <a:endParaRPr lang="en-US" dirty="0"/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5180349" y="4257234"/>
            <a:ext cx="104331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809660" y="464081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4688793" y="4657134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4208624" y="4649575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1297536" y="4634976"/>
            <a:ext cx="381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2289916" y="4649575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3318614" y="4629142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3759793" y="4643659"/>
            <a:ext cx="381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2782011" y="4649575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1771200" y="5325235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4650333" y="5341559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4170164" y="5334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1259076" y="5319401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2251456" y="5334000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>
            <a:off x="3280154" y="5313567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43" name="Rectangle 142"/>
          <p:cNvSpPr/>
          <p:nvPr/>
        </p:nvSpPr>
        <p:spPr>
          <a:xfrm>
            <a:off x="3721333" y="5328084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2743551" y="5334000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49" name="Straight Connector 148"/>
          <p:cNvCxnSpPr/>
          <p:nvPr/>
        </p:nvCxnSpPr>
        <p:spPr>
          <a:xfrm flipV="1">
            <a:off x="1827375" y="5105401"/>
            <a:ext cx="363285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3303919" y="5105401"/>
            <a:ext cx="363285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4179021" y="5105402"/>
            <a:ext cx="363285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1735595" y="5927276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4614728" y="5943600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4134559" y="5936041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60" name="Rectangle 159"/>
          <p:cNvSpPr/>
          <p:nvPr/>
        </p:nvSpPr>
        <p:spPr>
          <a:xfrm>
            <a:off x="1223471" y="5921442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2215851" y="5936041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3244549" y="5915608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3685728" y="5930125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2707946" y="5936041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65" name="Straight Connector 164"/>
          <p:cNvCxnSpPr/>
          <p:nvPr/>
        </p:nvCxnSpPr>
        <p:spPr>
          <a:xfrm flipV="1">
            <a:off x="1162221" y="5038134"/>
            <a:ext cx="104331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9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2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5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8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1"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4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7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0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09" grpId="0"/>
      <p:bldP spid="109" grpId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Quicksort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Input: A[1, …, n]</a:t>
            </a:r>
          </a:p>
          <a:p>
            <a:r>
              <a:rPr lang="en-US" dirty="0" smtClean="0"/>
              <a:t> Output: A[1, .., n], where A[1]&lt;=A[2]…&lt;=A[n]</a:t>
            </a:r>
          </a:p>
          <a:p>
            <a:r>
              <a:rPr lang="en-US" b="1" dirty="0" smtClean="0"/>
              <a:t>Quicksort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if(n&lt;=1) </a:t>
            </a:r>
            <a:r>
              <a:rPr lang="en-US" b="1" dirty="0" smtClean="0"/>
              <a:t>return</a:t>
            </a:r>
            <a:r>
              <a:rPr lang="en-US" dirty="0" smtClean="0"/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Choose the pivot p = A[</a:t>
            </a:r>
            <a:r>
              <a:rPr lang="en-US" dirty="0"/>
              <a:t>n</a:t>
            </a:r>
            <a:r>
              <a:rPr lang="en-US" dirty="0" smtClean="0"/>
              <a:t>]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ut all elements less than p on the left; put all elements lager than p on the right; put p at the middle. (</a:t>
            </a:r>
            <a:r>
              <a:rPr lang="en-US" b="1" dirty="0" smtClean="0"/>
              <a:t>Partition</a:t>
            </a:r>
            <a:r>
              <a:rPr lang="en-US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Quicksort</a:t>
            </a:r>
            <a:r>
              <a:rPr lang="en-US" dirty="0" smtClean="0"/>
              <a:t>(the array on the left of p)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Quicksort</a:t>
            </a:r>
            <a:r>
              <a:rPr lang="en-US" dirty="0" smtClean="0"/>
              <a:t>(the array on the right of p)</a:t>
            </a:r>
          </a:p>
        </p:txBody>
      </p:sp>
    </p:spTree>
    <p:extLst>
      <p:ext uri="{BB962C8B-B14F-4D97-AF65-F5344CB8AC3E}">
        <p14:creationId xmlns:p14="http://schemas.microsoft.com/office/powerpoint/2010/main" val="24409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Quicksort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More detail about partition</a:t>
            </a:r>
          </a:p>
          <a:p>
            <a:r>
              <a:rPr lang="en-US" dirty="0" smtClean="0"/>
              <a:t>Input: A[1, …, n] (p=A[n])</a:t>
            </a:r>
            <a:endParaRPr lang="en-US" dirty="0"/>
          </a:p>
          <a:p>
            <a:r>
              <a:rPr lang="en-US" dirty="0" smtClean="0"/>
              <a:t>Output: A[1,…k-1, k, k+1, … n], where A[1, …, k-1]&lt;A[k] and A[k+1, … n] &gt; A[k], A[k]=p</a:t>
            </a:r>
          </a:p>
          <a:p>
            <a:r>
              <a:rPr lang="en-US" b="1" dirty="0" smtClean="0"/>
              <a:t>Partition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 = the tail of smaller array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from </a:t>
            </a:r>
            <a:r>
              <a:rPr lang="en-US" dirty="0" err="1" smtClean="0"/>
              <a:t>i</a:t>
            </a:r>
            <a:r>
              <a:rPr lang="en-US" dirty="0" smtClean="0"/>
              <a:t>= 1 to n-1{</a:t>
            </a:r>
          </a:p>
          <a:p>
            <a:pPr marL="857250" lvl="2" indent="0">
              <a:buNone/>
            </a:pPr>
            <a:r>
              <a:rPr lang="en-US" dirty="0" smtClean="0"/>
              <a:t>	     if(A[</a:t>
            </a:r>
            <a:r>
              <a:rPr lang="en-US" dirty="0" err="1" smtClean="0"/>
              <a:t>i</a:t>
            </a:r>
            <a:r>
              <a:rPr lang="en-US" dirty="0" smtClean="0"/>
              <a:t>]&lt;p) {</a:t>
            </a:r>
          </a:p>
          <a:p>
            <a:pPr marL="857250" lvl="2" indent="0">
              <a:buNone/>
            </a:pPr>
            <a:r>
              <a:rPr lang="en-US" dirty="0"/>
              <a:t>	</a:t>
            </a:r>
            <a:r>
              <a:rPr lang="en-US" dirty="0" smtClean="0"/>
              <a:t>	exchange A[t+1] with A[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marL="857250" lvl="2" indent="0">
              <a:buNone/>
            </a:pPr>
            <a:r>
              <a:rPr lang="en-US" dirty="0"/>
              <a:t>	</a:t>
            </a:r>
            <a:r>
              <a:rPr lang="en-US" dirty="0" smtClean="0"/>
              <a:t>	update t to the new tail;</a:t>
            </a:r>
          </a:p>
          <a:p>
            <a:pPr marL="857250" lvl="2" indent="0">
              <a:buNone/>
            </a:pPr>
            <a:r>
              <a:rPr lang="en-US" dirty="0" smtClean="0"/>
              <a:t>   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exchange A[t+1] with </a:t>
            </a:r>
            <a:r>
              <a:rPr lang="en-US" dirty="0" smtClean="0"/>
              <a:t>A[n];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583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/>
              <a:t>QuickSort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[],</a:t>
            </a:r>
            <a:r>
              <a:rPr lang="en-US" dirty="0" err="1"/>
              <a:t>int</a:t>
            </a:r>
            <a:r>
              <a:rPr lang="en-US" dirty="0"/>
              <a:t> start, </a:t>
            </a:r>
            <a:r>
              <a:rPr lang="en-US" dirty="0" err="1"/>
              <a:t>int</a:t>
            </a:r>
            <a:r>
              <a:rPr lang="en-US" dirty="0"/>
              <a:t> end)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if(start &lt; end)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pindex</a:t>
            </a:r>
            <a:r>
              <a:rPr lang="en-US" dirty="0"/>
              <a:t> = Partition(</a:t>
            </a:r>
            <a:r>
              <a:rPr lang="en-US" dirty="0" err="1"/>
              <a:t>arr</a:t>
            </a:r>
            <a:r>
              <a:rPr lang="en-US" dirty="0"/>
              <a:t>, start, end);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QuickSort</a:t>
            </a:r>
            <a:r>
              <a:rPr lang="en-US" dirty="0"/>
              <a:t>(arr,start,pindex-1);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QuickSort</a:t>
            </a:r>
            <a:r>
              <a:rPr lang="en-US" dirty="0"/>
              <a:t>(arr,pindex+1,end);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726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/>
              <a:t>Partition(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arr</a:t>
            </a:r>
            <a:r>
              <a:rPr lang="en-US" sz="1800" dirty="0"/>
              <a:t>[], </a:t>
            </a:r>
            <a:r>
              <a:rPr lang="en-US" sz="1800" dirty="0" err="1"/>
              <a:t>int</a:t>
            </a:r>
            <a:r>
              <a:rPr lang="en-US" sz="1800" dirty="0"/>
              <a:t> start, </a:t>
            </a:r>
            <a:r>
              <a:rPr lang="en-US" sz="1800" dirty="0" err="1"/>
              <a:t>int</a:t>
            </a:r>
            <a:r>
              <a:rPr lang="en-US" sz="1800" dirty="0"/>
              <a:t> end)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int</a:t>
            </a:r>
            <a:r>
              <a:rPr lang="en-US" sz="1800" dirty="0"/>
              <a:t> pivot = </a:t>
            </a:r>
            <a:r>
              <a:rPr lang="en-US" sz="1800" dirty="0" err="1"/>
              <a:t>arr</a:t>
            </a:r>
            <a:r>
              <a:rPr lang="en-US" sz="1800" dirty="0"/>
              <a:t>[end];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pindex</a:t>
            </a:r>
            <a:r>
              <a:rPr lang="en-US" sz="1800" dirty="0"/>
              <a:t> = start;</a:t>
            </a:r>
          </a:p>
          <a:p>
            <a:pPr marL="0" indent="0">
              <a:buNone/>
            </a:pPr>
            <a:r>
              <a:rPr lang="en-US" sz="1800" dirty="0"/>
              <a:t>	for 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= start; </a:t>
            </a:r>
            <a:r>
              <a:rPr lang="en-US" sz="1800" dirty="0" err="1"/>
              <a:t>i</a:t>
            </a:r>
            <a:r>
              <a:rPr lang="en-US" sz="1800" dirty="0"/>
              <a:t> &lt; end;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</a:p>
          <a:p>
            <a:pPr marL="0" indent="0">
              <a:buNone/>
            </a:pPr>
            <a:r>
              <a:rPr lang="en-US" sz="1800" dirty="0"/>
              <a:t>	{</a:t>
            </a:r>
          </a:p>
          <a:p>
            <a:pPr marL="0" indent="0">
              <a:buNone/>
            </a:pPr>
            <a:r>
              <a:rPr lang="en-US" sz="1800" dirty="0"/>
              <a:t>		if(</a:t>
            </a:r>
            <a:r>
              <a:rPr lang="en-US" sz="1800" dirty="0" err="1"/>
              <a:t>arr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 &lt;= pivot)</a:t>
            </a:r>
          </a:p>
          <a:p>
            <a:pPr marL="0" indent="0">
              <a:buNone/>
            </a:pPr>
            <a:r>
              <a:rPr lang="en-US" sz="1800" dirty="0"/>
              <a:t>		{                    </a:t>
            </a:r>
          </a:p>
          <a:p>
            <a:pPr marL="0" indent="0">
              <a:buNone/>
            </a:pPr>
            <a:r>
              <a:rPr lang="en-US" sz="1800" dirty="0"/>
              <a:t>			</a:t>
            </a:r>
            <a:r>
              <a:rPr lang="en-US" sz="1800" dirty="0" smtClean="0"/>
              <a:t>swap(</a:t>
            </a:r>
            <a:r>
              <a:rPr lang="en-US" sz="1800" dirty="0" err="1" smtClean="0"/>
              <a:t>arr</a:t>
            </a:r>
            <a:r>
              <a:rPr lang="en-US" sz="1800" dirty="0" smtClean="0"/>
              <a:t>[</a:t>
            </a:r>
            <a:r>
              <a:rPr lang="en-US" sz="1800" dirty="0" err="1" smtClean="0"/>
              <a:t>i</a:t>
            </a:r>
            <a:r>
              <a:rPr lang="en-US" sz="1800" dirty="0" smtClean="0"/>
              <a:t>], </a:t>
            </a:r>
            <a:r>
              <a:rPr lang="en-US" sz="1800" dirty="0" err="1" smtClean="0"/>
              <a:t>arr</a:t>
            </a:r>
            <a:r>
              <a:rPr lang="en-US" sz="1800" dirty="0" smtClean="0"/>
              <a:t>[</a:t>
            </a:r>
            <a:r>
              <a:rPr lang="en-US" sz="1800" dirty="0" err="1" smtClean="0"/>
              <a:t>pindex</a:t>
            </a:r>
            <a:r>
              <a:rPr lang="en-US" sz="1800" dirty="0"/>
              <a:t>]);</a:t>
            </a:r>
          </a:p>
          <a:p>
            <a:pPr marL="0" indent="0">
              <a:buNone/>
            </a:pPr>
            <a:r>
              <a:rPr lang="en-US" sz="1800" dirty="0"/>
              <a:t>			</a:t>
            </a:r>
            <a:r>
              <a:rPr lang="en-US" sz="1800" dirty="0" err="1"/>
              <a:t>pindex</a:t>
            </a:r>
            <a:r>
              <a:rPr lang="en-US" sz="1800" dirty="0"/>
              <a:t>++;</a:t>
            </a:r>
          </a:p>
          <a:p>
            <a:pPr marL="0" indent="0">
              <a:buNone/>
            </a:pPr>
            <a:r>
              <a:rPr lang="en-US" sz="1800" dirty="0"/>
              <a:t>		}</a:t>
            </a:r>
          </a:p>
          <a:p>
            <a:pPr marL="0" indent="0">
              <a:buNone/>
            </a:pPr>
            <a:r>
              <a:rPr lang="en-US" sz="1800" dirty="0"/>
              <a:t>	}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swap(</a:t>
            </a:r>
            <a:r>
              <a:rPr lang="en-US" sz="1800" dirty="0" err="1" smtClean="0"/>
              <a:t>arr</a:t>
            </a:r>
            <a:r>
              <a:rPr lang="en-US" sz="1800" dirty="0" smtClean="0"/>
              <a:t>[</a:t>
            </a:r>
            <a:r>
              <a:rPr lang="en-US" sz="1800" dirty="0" err="1" smtClean="0"/>
              <a:t>pindex</a:t>
            </a:r>
            <a:r>
              <a:rPr lang="en-US" sz="1800" dirty="0" smtClean="0"/>
              <a:t>], </a:t>
            </a:r>
            <a:r>
              <a:rPr lang="en-US" sz="1800" dirty="0" err="1" smtClean="0"/>
              <a:t>arr</a:t>
            </a:r>
            <a:r>
              <a:rPr lang="en-US" sz="1800" dirty="0" smtClean="0"/>
              <a:t>[end]);       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return </a:t>
            </a:r>
            <a:r>
              <a:rPr lang="en-US" sz="1800" dirty="0" err="1"/>
              <a:t>pindex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780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 Relation</a:t>
            </a:r>
            <a:endParaRPr lang="en-US" dirty="0"/>
          </a:p>
        </p:txBody>
      </p:sp>
      <p:graphicFrame>
        <p:nvGraphicFramePr>
          <p:cNvPr id="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447288"/>
              </p:ext>
            </p:extLst>
          </p:nvPr>
        </p:nvGraphicFramePr>
        <p:xfrm>
          <a:off x="1447800" y="1676400"/>
          <a:ext cx="57150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4" imgW="1676160" imgH="863280" progId="Equation.3">
                  <p:embed/>
                </p:oleObj>
              </mc:Choice>
              <mc:Fallback>
                <p:oleObj name="Equation" r:id="rId4" imgW="1676160" imgH="863280" progId="Equation.3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76400"/>
                        <a:ext cx="5715000" cy="2819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638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 of 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 smtClean="0"/>
              <a:t>Time complexity</a:t>
            </a:r>
          </a:p>
          <a:p>
            <a:pPr lvl="1"/>
            <a:r>
              <a:rPr lang="en-US" dirty="0" smtClean="0"/>
              <a:t>Worst case</a:t>
            </a:r>
          </a:p>
          <a:p>
            <a:pPr lvl="1"/>
            <a:r>
              <a:rPr lang="en-US" dirty="0" smtClean="0"/>
              <a:t>Expected</a:t>
            </a:r>
          </a:p>
          <a:p>
            <a:pPr marL="57150" indent="0">
              <a:buNone/>
            </a:pPr>
            <a:r>
              <a:rPr lang="en-US" dirty="0"/>
              <a:t>Space </a:t>
            </a:r>
            <a:r>
              <a:rPr lang="en-US" dirty="0" smtClean="0"/>
              <a:t>complexity -  extra memory</a:t>
            </a:r>
          </a:p>
          <a:p>
            <a:pPr lvl="1"/>
            <a:r>
              <a:rPr lang="en-US" dirty="0" smtClean="0"/>
              <a:t>0 = O(1)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 of Quicksort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" indent="0">
                  <a:buNone/>
                </a:pPr>
                <a:r>
                  <a:rPr lang="en-US" dirty="0" smtClean="0"/>
                  <a:t>Worst case</a:t>
                </a:r>
              </a:p>
              <a:p>
                <a:pPr marL="514350" indent="-457200"/>
                <a:r>
                  <a:rPr lang="en-US" dirty="0" smtClean="0"/>
                  <a:t>The most unbalanced one ---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514350" indent="-457200"/>
                <a:r>
                  <a:rPr lang="en-US" dirty="0" smtClean="0"/>
                  <a:t>Is it the worst case?  </a:t>
                </a:r>
                <a:r>
                  <a:rPr lang="en-US" dirty="0" err="1" smtClean="0"/>
                  <a:t>E.g</a:t>
                </a:r>
                <a:r>
                  <a:rPr lang="en-US" dirty="0" smtClean="0"/>
                  <a:t> </a:t>
                </a:r>
              </a:p>
              <a:p>
                <a:pPr marL="514350" indent="-457200"/>
                <a:endParaRPr lang="en-US" dirty="0" smtClean="0"/>
              </a:p>
              <a:p>
                <a:pPr marL="514350" indent="-457200"/>
                <a:r>
                  <a:rPr lang="en-US" dirty="0" smtClean="0"/>
                  <a:t>Strict proof</a:t>
                </a:r>
              </a:p>
              <a:p>
                <a:pPr marL="57150" indent="0">
                  <a:buNone/>
                </a:pPr>
                <a:r>
                  <a:rPr lang="en-US" dirty="0" smtClean="0"/>
                  <a:t>Expected time complexity</a:t>
                </a:r>
              </a:p>
              <a:p>
                <a:pPr marL="514350" indent="-457200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𝑙𝑔𝑛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457200"/>
                <a:r>
                  <a:rPr lang="en-US" dirty="0" smtClean="0"/>
                  <a:t>Strict proof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185" t="-2830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99518"/>
              </p:ext>
            </p:extLst>
          </p:nvPr>
        </p:nvGraphicFramePr>
        <p:xfrm>
          <a:off x="1524000" y="32004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91655763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336694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3170316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067820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0926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4023979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0191253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50334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58092"/>
                  </a:ext>
                </a:extLst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725935"/>
              </p:ext>
            </p:extLst>
          </p:nvPr>
        </p:nvGraphicFramePr>
        <p:xfrm>
          <a:off x="5480050" y="3754438"/>
          <a:ext cx="274955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5" imgW="1625400" imgH="457200" progId="Equation.3">
                  <p:embed/>
                </p:oleObj>
              </mc:Choice>
              <mc:Fallback>
                <p:oleObj name="Equation" r:id="rId5" imgW="1625400" imgH="457200" progId="Equation.3">
                  <p:embed/>
                  <p:pic>
                    <p:nvPicPr>
                      <p:cNvPr id="205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0" y="3754438"/>
                        <a:ext cx="2749550" cy="9509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524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894</Words>
  <Application>Microsoft Office PowerPoint</Application>
  <PresentationFormat>On-screen Show (4:3)</PresentationFormat>
  <Paragraphs>167</Paragraphs>
  <Slides>11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Cambria Math</vt:lpstr>
      <vt:lpstr>Office Theme</vt:lpstr>
      <vt:lpstr>Equation</vt:lpstr>
      <vt:lpstr>PowerPoint Presentation</vt:lpstr>
      <vt:lpstr>Quicksort Algorithm</vt:lpstr>
      <vt:lpstr>Quicksort Algorithm</vt:lpstr>
      <vt:lpstr>Quicksort Algorithm</vt:lpstr>
      <vt:lpstr>PowerPoint Presentation</vt:lpstr>
      <vt:lpstr>PowerPoint Presentation</vt:lpstr>
      <vt:lpstr>Recurrence Relation</vt:lpstr>
      <vt:lpstr>Analysis of Quicksort</vt:lpstr>
      <vt:lpstr>Analysis of Quicksort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Haydon</dc:creator>
  <cp:lastModifiedBy>Asim</cp:lastModifiedBy>
  <cp:revision>85</cp:revision>
  <dcterms:created xsi:type="dcterms:W3CDTF">2006-08-16T00:00:00Z</dcterms:created>
  <dcterms:modified xsi:type="dcterms:W3CDTF">2020-03-25T07:55:02Z</dcterms:modified>
</cp:coreProperties>
</file>