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1967C6-5EE2-4F8F-B672-8FAAACB9B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CC3A-CF82-4A51-97C8-1383DEC9A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A6E1A-88A3-45CF-977B-1F0DD8BF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B98DE-76F5-4B57-9CEA-E21E71D8B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FC7E-BFE4-48EC-A943-D4B095A92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CF7F7-9357-4513-9551-95C37E87F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0515-307F-4A1A-9BC4-5089D7EF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9D1E3-9362-46DB-8E18-15729D2CD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A477F-8F02-4FFA-9E4F-07AF01B21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8EBE5-04F5-44C2-A5BD-FC0AC4EB8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0B091-8B57-4EF7-B0A8-3DCF2E45A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294FE1BE-BC4D-418A-8C6F-4D7D7B262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5334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sz="8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ERD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Strong Entity Type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372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 strong/regular entity type is the one whose instances can exist independently, i.e., without being linked to other instances</a:t>
            </a:r>
          </a:p>
          <a:p>
            <a:pPr eaLnBrk="1" hangingPunct="1">
              <a:defRPr/>
            </a:pPr>
            <a:r>
              <a:rPr lang="en-US" smtClean="0"/>
              <a:t>Strong ETs have their own identity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Naming Entity Types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Noun recommended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Organization specific names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Write in capitals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 Abbreviations can be used, be consistent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Symbols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524000"/>
            <a:ext cx="8077200" cy="2057400"/>
            <a:chOff x="288" y="960"/>
            <a:chExt cx="5088" cy="1296"/>
          </a:xfrm>
        </p:grpSpPr>
        <p:sp>
          <p:nvSpPr>
            <p:cNvPr id="15376" name="Rectangle 4"/>
            <p:cNvSpPr>
              <a:spLocks noChangeArrowheads="1"/>
            </p:cNvSpPr>
            <p:nvPr/>
          </p:nvSpPr>
          <p:spPr bwMode="auto">
            <a:xfrm>
              <a:off x="4176" y="960"/>
              <a:ext cx="1200" cy="5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15377" name="Text Box 5"/>
            <p:cNvSpPr txBox="1">
              <a:spLocks noChangeArrowheads="1"/>
            </p:cNvSpPr>
            <p:nvPr/>
          </p:nvSpPr>
          <p:spPr bwMode="auto">
            <a:xfrm>
              <a:off x="288" y="962"/>
              <a:ext cx="299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4400">
                  <a:solidFill>
                    <a:srgbClr val="FFFF00"/>
                  </a:solidFill>
                </a:rPr>
                <a:t>Regular Entity Type</a:t>
              </a:r>
            </a:p>
          </p:txBody>
        </p:sp>
        <p:sp>
          <p:nvSpPr>
            <p:cNvPr id="15378" name="Rectangle 6"/>
            <p:cNvSpPr>
              <a:spLocks noChangeArrowheads="1"/>
            </p:cNvSpPr>
            <p:nvPr/>
          </p:nvSpPr>
          <p:spPr bwMode="auto">
            <a:xfrm>
              <a:off x="4176" y="1728"/>
              <a:ext cx="1200" cy="528"/>
            </a:xfrm>
            <a:prstGeom prst="rect">
              <a:avLst/>
            </a:prstGeom>
            <a:noFill/>
            <a:ln w="76200" cmpd="dbl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15379" name="Text Box 7"/>
            <p:cNvSpPr txBox="1">
              <a:spLocks noChangeArrowheads="1"/>
            </p:cNvSpPr>
            <p:nvPr/>
          </p:nvSpPr>
          <p:spPr bwMode="auto">
            <a:xfrm>
              <a:off x="288" y="1730"/>
              <a:ext cx="269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4400">
                  <a:solidFill>
                    <a:srgbClr val="FFFF00"/>
                  </a:solidFill>
                </a:rPr>
                <a:t>Weak Entity Type</a:t>
              </a:r>
            </a:p>
          </p:txBody>
        </p:sp>
        <p:sp>
          <p:nvSpPr>
            <p:cNvPr id="15380" name="Text Box 8"/>
            <p:cNvSpPr txBox="1">
              <a:spLocks noChangeArrowheads="1"/>
            </p:cNvSpPr>
            <p:nvPr/>
          </p:nvSpPr>
          <p:spPr bwMode="auto">
            <a:xfrm>
              <a:off x="4224" y="962"/>
              <a:ext cx="115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4400">
                  <a:solidFill>
                    <a:srgbClr val="FFFF00"/>
                  </a:solidFill>
                </a:rPr>
                <a:t>NAME</a:t>
              </a:r>
            </a:p>
          </p:txBody>
        </p:sp>
        <p:sp>
          <p:nvSpPr>
            <p:cNvPr id="15381" name="Text Box 9"/>
            <p:cNvSpPr txBox="1">
              <a:spLocks noChangeArrowheads="1"/>
            </p:cNvSpPr>
            <p:nvPr/>
          </p:nvSpPr>
          <p:spPr bwMode="auto">
            <a:xfrm>
              <a:off x="4204" y="1743"/>
              <a:ext cx="115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4400">
                  <a:solidFill>
                    <a:srgbClr val="FFFF00"/>
                  </a:solidFill>
                </a:rPr>
                <a:t>NAME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71600" y="3810000"/>
            <a:ext cx="6400800" cy="1066800"/>
            <a:chOff x="864" y="2400"/>
            <a:chExt cx="4032" cy="672"/>
          </a:xfrm>
        </p:grpSpPr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912" y="2400"/>
              <a:ext cx="1584" cy="67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3312" y="2400"/>
              <a:ext cx="1584" cy="672"/>
            </a:xfrm>
            <a:prstGeom prst="rect">
              <a:avLst/>
            </a:prstGeom>
            <a:noFill/>
            <a:ln w="76200" cmpd="dbl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2496" y="2736"/>
              <a:ext cx="81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864" y="2536"/>
              <a:ext cx="162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3200">
                  <a:solidFill>
                    <a:srgbClr val="FFFF00"/>
                  </a:solidFill>
                </a:rPr>
                <a:t>EMPPLOYEE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3264" y="2593"/>
              <a:ext cx="15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DEPENDENTS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371600" y="5318125"/>
            <a:ext cx="6324600" cy="1066800"/>
            <a:chOff x="864" y="3360"/>
            <a:chExt cx="3984" cy="672"/>
          </a:xfrm>
        </p:grpSpPr>
        <p:sp>
          <p:nvSpPr>
            <p:cNvPr id="15366" name="Rectangle 17"/>
            <p:cNvSpPr>
              <a:spLocks noChangeArrowheads="1"/>
            </p:cNvSpPr>
            <p:nvPr/>
          </p:nvSpPr>
          <p:spPr bwMode="auto">
            <a:xfrm>
              <a:off x="864" y="3360"/>
              <a:ext cx="1584" cy="67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15367" name="Rectangle 18"/>
            <p:cNvSpPr>
              <a:spLocks noChangeArrowheads="1"/>
            </p:cNvSpPr>
            <p:nvPr/>
          </p:nvSpPr>
          <p:spPr bwMode="auto">
            <a:xfrm>
              <a:off x="3264" y="3360"/>
              <a:ext cx="1584" cy="672"/>
            </a:xfrm>
            <a:prstGeom prst="rect">
              <a:avLst/>
            </a:prstGeom>
            <a:noFill/>
            <a:ln w="76200" cmpd="dbl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15368" name="Line 19"/>
            <p:cNvSpPr>
              <a:spLocks noChangeShapeType="1"/>
            </p:cNvSpPr>
            <p:nvPr/>
          </p:nvSpPr>
          <p:spPr bwMode="auto">
            <a:xfrm>
              <a:off x="2448" y="3696"/>
              <a:ext cx="81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Text Box 20"/>
            <p:cNvSpPr txBox="1">
              <a:spLocks noChangeArrowheads="1"/>
            </p:cNvSpPr>
            <p:nvPr/>
          </p:nvSpPr>
          <p:spPr bwMode="auto">
            <a:xfrm>
              <a:off x="1104" y="3506"/>
              <a:ext cx="8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3200">
                  <a:solidFill>
                    <a:srgbClr val="FFFF00"/>
                  </a:solidFill>
                </a:rPr>
                <a:t>BOOK</a:t>
              </a:r>
            </a:p>
          </p:txBody>
        </p:sp>
        <p:sp>
          <p:nvSpPr>
            <p:cNvPr id="15370" name="Text Box 21"/>
            <p:cNvSpPr txBox="1">
              <a:spLocks noChangeArrowheads="1"/>
            </p:cNvSpPr>
            <p:nvPr/>
          </p:nvSpPr>
          <p:spPr bwMode="auto">
            <a:xfrm>
              <a:off x="3312" y="3553"/>
              <a:ext cx="13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BOOKCOPY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Attribute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An</a:t>
            </a:r>
            <a:r>
              <a:rPr lang="en-US" b="1" smtClean="0"/>
              <a:t> attribute</a:t>
            </a:r>
            <a:r>
              <a:rPr lang="en-US" smtClean="0"/>
              <a:t> of an entity type is a defining property or quality of the instances of that entity type. Entity instances of same entity type have the same attributes. (e.g. Student Identification, Student 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Types of Attributes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8050"/>
            <a:ext cx="8229600" cy="338931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Single vs composite</a:t>
            </a:r>
          </a:p>
          <a:p>
            <a:pPr eaLnBrk="1" hangingPunct="1">
              <a:defRPr/>
            </a:pPr>
            <a:r>
              <a:rPr lang="en-US" smtClean="0"/>
              <a:t>Single valued vs multi-valued</a:t>
            </a:r>
          </a:p>
          <a:p>
            <a:pPr eaLnBrk="1" hangingPunct="1">
              <a:defRPr/>
            </a:pPr>
            <a:r>
              <a:rPr lang="en-US" smtClean="0"/>
              <a:t>Stored vs derived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Symbols for Attributes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494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Each represented as an oval, linked with an ET symbol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4800600"/>
            <a:ext cx="5334000" cy="1066800"/>
            <a:chOff x="1776" y="3024"/>
            <a:chExt cx="3360" cy="672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1776" y="3072"/>
              <a:ext cx="1344" cy="62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3984" y="3024"/>
              <a:ext cx="1152" cy="48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V="1">
              <a:off x="3120" y="3264"/>
              <a:ext cx="864" cy="14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Symbols for Attributes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1981200"/>
            <a:ext cx="4953000" cy="1030288"/>
            <a:chOff x="960" y="1248"/>
            <a:chExt cx="3120" cy="649"/>
          </a:xfrm>
        </p:grpSpPr>
        <p:sp>
          <p:nvSpPr>
            <p:cNvPr id="19473" name="Oval 4"/>
            <p:cNvSpPr>
              <a:spLocks noChangeArrowheads="1"/>
            </p:cNvSpPr>
            <p:nvPr/>
          </p:nvSpPr>
          <p:spPr bwMode="auto">
            <a:xfrm>
              <a:off x="2976" y="1440"/>
              <a:ext cx="1104" cy="38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Text Box 5"/>
            <p:cNvSpPr txBox="1">
              <a:spLocks noChangeArrowheads="1"/>
            </p:cNvSpPr>
            <p:nvPr/>
          </p:nvSpPr>
          <p:spPr bwMode="auto">
            <a:xfrm>
              <a:off x="960" y="1248"/>
              <a:ext cx="163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40000"/>
                </a:lnSpc>
                <a:buFont typeface="Wingdings" pitchFamily="2" charset="2"/>
                <a:buNone/>
              </a:pPr>
              <a:r>
                <a:rPr lang="en-US" sz="4400">
                  <a:solidFill>
                    <a:srgbClr val="FFFF00"/>
                  </a:solidFill>
                </a:rPr>
                <a:t>Simple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524000" y="2667000"/>
            <a:ext cx="7391400" cy="1676400"/>
            <a:chOff x="960" y="1680"/>
            <a:chExt cx="4656" cy="1056"/>
          </a:xfrm>
        </p:grpSpPr>
        <p:sp>
          <p:nvSpPr>
            <p:cNvPr id="19467" name="Oval 7"/>
            <p:cNvSpPr>
              <a:spLocks noChangeArrowheads="1"/>
            </p:cNvSpPr>
            <p:nvPr/>
          </p:nvSpPr>
          <p:spPr bwMode="auto">
            <a:xfrm>
              <a:off x="2976" y="2016"/>
              <a:ext cx="1104" cy="38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8"/>
            <p:cNvSpPr>
              <a:spLocks noChangeArrowheads="1"/>
            </p:cNvSpPr>
            <p:nvPr/>
          </p:nvSpPr>
          <p:spPr bwMode="auto">
            <a:xfrm>
              <a:off x="4512" y="1680"/>
              <a:ext cx="1104" cy="38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9"/>
            <p:cNvSpPr>
              <a:spLocks noChangeArrowheads="1"/>
            </p:cNvSpPr>
            <p:nvPr/>
          </p:nvSpPr>
          <p:spPr bwMode="auto">
            <a:xfrm>
              <a:off x="4512" y="2352"/>
              <a:ext cx="1104" cy="38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0"/>
            <p:cNvSpPr>
              <a:spLocks noChangeShapeType="1"/>
            </p:cNvSpPr>
            <p:nvPr/>
          </p:nvSpPr>
          <p:spPr bwMode="auto">
            <a:xfrm flipV="1">
              <a:off x="4032" y="1920"/>
              <a:ext cx="528" cy="19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1"/>
            <p:cNvSpPr>
              <a:spLocks noChangeShapeType="1"/>
            </p:cNvSpPr>
            <p:nvPr/>
          </p:nvSpPr>
          <p:spPr bwMode="auto">
            <a:xfrm>
              <a:off x="4032" y="2256"/>
              <a:ext cx="48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Text Box 12"/>
            <p:cNvSpPr txBox="1">
              <a:spLocks noChangeArrowheads="1"/>
            </p:cNvSpPr>
            <p:nvPr/>
          </p:nvSpPr>
          <p:spPr bwMode="auto">
            <a:xfrm>
              <a:off x="960" y="1970"/>
              <a:ext cx="164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4400">
                  <a:solidFill>
                    <a:srgbClr val="FFFF00"/>
                  </a:solidFill>
                </a:rPr>
                <a:t>Composite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524000" y="4117975"/>
            <a:ext cx="4968875" cy="776288"/>
            <a:chOff x="960" y="2594"/>
            <a:chExt cx="3130" cy="489"/>
          </a:xfrm>
        </p:grpSpPr>
        <p:sp>
          <p:nvSpPr>
            <p:cNvPr id="19465" name="Oval 14"/>
            <p:cNvSpPr>
              <a:spLocks noChangeArrowheads="1"/>
            </p:cNvSpPr>
            <p:nvPr/>
          </p:nvSpPr>
          <p:spPr bwMode="auto">
            <a:xfrm>
              <a:off x="2986" y="2699"/>
              <a:ext cx="1104" cy="384"/>
            </a:xfrm>
            <a:prstGeom prst="ellipse">
              <a:avLst/>
            </a:prstGeom>
            <a:noFill/>
            <a:ln w="76200" cmpd="dbl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Text Box 15"/>
            <p:cNvSpPr txBox="1">
              <a:spLocks noChangeArrowheads="1"/>
            </p:cNvSpPr>
            <p:nvPr/>
          </p:nvSpPr>
          <p:spPr bwMode="auto">
            <a:xfrm>
              <a:off x="960" y="2594"/>
              <a:ext cx="195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4400">
                  <a:solidFill>
                    <a:srgbClr val="FFFF00"/>
                  </a:solidFill>
                </a:rPr>
                <a:t>Multi-valued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524000" y="5108575"/>
            <a:ext cx="4953000" cy="762000"/>
            <a:chOff x="960" y="3218"/>
            <a:chExt cx="3120" cy="480"/>
          </a:xfrm>
        </p:grpSpPr>
        <p:sp>
          <p:nvSpPr>
            <p:cNvPr id="19463" name="Oval 17"/>
            <p:cNvSpPr>
              <a:spLocks noChangeArrowheads="1"/>
            </p:cNvSpPr>
            <p:nvPr/>
          </p:nvSpPr>
          <p:spPr bwMode="auto">
            <a:xfrm>
              <a:off x="2976" y="3312"/>
              <a:ext cx="1104" cy="384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Text Box 18"/>
            <p:cNvSpPr txBox="1">
              <a:spLocks noChangeArrowheads="1"/>
            </p:cNvSpPr>
            <p:nvPr/>
          </p:nvSpPr>
          <p:spPr bwMode="auto">
            <a:xfrm>
              <a:off x="960" y="3218"/>
              <a:ext cx="124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4400">
                  <a:solidFill>
                    <a:srgbClr val="FFFF00"/>
                  </a:solidFill>
                </a:rPr>
                <a:t>Derived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828800"/>
            <a:ext cx="9144000" cy="3886200"/>
            <a:chOff x="0" y="1152"/>
            <a:chExt cx="5760" cy="2448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2208" y="2209"/>
              <a:ext cx="1336" cy="351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EMPLOYEE</a:t>
              </a:r>
            </a:p>
          </p:txBody>
        </p:sp>
        <p:sp>
          <p:nvSpPr>
            <p:cNvPr id="20485" name="Oval 5"/>
            <p:cNvSpPr>
              <a:spLocks noChangeArrowheads="1"/>
            </p:cNvSpPr>
            <p:nvPr/>
          </p:nvSpPr>
          <p:spPr bwMode="auto">
            <a:xfrm>
              <a:off x="2160" y="1152"/>
              <a:ext cx="1296" cy="48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2352" y="1201"/>
              <a:ext cx="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empId</a:t>
              </a:r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3792" y="1152"/>
              <a:ext cx="1296" cy="48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792" y="1220"/>
              <a:ext cx="10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empName</a:t>
              </a:r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528" y="1152"/>
              <a:ext cx="1296" cy="48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576" y="1201"/>
              <a:ext cx="11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Experience</a:t>
              </a:r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1428" y="3120"/>
              <a:ext cx="1404" cy="480"/>
            </a:xfrm>
            <a:prstGeom prst="ellipse">
              <a:avLst/>
            </a:prstGeom>
            <a:noFill/>
            <a:ln w="76200" cmpd="dbl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536" y="3169"/>
              <a:ext cx="10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emp_Qual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2976" y="3120"/>
              <a:ext cx="1296" cy="48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312" y="3169"/>
              <a:ext cx="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street</a:t>
              </a:r>
            </a:p>
          </p:txBody>
        </p:sp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0" y="3120"/>
              <a:ext cx="1296" cy="48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96" y="3169"/>
              <a:ext cx="9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dateHired</a:t>
              </a:r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4464" y="3120"/>
              <a:ext cx="1296" cy="48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608" y="3169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houseNo</a:t>
              </a:r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3936" y="2112"/>
              <a:ext cx="1296" cy="48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4128" y="2161"/>
              <a:ext cx="7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FF00"/>
                  </a:solidFill>
                </a:rPr>
                <a:t>address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H="1">
              <a:off x="624" y="2448"/>
              <a:ext cx="1584" cy="67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H="1">
              <a:off x="2112" y="2554"/>
              <a:ext cx="384" cy="52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4752" y="2592"/>
              <a:ext cx="336" cy="52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H="1">
              <a:off x="3792" y="2544"/>
              <a:ext cx="384" cy="57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 flipH="1">
              <a:off x="3581" y="2342"/>
              <a:ext cx="33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 flipH="1">
              <a:off x="3552" y="1632"/>
              <a:ext cx="864" cy="57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2832" y="1632"/>
              <a:ext cx="0" cy="57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1248" y="1632"/>
              <a:ext cx="950" cy="55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62200"/>
            <a:ext cx="8686800" cy="23923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Entity-Relationship  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E-R Data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8686800" cy="3048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A semantic data model, used for the graphical representation of the conceptual 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Major Components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8931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Entities</a:t>
            </a:r>
          </a:p>
          <a:p>
            <a:pPr eaLnBrk="1" hangingPunct="1">
              <a:defRPr/>
            </a:pPr>
            <a:r>
              <a:rPr lang="en-US" smtClean="0"/>
              <a:t>Attributes</a:t>
            </a:r>
          </a:p>
          <a:p>
            <a:pPr eaLnBrk="1" hangingPunct="1">
              <a:defRPr/>
            </a:pPr>
            <a:r>
              <a:rPr lang="en-US" smtClean="0"/>
              <a:t>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/>
              <a:t>Entity Type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smtClean="0"/>
              <a:t>A name/label assigned to items/objects that exist in an environment and that have similar properties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smtClean="0"/>
              <a:t>It could be person, place, event or even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Entity Type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Distinguishable from other entity types on the basis of properties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Identified through abstraction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Entity Instance &amp; Set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A particular object belonging to a particular entity type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Entity Type: Employee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Entity Instance: M. Sharif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Entity Set: All employees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Types of Entity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14600"/>
            <a:ext cx="9144000" cy="3200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Entity types can be classified into regular/strong/independent ETs or weak/dependent 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Weak Entity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  An entity type whose instances cannot exist without being linked with instances of some other entity type, i.e., they cannot exist independently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18</TotalTime>
  <Words>292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Arial</vt:lpstr>
      <vt:lpstr>Wingdings</vt:lpstr>
      <vt:lpstr>Calibri</vt:lpstr>
      <vt:lpstr>Arial Unicode MS</vt:lpstr>
      <vt:lpstr>Slit</vt:lpstr>
      <vt:lpstr>Slide 1</vt:lpstr>
      <vt:lpstr>Entity-Relationship  Data Model</vt:lpstr>
      <vt:lpstr>E-R Data Model</vt:lpstr>
      <vt:lpstr>Major Components</vt:lpstr>
      <vt:lpstr>Entity Type</vt:lpstr>
      <vt:lpstr>Entity Type</vt:lpstr>
      <vt:lpstr>Entity Instance &amp; Set</vt:lpstr>
      <vt:lpstr>Types of Entity Types</vt:lpstr>
      <vt:lpstr>Weak Entity Types</vt:lpstr>
      <vt:lpstr>Strong Entity Type</vt:lpstr>
      <vt:lpstr>Naming Entity Types </vt:lpstr>
      <vt:lpstr>Symbols</vt:lpstr>
      <vt:lpstr>Attribute</vt:lpstr>
      <vt:lpstr>Types of Attributes</vt:lpstr>
      <vt:lpstr>Symbols for Attributes</vt:lpstr>
      <vt:lpstr>Symbols for Attributes</vt:lpstr>
      <vt:lpstr>Example</vt:lpstr>
    </vt:vector>
  </TitlesOfParts>
  <Company>ghauri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ghauri</dc:creator>
  <cp:lastModifiedBy>Gohar Ali</cp:lastModifiedBy>
  <cp:revision>7</cp:revision>
  <dcterms:created xsi:type="dcterms:W3CDTF">2008-06-19T00:38:34Z</dcterms:created>
  <dcterms:modified xsi:type="dcterms:W3CDTF">2016-02-25T04:03:50Z</dcterms:modified>
</cp:coreProperties>
</file>