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9"/>
  </p:notesMasterIdLst>
  <p:handoutMasterIdLst>
    <p:handoutMasterId r:id="rId30"/>
  </p:handoutMasterIdLst>
  <p:sldIdLst>
    <p:sldId id="256" r:id="rId2"/>
    <p:sldId id="391" r:id="rId3"/>
    <p:sldId id="259" r:id="rId4"/>
    <p:sldId id="263" r:id="rId5"/>
    <p:sldId id="322" r:id="rId6"/>
    <p:sldId id="268" r:id="rId7"/>
    <p:sldId id="314" r:id="rId8"/>
    <p:sldId id="348" r:id="rId9"/>
    <p:sldId id="362" r:id="rId10"/>
    <p:sldId id="350" r:id="rId11"/>
    <p:sldId id="352" r:id="rId12"/>
    <p:sldId id="371" r:id="rId13"/>
    <p:sldId id="323" r:id="rId14"/>
    <p:sldId id="360" r:id="rId15"/>
    <p:sldId id="269" r:id="rId16"/>
    <p:sldId id="324" r:id="rId17"/>
    <p:sldId id="372" r:id="rId18"/>
    <p:sldId id="364" r:id="rId19"/>
    <p:sldId id="273" r:id="rId20"/>
    <p:sldId id="275" r:id="rId21"/>
    <p:sldId id="376" r:id="rId22"/>
    <p:sldId id="328" r:id="rId23"/>
    <p:sldId id="377" r:id="rId24"/>
    <p:sldId id="335" r:id="rId25"/>
    <p:sldId id="343" r:id="rId26"/>
    <p:sldId id="329" r:id="rId27"/>
    <p:sldId id="347" r:id="rId28"/>
  </p:sldIdLst>
  <p:sldSz cx="9144000" cy="6858000" type="screen4x3"/>
  <p:notesSz cx="6858000" cy="97663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00FFFF"/>
    <a:srgbClr val="0000FF"/>
    <a:srgbClr val="00FF00"/>
    <a:srgbClr val="FF0000"/>
    <a:srgbClr val="FFFFFF"/>
    <a:srgbClr val="6C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p:scale>
          <a:sx n="60" d="100"/>
          <a:sy n="60" d="100"/>
        </p:scale>
        <p:origin x="-838" y="-17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24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8125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185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a:t>Click to edit Master notes styles</a:t>
            </a:r>
          </a:p>
          <a:p>
            <a:pPr lvl="1"/>
            <a:r>
              <a:rPr lang="en-GB"/>
              <a:t>Second Level</a:t>
            </a:r>
          </a:p>
          <a:p>
            <a:pPr lvl="2"/>
            <a:r>
              <a:rPr lang="en-GB"/>
              <a:t>Third Level</a:t>
            </a:r>
          </a:p>
          <a:p>
            <a:pPr lvl="3"/>
            <a:r>
              <a:rPr lang="en-GB"/>
              <a:t>Fourth Level</a:t>
            </a:r>
          </a:p>
          <a:p>
            <a:pPr lvl="4"/>
            <a:r>
              <a:rPr lang="en-GB"/>
              <a:t>Fifth Level</a:t>
            </a:r>
          </a:p>
        </p:txBody>
      </p:sp>
      <p:sp>
        <p:nvSpPr>
          <p:cNvPr id="2051" name="Rectangle 3"/>
          <p:cNvSpPr>
            <a:spLocks noGrp="1" noRot="1" noChangeAspect="1" noChangeArrowheads="1" noTextEdit="1"/>
          </p:cNvSpPr>
          <p:nvPr>
            <p:ph type="sldImg" idx="2"/>
          </p:nvPr>
        </p:nvSpPr>
        <p:spPr bwMode="auto">
          <a:xfrm>
            <a:off x="1152525" y="854075"/>
            <a:ext cx="4552950" cy="3416300"/>
          </a:xfrm>
          <a:prstGeom prst="rect">
            <a:avLst/>
          </a:prstGeom>
          <a:noFill/>
          <a:ln w="12700">
            <a:solidFill>
              <a:schemeClr val="tx1"/>
            </a:solidFill>
            <a:miter lim="800000"/>
            <a:headEnd/>
            <a:tailEnd/>
          </a:ln>
          <a:effectLst/>
        </p:spPr>
      </p:sp>
    </p:spTree>
    <p:extLst>
      <p:ext uri="{BB962C8B-B14F-4D97-AF65-F5344CB8AC3E}">
        <p14:creationId xmlns:p14="http://schemas.microsoft.com/office/powerpoint/2010/main" val="300180096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1571625" y="833438"/>
            <a:ext cx="3689350" cy="27686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10/12/2014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10/12/2014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9"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10/12/2014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5"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10/12/2014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4"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10/12/2014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24 Quality management</a:t>
            </a:r>
            <a:endParaRPr lang="en-US"/>
          </a:p>
        </p:txBody>
      </p:sp>
      <p:sp>
        <p:nvSpPr>
          <p:cNvPr id="7" name="Slide Number Placeholder 5"/>
          <p:cNvSpPr>
            <a:spLocks noGrp="1"/>
          </p:cNvSpPr>
          <p:nvPr>
            <p:ph type="sldNum" sz="quarter" idx="12"/>
          </p:nvPr>
        </p:nvSpPr>
        <p:spPr/>
        <p:txBody>
          <a:bodyPr/>
          <a:lstStyle>
            <a:lvl1pPr>
              <a:defRPr/>
            </a:lvl1pPr>
          </a:lstStyle>
          <a:p>
            <a:fld id="{745CE82A-87C3-2841-AAF3-37DF1E34DC62}" type="slidenum">
              <a:rPr lang="en-US" smtClean="0"/>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10/12/2014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24 Quality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745CE82A-87C3-2841-AAF3-37DF1E34DC62}"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GB" dirty="0" smtClean="0"/>
              <a:t>Chapter 24 - Quality Management</a:t>
            </a:r>
            <a:endParaRPr lang="en-GB" dirty="0"/>
          </a:p>
        </p:txBody>
      </p:sp>
      <p:sp>
        <p:nvSpPr>
          <p:cNvPr id="2" name="Subtitle 1"/>
          <p:cNvSpPr>
            <a:spLocks noGrp="1"/>
          </p:cNvSpPr>
          <p:nvPr>
            <p:ph type="subTitle" idx="1"/>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Chapter 24 Quality management</a:t>
            </a:r>
            <a:endParaRPr lang="en-US"/>
          </a:p>
        </p:txBody>
      </p:sp>
      <p:sp>
        <p:nvSpPr>
          <p:cNvPr id="7" name="Slide Number Placeholder 6"/>
          <p:cNvSpPr>
            <a:spLocks noGrp="1"/>
          </p:cNvSpPr>
          <p:nvPr>
            <p:ph type="sldNum" sz="quarter" idx="12"/>
          </p:nvPr>
        </p:nvSpPr>
        <p:spPr/>
        <p:txBody>
          <a:bodyPr/>
          <a:lstStyle/>
          <a:p>
            <a:fld id="{745CE82A-87C3-2841-AAF3-37DF1E34DC62}" type="slidenum">
              <a:rPr lang="en-US" smtClean="0"/>
              <a:pPr/>
              <a:t>1</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smtClean="0"/>
              <a:t>Software quality</a:t>
            </a:r>
            <a:endParaRPr lang="en-GB" dirty="0"/>
          </a:p>
        </p:txBody>
      </p:sp>
      <p:sp>
        <p:nvSpPr>
          <p:cNvPr id="10243" name="Rectangle 3"/>
          <p:cNvSpPr>
            <a:spLocks noGrp="1" noChangeArrowheads="1"/>
          </p:cNvSpPr>
          <p:nvPr>
            <p:ph idx="1"/>
          </p:nvPr>
        </p:nvSpPr>
        <p:spPr/>
        <p:txBody>
          <a:bodyPr/>
          <a:lstStyle/>
          <a:p>
            <a:r>
              <a:rPr lang="en-GB" dirty="0" smtClean="0"/>
              <a:t>Quality, simplistically, means that a product should meet its specification.</a:t>
            </a:r>
          </a:p>
          <a:p>
            <a:r>
              <a:rPr lang="en-GB" dirty="0" smtClean="0"/>
              <a:t>This is problematical for software systems</a:t>
            </a:r>
          </a:p>
          <a:p>
            <a:pPr lvl="1"/>
            <a:r>
              <a:rPr lang="en-GB" dirty="0" smtClean="0"/>
              <a:t>There is a tension between customer quality requirements (efficiency, reliability, etc.) and developer quality requirements (maintainability, reusability, etc.);</a:t>
            </a:r>
          </a:p>
          <a:p>
            <a:pPr lvl="1"/>
            <a:r>
              <a:rPr lang="en-GB" dirty="0" smtClean="0"/>
              <a:t>Some quality requirements are difficult to specify in an unambiguous way;</a:t>
            </a:r>
          </a:p>
          <a:p>
            <a:pPr lvl="1"/>
            <a:r>
              <a:rPr lang="en-GB" dirty="0" smtClean="0"/>
              <a:t>Software specifications are usually incomplete and often inconsistent.</a:t>
            </a:r>
          </a:p>
          <a:p>
            <a:r>
              <a:rPr lang="en-GB" dirty="0" smtClean="0"/>
              <a:t>The focus may be ‘fitness for purpose’ rather than specification conformance.</a:t>
            </a:r>
            <a:endParaRPr lang="en-GB"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fitness for purpose</a:t>
            </a:r>
            <a:endParaRPr lang="en-US" dirty="0"/>
          </a:p>
        </p:txBody>
      </p:sp>
      <p:sp>
        <p:nvSpPr>
          <p:cNvPr id="3" name="Content Placeholder 2"/>
          <p:cNvSpPr>
            <a:spLocks noGrp="1"/>
          </p:cNvSpPr>
          <p:nvPr>
            <p:ph idx="1"/>
          </p:nvPr>
        </p:nvSpPr>
        <p:spPr/>
        <p:txBody>
          <a:bodyPr/>
          <a:lstStyle/>
          <a:p>
            <a:r>
              <a:rPr lang="en-US" dirty="0" smtClean="0"/>
              <a:t>Has the software been properly tested?</a:t>
            </a:r>
            <a:endParaRPr lang="en-GB" dirty="0" smtClean="0"/>
          </a:p>
          <a:p>
            <a:r>
              <a:rPr lang="en-US" dirty="0" smtClean="0"/>
              <a:t>Is the software sufficiently dependable to be put into use?</a:t>
            </a:r>
            <a:endParaRPr lang="en-GB" dirty="0" smtClean="0"/>
          </a:p>
          <a:p>
            <a:r>
              <a:rPr lang="en-US" dirty="0" smtClean="0"/>
              <a:t>Is the performance of the software acceptable for normal use? </a:t>
            </a:r>
            <a:endParaRPr lang="en-GB" dirty="0" smtClean="0"/>
          </a:p>
          <a:p>
            <a:r>
              <a:rPr lang="en-US" dirty="0" smtClean="0"/>
              <a:t>Is the software usable?</a:t>
            </a:r>
            <a:endParaRPr lang="en-GB" dirty="0" smtClean="0"/>
          </a:p>
          <a:p>
            <a:r>
              <a:rPr lang="en-US" dirty="0" smtClean="0"/>
              <a:t>Is the software well-structured and understandable?</a:t>
            </a:r>
          </a:p>
          <a:p>
            <a:r>
              <a:rPr lang="en-US" dirty="0"/>
              <a:t>Have programming and documentation standards been followed in the development process?</a:t>
            </a:r>
            <a:endParaRPr lang="en-GB" dirty="0"/>
          </a:p>
          <a:p>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11</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characteristics</a:t>
            </a:r>
            <a:endParaRPr lang="en-US" dirty="0"/>
          </a:p>
        </p:txBody>
      </p:sp>
      <p:sp>
        <p:nvSpPr>
          <p:cNvPr id="3" name="Content Placeholder 2"/>
          <p:cNvSpPr>
            <a:spLocks noGrp="1"/>
          </p:cNvSpPr>
          <p:nvPr>
            <p:ph idx="1"/>
          </p:nvPr>
        </p:nvSpPr>
        <p:spPr/>
        <p:txBody>
          <a:bodyPr/>
          <a:lstStyle/>
          <a:p>
            <a:r>
              <a:rPr lang="en-US" dirty="0"/>
              <a:t>The subjective quality of a software system is largely based on its non-functional characteristics. </a:t>
            </a:r>
            <a:endParaRPr lang="en-US" dirty="0" smtClean="0"/>
          </a:p>
          <a:p>
            <a:r>
              <a:rPr lang="en-US" dirty="0" smtClean="0"/>
              <a:t>This </a:t>
            </a:r>
            <a:r>
              <a:rPr lang="en-US" dirty="0"/>
              <a:t>reflects practical user experience – if the software’s functionality is not what is expected, then users will often just work around this and find other ways to do what they want to do. </a:t>
            </a:r>
            <a:endParaRPr lang="en-US" dirty="0" smtClean="0"/>
          </a:p>
          <a:p>
            <a:r>
              <a:rPr lang="en-US" dirty="0" smtClean="0"/>
              <a:t>However</a:t>
            </a:r>
            <a:r>
              <a:rPr lang="en-US" dirty="0"/>
              <a:t>,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12</a:t>
            </a:fld>
            <a:endParaRPr lang="en-US"/>
          </a:p>
        </p:txBody>
      </p:sp>
    </p:spTree>
    <p:extLst>
      <p:ext uri="{BB962C8B-B14F-4D97-AF65-F5344CB8AC3E}">
        <p14:creationId xmlns:p14="http://schemas.microsoft.com/office/powerpoint/2010/main" val="15771548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Software quality attributes</a:t>
            </a:r>
            <a:endParaRPr lang="en-US" dirty="0"/>
          </a:p>
        </p:txBody>
      </p:sp>
      <p:graphicFrame>
        <p:nvGraphicFramePr>
          <p:cNvPr id="4" name="Content Placeholder 3"/>
          <p:cNvGraphicFramePr>
            <a:graphicFrameLocks noGrp="1"/>
          </p:cNvGraphicFramePr>
          <p:nvPr>
            <p:ph idx="1"/>
          </p:nvPr>
        </p:nvGraphicFramePr>
        <p:xfrm>
          <a:off x="457200" y="2283185"/>
          <a:ext cx="8229600" cy="185420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indent="347345" algn="just">
                        <a:spcBef>
                          <a:spcPts val="300"/>
                        </a:spcBef>
                        <a:spcAft>
                          <a:spcPts val="0"/>
                        </a:spcAft>
                        <a:tabLst>
                          <a:tab pos="342900" algn="l"/>
                          <a:tab pos="685800" algn="l"/>
                          <a:tab pos="1028700" algn="l"/>
                        </a:tabLst>
                      </a:pPr>
                      <a:r>
                        <a:rPr lang="en-GB" sz="1600" b="0" dirty="0" smtClean="0">
                          <a:latin typeface="Arial"/>
                          <a:cs typeface="Arial"/>
                        </a:rPr>
                        <a:t>Safety</a:t>
                      </a:r>
                      <a:endParaRPr lang="en-GB" sz="1600" b="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b="0" dirty="0" err="1">
                          <a:latin typeface="Arial"/>
                          <a:cs typeface="Arial"/>
                        </a:rPr>
                        <a:t>Understandability</a:t>
                      </a:r>
                      <a:endParaRPr lang="en-GB" sz="1600" b="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b="0" dirty="0">
                          <a:latin typeface="Arial"/>
                          <a:cs typeface="Arial"/>
                        </a:rPr>
                        <a:t>Portability</a:t>
                      </a:r>
                      <a:endParaRPr lang="en-GB" sz="1600" b="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Security</a:t>
                      </a:r>
                      <a:endParaRPr lang="en-GB" sz="1600" dirty="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Testability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dirty="0">
                          <a:latin typeface="Arial"/>
                          <a:cs typeface="Arial"/>
                        </a:rPr>
                        <a:t>Usability</a:t>
                      </a:r>
                      <a:endParaRPr lang="en-GB" sz="1600" dirty="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Reliability</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a:latin typeface="Arial"/>
                          <a:cs typeface="Arial"/>
                        </a:rPr>
                        <a:t>Adaptability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Reusability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0"/>
                        </a:spcAft>
                        <a:tabLst>
                          <a:tab pos="342900" algn="l"/>
                          <a:tab pos="685800" algn="l"/>
                          <a:tab pos="1028700" algn="l"/>
                        </a:tabLst>
                      </a:pPr>
                      <a:r>
                        <a:rPr lang="en-GB" sz="1600">
                          <a:latin typeface="Arial"/>
                          <a:cs typeface="Arial"/>
                        </a:rPr>
                        <a:t>Resilience</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0"/>
                        </a:spcAft>
                        <a:tabLst>
                          <a:tab pos="342900" algn="l"/>
                          <a:tab pos="685800" algn="l"/>
                          <a:tab pos="1028700" algn="l"/>
                        </a:tabLst>
                      </a:pPr>
                      <a:r>
                        <a:rPr lang="en-GB" sz="1600" dirty="0">
                          <a:latin typeface="Arial"/>
                          <a:cs typeface="Arial"/>
                        </a:rPr>
                        <a:t>Modularity</a:t>
                      </a:r>
                      <a:endParaRPr lang="en-GB" sz="1600" dirty="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0"/>
                        </a:spcAft>
                        <a:tabLst>
                          <a:tab pos="342900" algn="l"/>
                          <a:tab pos="685800" algn="l"/>
                          <a:tab pos="1028700" algn="l"/>
                        </a:tabLst>
                      </a:pPr>
                      <a:r>
                        <a:rPr lang="en-GB" sz="1600">
                          <a:latin typeface="Arial"/>
                          <a:cs typeface="Arial"/>
                        </a:rPr>
                        <a:t>Efficiency</a:t>
                      </a:r>
                      <a:endParaRPr lang="en-GB" sz="1600">
                        <a:solidFill>
                          <a:srgbClr val="000000"/>
                        </a:solidFill>
                        <a:latin typeface="Arial"/>
                        <a:ea typeface="Times New Roman"/>
                        <a:cs typeface="Arial"/>
                      </a:endParaRPr>
                    </a:p>
                  </a:txBody>
                  <a:tcPr marL="68580" marR="68580" marT="0" marB="0"/>
                </a:tc>
              </a:tr>
              <a:tr h="370840">
                <a:tc>
                  <a:txBody>
                    <a:bodyPr/>
                    <a:lstStyle/>
                    <a:p>
                      <a:pPr indent="347345" algn="just">
                        <a:spcBef>
                          <a:spcPts val="300"/>
                        </a:spcBef>
                        <a:spcAft>
                          <a:spcPts val="300"/>
                        </a:spcAft>
                        <a:tabLst>
                          <a:tab pos="342900" algn="l"/>
                          <a:tab pos="685800" algn="l"/>
                          <a:tab pos="1028700" algn="l"/>
                        </a:tabLst>
                      </a:pPr>
                      <a:r>
                        <a:rPr lang="en-GB" sz="1600">
                          <a:latin typeface="Arial"/>
                          <a:cs typeface="Arial"/>
                        </a:rPr>
                        <a:t>Robustness</a:t>
                      </a:r>
                      <a:endParaRPr lang="en-GB" sz="160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600">
                          <a:latin typeface="Arial"/>
                          <a:cs typeface="Arial"/>
                        </a:rPr>
                        <a:t>Complexity</a:t>
                      </a:r>
                      <a:endParaRPr lang="en-GB" sz="1600">
                        <a:solidFill>
                          <a:srgbClr val="000000"/>
                        </a:solidFill>
                        <a:latin typeface="Arial"/>
                        <a:ea typeface="Times New Roman"/>
                        <a:cs typeface="Arial"/>
                      </a:endParaRPr>
                    </a:p>
                  </a:txBody>
                  <a:tcPr marL="68580" marR="68580" marT="0" marB="0"/>
                </a:tc>
                <a:tc>
                  <a:txBody>
                    <a:bodyPr/>
                    <a:lstStyle/>
                    <a:p>
                      <a:pPr indent="347345" algn="just">
                        <a:spcBef>
                          <a:spcPts val="300"/>
                        </a:spcBef>
                        <a:spcAft>
                          <a:spcPts val="300"/>
                        </a:spcAft>
                        <a:tabLst>
                          <a:tab pos="342900" algn="l"/>
                          <a:tab pos="685800" algn="l"/>
                          <a:tab pos="1028700" algn="l"/>
                        </a:tabLst>
                      </a:pPr>
                      <a:r>
                        <a:rPr lang="en-GB" sz="1600" dirty="0" err="1" smtClean="0">
                          <a:latin typeface="Arial"/>
                          <a:cs typeface="Arial"/>
                        </a:rPr>
                        <a:t>Learnability</a:t>
                      </a:r>
                      <a:endParaRPr lang="en-GB" sz="1600" dirty="0">
                        <a:solidFill>
                          <a:srgbClr val="000000"/>
                        </a:solidFill>
                        <a:latin typeface="Arial"/>
                        <a:ea typeface="Times New Roman"/>
                        <a:cs typeface="Arial"/>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13</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conflicts</a:t>
            </a:r>
            <a:endParaRPr lang="en-US" dirty="0"/>
          </a:p>
        </p:txBody>
      </p:sp>
      <p:sp>
        <p:nvSpPr>
          <p:cNvPr id="3" name="Content Placeholder 2"/>
          <p:cNvSpPr>
            <a:spLocks noGrp="1"/>
          </p:cNvSpPr>
          <p:nvPr>
            <p:ph idx="1"/>
          </p:nvPr>
        </p:nvSpPr>
        <p:spPr/>
        <p:txBody>
          <a:bodyPr/>
          <a:lstStyle/>
          <a:p>
            <a:r>
              <a:rPr lang="en-US" dirty="0" smtClean="0"/>
              <a:t>It is not possible for any system to be optimized for all of these attributes – for example, improving robustness may lead to loss of performance. </a:t>
            </a:r>
          </a:p>
          <a:p>
            <a:r>
              <a:rPr lang="en-US" dirty="0" smtClean="0"/>
              <a:t>The quality plan should therefore define the most important quality attributes for the software that is being developed.</a:t>
            </a:r>
            <a:r>
              <a:rPr lang="en-GB" dirty="0" smtClean="0"/>
              <a:t> </a:t>
            </a:r>
          </a:p>
          <a:p>
            <a:r>
              <a:rPr lang="en-US" dirty="0" smtClean="0"/>
              <a:t>The plan should also include a definition of the quality assessment process, an agreed way of assessing whether some quality, such as maintainability or robustness, is present in the product.</a:t>
            </a:r>
            <a:r>
              <a:rPr lang="en-GB" dirty="0" smtClean="0"/>
              <a:t> </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14</a:t>
            </a:fld>
            <a:endParaRPr lang="en-US"/>
          </a:p>
        </p:txBody>
      </p:sp>
      <p:sp>
        <p:nvSpPr>
          <p:cNvPr id="6" name="Date Placeholder 5"/>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smtClean="0"/>
              <a:t>Process and product quality</a:t>
            </a:r>
            <a:endParaRPr lang="en-GB"/>
          </a:p>
        </p:txBody>
      </p:sp>
      <p:sp>
        <p:nvSpPr>
          <p:cNvPr id="22530" name="Rectangle 2"/>
          <p:cNvSpPr>
            <a:spLocks noGrp="1" noChangeArrowheads="1"/>
          </p:cNvSpPr>
          <p:nvPr>
            <p:ph idx="1"/>
          </p:nvPr>
        </p:nvSpPr>
        <p:spPr/>
        <p:txBody>
          <a:bodyPr/>
          <a:lstStyle/>
          <a:p>
            <a:r>
              <a:rPr lang="en-GB" dirty="0" smtClean="0"/>
              <a:t>The quality of a developed product is influenced by the quality of the production process.</a:t>
            </a:r>
          </a:p>
          <a:p>
            <a:r>
              <a:rPr lang="en-GB" dirty="0" smtClean="0"/>
              <a:t>This is important in software development as some product quality attributes are hard to assess.</a:t>
            </a:r>
          </a:p>
          <a:p>
            <a:r>
              <a:rPr lang="en-GB" dirty="0" smtClean="0"/>
              <a:t>However, there is a very complex and poorly understood relationship between software processes and product quality.</a:t>
            </a:r>
          </a:p>
          <a:p>
            <a:pPr lvl="1"/>
            <a:r>
              <a:rPr lang="en-GB" dirty="0" smtClean="0"/>
              <a:t>The application of individual skills and experience is particularly important in software development;</a:t>
            </a:r>
          </a:p>
          <a:p>
            <a:pPr lvl="1"/>
            <a:r>
              <a:rPr lang="en-GB" dirty="0" smtClean="0"/>
              <a:t>External factors such as the novelty of an application or the need for an accelerated development schedule may impair product quality.</a:t>
            </a:r>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r>
              <a:rPr lang="en-US" dirty="0"/>
              <a:t>-based quality</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16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3 Process quality.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276872"/>
            <a:ext cx="8288186" cy="2448272"/>
          </a:xfrm>
          <a:prstGeom prst="rect">
            <a:avLst/>
          </a:prstGeom>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culture</a:t>
            </a:r>
            <a:endParaRPr lang="en-US" dirty="0"/>
          </a:p>
        </p:txBody>
      </p:sp>
      <p:sp>
        <p:nvSpPr>
          <p:cNvPr id="3" name="Content Placeholder 2"/>
          <p:cNvSpPr>
            <a:spLocks noGrp="1"/>
          </p:cNvSpPr>
          <p:nvPr>
            <p:ph idx="1"/>
          </p:nvPr>
        </p:nvSpPr>
        <p:spPr/>
        <p:txBody>
          <a:bodyPr/>
          <a:lstStyle/>
          <a:p>
            <a:r>
              <a:rPr lang="en-US" dirty="0" smtClean="0"/>
              <a:t>Quality managers </a:t>
            </a:r>
            <a:r>
              <a:rPr lang="en-US" dirty="0"/>
              <a:t>should </a:t>
            </a:r>
            <a:r>
              <a:rPr lang="en-US" dirty="0" smtClean="0"/>
              <a:t>aim </a:t>
            </a:r>
            <a:r>
              <a:rPr lang="en-US" dirty="0"/>
              <a:t>to develop a ‘quality culture’ where everyone responsible for software development is committed to achieving a high level of product quality. </a:t>
            </a:r>
            <a:endParaRPr lang="en-US" dirty="0" smtClean="0"/>
          </a:p>
          <a:p>
            <a:r>
              <a:rPr lang="en-US" dirty="0" smtClean="0"/>
              <a:t>They </a:t>
            </a:r>
            <a:r>
              <a:rPr lang="en-US" dirty="0"/>
              <a:t>should encourage teams to take responsibility for the quality of their work and to develop new approaches to quality improvement. </a:t>
            </a:r>
            <a:endParaRPr lang="en-US" dirty="0" smtClean="0"/>
          </a:p>
          <a:p>
            <a:r>
              <a:rPr lang="en-US" dirty="0" smtClean="0"/>
              <a:t>They </a:t>
            </a:r>
            <a:r>
              <a:rPr lang="en-US" dirty="0"/>
              <a:t>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17</a:t>
            </a:fld>
            <a:endParaRPr lang="en-US"/>
          </a:p>
        </p:txBody>
      </p:sp>
    </p:spTree>
    <p:extLst>
      <p:ext uri="{BB962C8B-B14F-4D97-AF65-F5344CB8AC3E}">
        <p14:creationId xmlns:p14="http://schemas.microsoft.com/office/powerpoint/2010/main" val="20215069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08912" cy="1143000"/>
          </a:xfrm>
        </p:spPr>
        <p:txBody>
          <a:bodyPr/>
          <a:lstStyle/>
          <a:p>
            <a:pPr algn="ctr"/>
            <a:r>
              <a:rPr lang="en-US" dirty="0" smtClean="0"/>
              <a:t>Reviews and inspections</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18</a:t>
            </a:fld>
            <a:endParaRPr lang="en-US"/>
          </a:p>
        </p:txBody>
      </p:sp>
    </p:spTree>
    <p:extLst>
      <p:ext uri="{BB962C8B-B14F-4D97-AF65-F5344CB8AC3E}">
        <p14:creationId xmlns:p14="http://schemas.microsoft.com/office/powerpoint/2010/main" val="39487452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Reviews and inspections</a:t>
            </a:r>
            <a:endParaRPr lang="en-GB" dirty="0"/>
          </a:p>
        </p:txBody>
      </p:sp>
      <p:sp>
        <p:nvSpPr>
          <p:cNvPr id="29699" name="Rectangle 3"/>
          <p:cNvSpPr>
            <a:spLocks noGrp="1" noChangeArrowheads="1"/>
          </p:cNvSpPr>
          <p:nvPr>
            <p:ph idx="1"/>
          </p:nvPr>
        </p:nvSpPr>
        <p:spPr/>
        <p:txBody>
          <a:bodyPr/>
          <a:lstStyle/>
          <a:p>
            <a:r>
              <a:rPr lang="en-GB" dirty="0" smtClean="0"/>
              <a:t>A group examines part or all of a process or system and its documentation to find potential problems.</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p>
          <a:p>
            <a:r>
              <a:rPr lang="en-GB" dirty="0" smtClean="0"/>
              <a:t>There are different types of review with different objectives</a:t>
            </a:r>
          </a:p>
          <a:p>
            <a:pPr lvl="1"/>
            <a:r>
              <a:rPr lang="en-GB" dirty="0" smtClean="0"/>
              <a:t>Inspections for defect removal (product);</a:t>
            </a:r>
          </a:p>
          <a:p>
            <a:pPr lvl="1"/>
            <a:r>
              <a:rPr lang="en-GB" dirty="0" smtClean="0"/>
              <a:t>Reviews for progress assessment (product and process);</a:t>
            </a:r>
          </a:p>
          <a:p>
            <a:pPr lvl="1"/>
            <a:r>
              <a:rPr lang="en-GB" dirty="0" smtClean="0"/>
              <a:t>Quality reviews (product and standards).</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19</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software quality?</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a:t>
            </a:fld>
            <a:endParaRPr lang="en-US"/>
          </a:p>
        </p:txBody>
      </p:sp>
    </p:spTree>
    <p:extLst>
      <p:ext uri="{BB962C8B-B14F-4D97-AF65-F5344CB8AC3E}">
        <p14:creationId xmlns:p14="http://schemas.microsoft.com/office/powerpoint/2010/main" val="36324739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smtClean="0"/>
              <a:t>Quality reviews</a:t>
            </a:r>
            <a:endParaRPr lang="en-GB"/>
          </a:p>
        </p:txBody>
      </p:sp>
      <p:sp>
        <p:nvSpPr>
          <p:cNvPr id="31746" name="Rectangle 2"/>
          <p:cNvSpPr>
            <a:spLocks noGrp="1" noChangeArrowheads="1"/>
          </p:cNvSpPr>
          <p:nvPr>
            <p:ph idx="1"/>
          </p:nvPr>
        </p:nvSpPr>
        <p:spPr/>
        <p:txBody>
          <a:bodyPr/>
          <a:lstStyle/>
          <a:p>
            <a:r>
              <a:rPr lang="en-GB" dirty="0" smtClean="0"/>
              <a:t>A group of people carefully examine part or all </a:t>
            </a:r>
            <a:br>
              <a:rPr lang="en-GB" dirty="0" smtClean="0"/>
            </a:br>
            <a:r>
              <a:rPr lang="en-GB" dirty="0" smtClean="0"/>
              <a:t>of a software system and its associated </a:t>
            </a:r>
            <a:br>
              <a:rPr lang="en-GB" dirty="0" smtClean="0"/>
            </a:br>
            <a:r>
              <a:rPr lang="en-GB" dirty="0" smtClean="0"/>
              <a:t>documentation.</a:t>
            </a:r>
          </a:p>
          <a:p>
            <a:r>
              <a:rPr lang="en-GB" dirty="0" smtClean="0"/>
              <a:t>Code, designs, specifications, test plans, </a:t>
            </a:r>
            <a:br>
              <a:rPr lang="en-GB" dirty="0" smtClean="0"/>
            </a:br>
            <a:r>
              <a:rPr lang="en-GB" dirty="0" smtClean="0"/>
              <a:t>standards, etc. can all be reviewed.</a:t>
            </a:r>
          </a:p>
          <a:p>
            <a:r>
              <a:rPr lang="en-GB" dirty="0" smtClean="0"/>
              <a:t>Software or documents may be 'signed off' at a </a:t>
            </a:r>
            <a:br>
              <a:rPr lang="en-GB" dirty="0" smtClean="0"/>
            </a:br>
            <a:r>
              <a:rPr lang="en-GB" dirty="0" smtClean="0"/>
              <a:t>review which signifies that progress to the next </a:t>
            </a:r>
            <a:br>
              <a:rPr lang="en-GB" dirty="0" smtClean="0"/>
            </a:br>
            <a:r>
              <a:rPr lang="en-GB" dirty="0" smtClean="0"/>
              <a:t>development stage has been approved by </a:t>
            </a:r>
            <a:br>
              <a:rPr lang="en-GB" dirty="0" smtClean="0"/>
            </a:br>
            <a:r>
              <a:rPr lang="en-GB" dirty="0" smtClean="0"/>
              <a:t>management.</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20</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Phases in the review process</a:t>
            </a:r>
            <a:endParaRPr lang="en-US" dirty="0"/>
          </a:p>
        </p:txBody>
      </p:sp>
      <p:sp>
        <p:nvSpPr>
          <p:cNvPr id="3" name="Content Placeholder 2"/>
          <p:cNvSpPr>
            <a:spLocks noGrp="1"/>
          </p:cNvSpPr>
          <p:nvPr>
            <p:ph idx="1"/>
          </p:nvPr>
        </p:nvSpPr>
        <p:spPr/>
        <p:txBody>
          <a:bodyPr/>
          <a:lstStyle/>
          <a:p>
            <a:r>
              <a:rPr lang="en-US" dirty="0" smtClean="0"/>
              <a:t>Pre-review activities</a:t>
            </a:r>
          </a:p>
          <a:p>
            <a:pPr lvl="1"/>
            <a:r>
              <a:rPr lang="en-US" dirty="0" smtClean="0"/>
              <a:t>Pre</a:t>
            </a:r>
            <a:r>
              <a:rPr lang="en-US" dirty="0"/>
              <a:t>-review activities are concerned with review planning and review preparation</a:t>
            </a:r>
            <a:r>
              <a:rPr lang="en-GB" dirty="0"/>
              <a:t> </a:t>
            </a:r>
            <a:endParaRPr lang="en-US" dirty="0" smtClean="0"/>
          </a:p>
          <a:p>
            <a:r>
              <a:rPr lang="en-US" dirty="0" smtClean="0"/>
              <a:t>The review meeting</a:t>
            </a:r>
          </a:p>
          <a:p>
            <a:pPr lvl="1"/>
            <a:r>
              <a:rPr lang="en-US" dirty="0"/>
              <a:t>During the review meeting, an author of the document or program being reviewed should ‘walk through’ the document with the review team. </a:t>
            </a:r>
            <a:endParaRPr lang="en-US" dirty="0" smtClean="0"/>
          </a:p>
          <a:p>
            <a:r>
              <a:rPr lang="en-US" dirty="0" smtClean="0"/>
              <a:t>Post-review activities</a:t>
            </a:r>
          </a:p>
          <a:p>
            <a:pPr lvl="1"/>
            <a:r>
              <a:rPr lang="en-US" dirty="0" smtClean="0"/>
              <a:t>These address the problems and issues that have been raised during the review meeting.</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21</a:t>
            </a:fld>
            <a:endParaRPr lang="en-US"/>
          </a:p>
        </p:txBody>
      </p:sp>
    </p:spTree>
    <p:extLst>
      <p:ext uri="{BB962C8B-B14F-4D97-AF65-F5344CB8AC3E}">
        <p14:creationId xmlns:p14="http://schemas.microsoft.com/office/powerpoint/2010/main" val="396915659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software review process</a:t>
            </a:r>
            <a:r>
              <a:rPr lang="en-GB" dirty="0" smtClean="0"/>
              <a:t> </a:t>
            </a:r>
            <a:endParaRPr lang="en-US" dirty="0"/>
          </a:p>
        </p:txBody>
      </p:sp>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22</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pic>
        <p:nvPicPr>
          <p:cNvPr id="8" name="Picture 7" descr="24.7 Review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564904"/>
            <a:ext cx="8543294" cy="1872208"/>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reviews</a:t>
            </a:r>
            <a:endParaRPr lang="en-US" dirty="0"/>
          </a:p>
        </p:txBody>
      </p:sp>
      <p:sp>
        <p:nvSpPr>
          <p:cNvPr id="3" name="Content Placeholder 2"/>
          <p:cNvSpPr>
            <a:spLocks noGrp="1"/>
          </p:cNvSpPr>
          <p:nvPr>
            <p:ph idx="1"/>
          </p:nvPr>
        </p:nvSpPr>
        <p:spPr/>
        <p:txBody>
          <a:bodyPr/>
          <a:lstStyle/>
          <a:p>
            <a:r>
              <a:rPr lang="en-US" dirty="0"/>
              <a:t>The processes suggested for reviews assume that the review team has a face-to-face meeting to discuss the software or documents that they are reviewing. </a:t>
            </a:r>
            <a:endParaRPr lang="en-US" dirty="0" smtClean="0"/>
          </a:p>
          <a:p>
            <a:r>
              <a:rPr lang="en-US" dirty="0" smtClean="0"/>
              <a:t>However</a:t>
            </a:r>
            <a:r>
              <a:rPr lang="en-US" dirty="0"/>
              <a:t>, project teams are now often distributed, sometimes across countries or continents, so it is impractical for team members to meet face to </a:t>
            </a:r>
            <a:r>
              <a:rPr lang="en-US" dirty="0" smtClean="0"/>
              <a:t>face.</a:t>
            </a:r>
          </a:p>
          <a:p>
            <a:r>
              <a:rPr lang="en-US" dirty="0" smtClean="0"/>
              <a:t>Remote </a:t>
            </a:r>
            <a:r>
              <a:rPr lang="en-US" dirty="0"/>
              <a:t>reviewing can be supported using shared documents where each review team member can annotate the document with their comments. </a:t>
            </a:r>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23</a:t>
            </a:fld>
            <a:endParaRPr lang="en-US"/>
          </a:p>
        </p:txBody>
      </p:sp>
    </p:spTree>
    <p:extLst>
      <p:ext uri="{BB962C8B-B14F-4D97-AF65-F5344CB8AC3E}">
        <p14:creationId xmlns:p14="http://schemas.microsoft.com/office/powerpoint/2010/main" val="719939841"/>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smtClean="0"/>
              <a:t>Program inspections</a:t>
            </a:r>
            <a:endParaRPr lang="en-GB" dirty="0"/>
          </a:p>
        </p:txBody>
      </p:sp>
      <p:sp>
        <p:nvSpPr>
          <p:cNvPr id="56323" name="Rectangle 3"/>
          <p:cNvSpPr>
            <a:spLocks noGrp="1" noChangeArrowheads="1"/>
          </p:cNvSpPr>
          <p:nvPr>
            <p:ph idx="1"/>
          </p:nvPr>
        </p:nvSpPr>
        <p:spPr/>
        <p:txBody>
          <a:bodyPr/>
          <a:lstStyle/>
          <a:p>
            <a:r>
              <a:rPr lang="en-GB" sz="2400" dirty="0"/>
              <a:t>These</a:t>
            </a:r>
            <a:r>
              <a:rPr lang="en-GB" sz="2400" dirty="0" smtClean="0"/>
              <a:t> are peer reviews where engineers examine </a:t>
            </a:r>
            <a:r>
              <a:rPr lang="en-GB" sz="2400" dirty="0"/>
              <a:t>the source</a:t>
            </a:r>
            <a:r>
              <a:rPr lang="en-GB" sz="2400" dirty="0" smtClean="0"/>
              <a:t> of a system with </a:t>
            </a:r>
            <a:r>
              <a:rPr lang="en-GB" sz="2400" dirty="0"/>
              <a:t>the aim of discovering anomalies and defects.</a:t>
            </a:r>
          </a:p>
          <a:p>
            <a:r>
              <a:rPr lang="en-GB" sz="2400" dirty="0"/>
              <a:t>Inspections</a:t>
            </a:r>
            <a:r>
              <a:rPr lang="en-GB" sz="2400" dirty="0" smtClean="0"/>
              <a:t> do not </a:t>
            </a:r>
            <a:r>
              <a:rPr lang="en-GB" sz="2400" dirty="0"/>
              <a:t>require execution of a system so may be used before implementation.</a:t>
            </a:r>
          </a:p>
          <a:p>
            <a:r>
              <a:rPr lang="en-GB" sz="2400" dirty="0"/>
              <a:t>They may be applied to any representation of the system (requirements, </a:t>
            </a:r>
            <a:r>
              <a:rPr lang="en-GB" sz="2400" dirty="0" err="1"/>
              <a:t>design,configuration</a:t>
            </a:r>
            <a:r>
              <a:rPr lang="en-GB" sz="2400" dirty="0"/>
              <a:t>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24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lIns="90840" tIns="44623" rIns="90840" bIns="44623"/>
          <a:lstStyle/>
          <a:p>
            <a:r>
              <a:rPr lang="en-GB"/>
              <a:t>Inspection checklists</a:t>
            </a:r>
          </a:p>
        </p:txBody>
      </p:sp>
      <p:sp>
        <p:nvSpPr>
          <p:cNvPr id="68611" name="Rectangle 3"/>
          <p:cNvSpPr>
            <a:spLocks noGrp="1" noChangeArrowheads="1"/>
          </p:cNvSpPr>
          <p:nvPr>
            <p:ph idx="1"/>
          </p:nvPr>
        </p:nvSpPr>
        <p:spPr>
          <a:noFill/>
          <a:ln/>
        </p:spPr>
        <p:txBody>
          <a:bodyPr lIns="90840" tIns="44623" rIns="90840" bIns="44623"/>
          <a:lstStyle/>
          <a:p>
            <a:r>
              <a:rPr lang="en-GB" sz="2400"/>
              <a:t>Checklist of common errors should be used to </a:t>
            </a:r>
            <a:br>
              <a:rPr lang="en-GB" sz="2400"/>
            </a:br>
            <a:r>
              <a:rPr lang="en-GB" sz="2400"/>
              <a:t>drive the inspection.</a:t>
            </a:r>
          </a:p>
          <a:p>
            <a:r>
              <a:rPr lang="en-GB" sz="2400"/>
              <a:t>Error checklists are programming language </a:t>
            </a:r>
            <a:br>
              <a:rPr lang="en-GB" sz="2400"/>
            </a:br>
            <a:r>
              <a:rPr lang="en-GB" sz="2400"/>
              <a:t>dependent and reflect the characteristic errors that are likely to arise in the language.</a:t>
            </a:r>
          </a:p>
          <a:p>
            <a:r>
              <a:rPr lang="en-GB" sz="2400"/>
              <a:t>In general, the 'weaker' the type checking, the larger the checklist.</a:t>
            </a:r>
          </a:p>
          <a:p>
            <a:r>
              <a:rPr lang="en-GB" sz="2400"/>
              <a:t>Examples: Initialisation, Constant naming, loop </a:t>
            </a:r>
            <a:br>
              <a:rPr lang="en-GB" sz="2400"/>
            </a:br>
            <a:r>
              <a:rPr lang="en-GB" sz="2400"/>
              <a:t>termination, array bounds, etc.</a:t>
            </a:r>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25</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a:t>
            </a:r>
            <a:endParaRPr lang="en-US" dirty="0"/>
          </a:p>
        </p:txBody>
      </p:sp>
      <p:graphicFrame>
        <p:nvGraphicFramePr>
          <p:cNvPr id="4" name="Content Placeholder 3"/>
          <p:cNvGraphicFramePr>
            <a:graphicFrameLocks noGrp="1"/>
          </p:cNvGraphicFramePr>
          <p:nvPr>
            <p:ph idx="1"/>
          </p:nvPr>
        </p:nvGraphicFramePr>
        <p:xfrm>
          <a:off x="457200" y="2042160"/>
          <a:ext cx="8229600" cy="4358640"/>
        </p:xfrm>
        <a:graphic>
          <a:graphicData uri="http://schemas.openxmlformats.org/drawingml/2006/table">
            <a:tbl>
              <a:tblPr firstRow="1" bandRow="1">
                <a:tableStyleId>{5C22544A-7EE6-4342-B048-85BDC9FD1C3A}</a:tableStyleId>
              </a:tblPr>
              <a:tblGrid>
                <a:gridCol w="1905000"/>
                <a:gridCol w="6324600"/>
              </a:tblGrid>
              <a:tr h="370840">
                <a:tc>
                  <a:txBody>
                    <a:bodyPr/>
                    <a:lstStyle/>
                    <a:p>
                      <a:pPr algn="just">
                        <a:spcAft>
                          <a:spcPts val="0"/>
                        </a:spcAft>
                      </a:pPr>
                      <a:r>
                        <a:rPr lang="en-US" sz="1600" b="1" dirty="0" smtClean="0">
                          <a:solidFill>
                            <a:srgbClr val="000000"/>
                          </a:solidFill>
                          <a:latin typeface="Arial"/>
                          <a:ea typeface="Times New Roman"/>
                          <a:cs typeface="Arial"/>
                        </a:rPr>
                        <a:t>Fault </a:t>
                      </a:r>
                      <a:r>
                        <a:rPr lang="en-US" sz="1600" b="1" dirty="0">
                          <a:solidFill>
                            <a:srgbClr val="000000"/>
                          </a:solidFill>
                          <a:latin typeface="Arial"/>
                          <a:ea typeface="Times New Roman"/>
                          <a:cs typeface="Arial"/>
                        </a:rPr>
                        <a:t>class</a:t>
                      </a:r>
                      <a:endParaRPr lang="en-GB" sz="16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600" b="1" dirty="0">
                          <a:solidFill>
                            <a:srgbClr val="000000"/>
                          </a:solidFill>
                          <a:latin typeface="Arial"/>
                          <a:ea typeface="Times New Roman"/>
                          <a:cs typeface="Arial"/>
                        </a:rPr>
                        <a:t>Inspection </a:t>
                      </a:r>
                      <a:r>
                        <a:rPr lang="en-US" sz="1600" b="1" dirty="0" smtClean="0">
                          <a:solidFill>
                            <a:srgbClr val="000000"/>
                          </a:solidFill>
                          <a:latin typeface="Arial"/>
                          <a:ea typeface="Times New Roman"/>
                          <a:cs typeface="Arial"/>
                        </a:rPr>
                        <a:t>check</a:t>
                      </a:r>
                      <a:endParaRPr lang="en-GB" sz="16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smtClean="0">
                          <a:solidFill>
                            <a:srgbClr val="000000"/>
                          </a:solidFill>
                          <a:latin typeface="Arial"/>
                          <a:ea typeface="Times New Roman"/>
                          <a:cs typeface="Arial"/>
                        </a:rPr>
                        <a:t>Data </a:t>
                      </a:r>
                      <a:r>
                        <a:rPr lang="en-US" sz="1600" dirty="0">
                          <a:solidFill>
                            <a:srgbClr val="000000"/>
                          </a:solidFill>
                          <a:latin typeface="Arial"/>
                          <a:ea typeface="Times New Roman"/>
                          <a:cs typeface="Arial"/>
                        </a:rPr>
                        <a:t>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all program variables initialized before their values are used?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Have all constants been named?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Should the upper bound of arrays be equal to the size of the array or Size -1?</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character strings are used, is a delimiter explicitly 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there any possibility of buffer overflow? </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Control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For each conditional statement, is the condition correct?</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each loop certain to terminate?</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compound statements correctly bracketed?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In case statements, are all possible cases accounted for?</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break is required after each case in case statements, has it been included?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Input/output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input variables used?</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Are all output variables assigned a value before they are output?</a:t>
                      </a:r>
                      <a:endParaRPr lang="en-GB" sz="1600" dirty="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Can unexpected inputs cause corruption?</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26</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
            </a:r>
            <a:r>
              <a:rPr lang="en-US" dirty="0"/>
              <a:t>inspection checklist</a:t>
            </a:r>
            <a:r>
              <a:rPr lang="en-GB" dirty="0" smtClean="0"/>
              <a:t> (</a:t>
            </a:r>
            <a:r>
              <a:rPr lang="en-GB" dirty="0" err="1" smtClean="0"/>
              <a:t>b</a:t>
            </a:r>
            <a:r>
              <a:rPr lang="en-GB" dirty="0" smtClean="0"/>
              <a:t>)</a:t>
            </a:r>
            <a:endParaRPr lang="en-US" dirty="0"/>
          </a:p>
        </p:txBody>
      </p:sp>
      <p:graphicFrame>
        <p:nvGraphicFramePr>
          <p:cNvPr id="4" name="Content Placeholder 3"/>
          <p:cNvGraphicFramePr>
            <a:graphicFrameLocks noGrp="1"/>
          </p:cNvGraphicFramePr>
          <p:nvPr>
            <p:ph idx="1"/>
          </p:nvPr>
        </p:nvGraphicFramePr>
        <p:xfrm>
          <a:off x="381000" y="1828800"/>
          <a:ext cx="8229600" cy="4084320"/>
        </p:xfrm>
        <a:graphic>
          <a:graphicData uri="http://schemas.openxmlformats.org/drawingml/2006/table">
            <a:tbl>
              <a:tblPr firstRow="1" bandRow="1">
                <a:tableStyleId>{5C22544A-7EE6-4342-B048-85BDC9FD1C3A}</a:tableStyleId>
              </a:tblPr>
              <a:tblGrid>
                <a:gridCol w="2542383"/>
                <a:gridCol w="5687217"/>
              </a:tblGrid>
              <a:tr h="370840">
                <a:tc>
                  <a:txBody>
                    <a:bodyPr/>
                    <a:lstStyle/>
                    <a:p>
                      <a:pPr algn="just">
                        <a:spcAft>
                          <a:spcPts val="0"/>
                        </a:spcAft>
                      </a:pPr>
                      <a:r>
                        <a:rPr lang="en-US" sz="1400" b="1" dirty="0" smtClean="0">
                          <a:solidFill>
                            <a:srgbClr val="000000"/>
                          </a:solidFill>
                          <a:latin typeface="Arial"/>
                          <a:ea typeface="Times New Roman"/>
                          <a:cs typeface="Arial"/>
                        </a:rPr>
                        <a:t>Fault </a:t>
                      </a:r>
                      <a:r>
                        <a:rPr lang="en-US" sz="1400" b="1" dirty="0">
                          <a:solidFill>
                            <a:srgbClr val="000000"/>
                          </a:solidFill>
                          <a:latin typeface="Arial"/>
                          <a:ea typeface="Times New Roman"/>
                          <a:cs typeface="Arial"/>
                        </a:rPr>
                        <a:t>class</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US" sz="1400" b="1" dirty="0">
                          <a:solidFill>
                            <a:srgbClr val="000000"/>
                          </a:solidFill>
                          <a:latin typeface="Arial"/>
                          <a:ea typeface="Times New Roman"/>
                          <a:cs typeface="Arial"/>
                        </a:rPr>
                        <a:t>Inspection </a:t>
                      </a:r>
                      <a:r>
                        <a:rPr lang="en-US" sz="1400" b="1" dirty="0" smtClean="0">
                          <a:solidFill>
                            <a:srgbClr val="000000"/>
                          </a:solidFill>
                          <a:latin typeface="Arial"/>
                          <a:ea typeface="Times New Roman"/>
                          <a:cs typeface="Arial"/>
                        </a:rPr>
                        <a:t>check</a:t>
                      </a:r>
                      <a:endParaRPr lang="en-GB" sz="1400" b="1" dirty="0">
                        <a:solidFill>
                          <a:srgbClr val="000000"/>
                        </a:solidFill>
                        <a:latin typeface="Arial"/>
                        <a:ea typeface="Times New Roman"/>
                        <a:cs typeface="Arial"/>
                      </a:endParaRPr>
                    </a:p>
                  </a:txBody>
                  <a:tcPr marL="54610" marR="54610" marT="91440" marB="91440"/>
                </a:tc>
              </a:tr>
              <a:tr h="370840">
                <a:tc>
                  <a:txBody>
                    <a:bodyPr/>
                    <a:lstStyle/>
                    <a:p>
                      <a:pPr algn="just">
                        <a:spcAft>
                          <a:spcPts val="0"/>
                        </a:spcAft>
                      </a:pPr>
                      <a:r>
                        <a:rPr lang="en-US" sz="1600" dirty="0">
                          <a:solidFill>
                            <a:srgbClr val="000000"/>
                          </a:solidFill>
                          <a:latin typeface="Arial"/>
                          <a:ea typeface="Times New Roman"/>
                          <a:cs typeface="Arial"/>
                        </a:rPr>
                        <a:t>Interface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all function and method calls have the correct number of parameters?</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Do formal and actual parameter types match?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Are the parameters in the right order? </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components access shared memory, do they have the same model of the shared memory structure?</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dirty="0">
                          <a:solidFill>
                            <a:srgbClr val="000000"/>
                          </a:solidFill>
                          <a:latin typeface="Arial"/>
                          <a:ea typeface="Times New Roman"/>
                          <a:cs typeface="Arial"/>
                        </a:rPr>
                        <a:t>Storage management faults</a:t>
                      </a:r>
                      <a:endParaRPr lang="en-GB" sz="1600" dirty="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a linked structure is modified, have all links been correctly reassigned?</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If dynamic storage is used, has space been allocated correctly?</a:t>
                      </a:r>
                      <a:endParaRPr lang="en-GB" sz="1600">
                        <a:solidFill>
                          <a:srgbClr val="000000"/>
                        </a:solidFill>
                        <a:latin typeface="Arial"/>
                        <a:ea typeface="Times New Roman"/>
                        <a:cs typeface="Arial"/>
                      </a:endParaRPr>
                    </a:p>
                    <a:p>
                      <a:pPr marL="342900" lvl="0" indent="-342900" algn="just">
                        <a:spcAft>
                          <a:spcPts val="0"/>
                        </a:spcAft>
                        <a:buFont typeface="Symbol"/>
                        <a:buChar char=""/>
                        <a:tabLst>
                          <a:tab pos="228600" algn="l"/>
                        </a:tabLst>
                      </a:pPr>
                      <a:r>
                        <a:rPr lang="en-US" sz="1600">
                          <a:solidFill>
                            <a:srgbClr val="000000"/>
                          </a:solidFill>
                          <a:latin typeface="Arial"/>
                          <a:ea typeface="Times New Roman"/>
                          <a:cs typeface="Arial"/>
                        </a:rPr>
                        <a:t>Is space explicitly deallocated after it is no longer required?</a:t>
                      </a:r>
                      <a:endParaRPr lang="en-GB" sz="1600">
                        <a:solidFill>
                          <a:srgbClr val="000000"/>
                        </a:solidFill>
                        <a:latin typeface="Arial"/>
                        <a:ea typeface="Times New Roman"/>
                        <a:cs typeface="Arial"/>
                      </a:endParaRPr>
                    </a:p>
                  </a:txBody>
                  <a:tcPr marL="54610" marR="54610" marT="0" marB="91440"/>
                </a:tc>
              </a:tr>
              <a:tr h="370840">
                <a:tc>
                  <a:txBody>
                    <a:bodyPr/>
                    <a:lstStyle/>
                    <a:p>
                      <a:pPr algn="just">
                        <a:spcAft>
                          <a:spcPts val="0"/>
                        </a:spcAft>
                      </a:pPr>
                      <a:r>
                        <a:rPr lang="en-US" sz="1600">
                          <a:solidFill>
                            <a:srgbClr val="000000"/>
                          </a:solidFill>
                          <a:latin typeface="Arial"/>
                          <a:ea typeface="Times New Roman"/>
                          <a:cs typeface="Arial"/>
                        </a:rPr>
                        <a:t>Exception management faults</a:t>
                      </a:r>
                      <a:endParaRPr lang="en-GB" sz="1600">
                        <a:solidFill>
                          <a:srgbClr val="000000"/>
                        </a:solidFill>
                        <a:latin typeface="Arial"/>
                        <a:ea typeface="Times New Roman"/>
                        <a:cs typeface="Arial"/>
                      </a:endParaRPr>
                    </a:p>
                  </a:txBody>
                  <a:tcPr marL="54610" marR="54610" marT="0" marB="91440"/>
                </a:tc>
                <a:tc>
                  <a:txBody>
                    <a:bodyPr/>
                    <a:lstStyle/>
                    <a:p>
                      <a:pPr marL="342900" lvl="0" indent="-342900" algn="just">
                        <a:spcAft>
                          <a:spcPts val="0"/>
                        </a:spcAft>
                        <a:buFont typeface="Symbol"/>
                        <a:buChar char=""/>
                        <a:tabLst>
                          <a:tab pos="228600" algn="l"/>
                        </a:tabLst>
                      </a:pPr>
                      <a:r>
                        <a:rPr lang="en-US" sz="1600" dirty="0">
                          <a:solidFill>
                            <a:srgbClr val="000000"/>
                          </a:solidFill>
                          <a:latin typeface="Arial"/>
                          <a:ea typeface="Times New Roman"/>
                          <a:cs typeface="Arial"/>
                        </a:rPr>
                        <a:t>Have all possible error conditions been taken into account</a:t>
                      </a:r>
                      <a:r>
                        <a:rPr lang="en-US"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54610" marR="54610" marT="0" marB="91440"/>
                </a:tc>
              </a:tr>
            </a:tbl>
          </a:graphicData>
        </a:graphic>
      </p:graphicFrame>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27</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Software quality management</a:t>
            </a:r>
            <a:endParaRPr lang="en-GB"/>
          </a:p>
        </p:txBody>
      </p:sp>
      <p:sp>
        <p:nvSpPr>
          <p:cNvPr id="8195" name="Rectangle 3"/>
          <p:cNvSpPr>
            <a:spLocks noGrp="1" noChangeArrowheads="1"/>
          </p:cNvSpPr>
          <p:nvPr>
            <p:ph idx="1"/>
          </p:nvPr>
        </p:nvSpPr>
        <p:spPr/>
        <p:txBody>
          <a:bodyPr/>
          <a:lstStyle/>
          <a:p>
            <a:r>
              <a:rPr lang="en-GB" dirty="0" smtClean="0"/>
              <a:t>Concerned with ensuring that the required level of quality is achieved in a software product</a:t>
            </a:r>
            <a:r>
              <a:rPr lang="en-GB" dirty="0" smtClean="0"/>
              <a:t>.</a:t>
            </a:r>
            <a:endParaRPr lang="en-GB" dirty="0" smtClean="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3</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Quality management activities</a:t>
            </a:r>
            <a:endParaRPr lang="en-GB"/>
          </a:p>
        </p:txBody>
      </p:sp>
      <p:sp>
        <p:nvSpPr>
          <p:cNvPr id="15363" name="Rectangle 3"/>
          <p:cNvSpPr>
            <a:spLocks noGrp="1" noChangeArrowheads="1"/>
          </p:cNvSpPr>
          <p:nvPr>
            <p:ph idx="1"/>
          </p:nvPr>
        </p:nvSpPr>
        <p:spPr/>
        <p:txBody>
          <a:bodyPr/>
          <a:lstStyle/>
          <a:p>
            <a:r>
              <a:rPr lang="en-US" dirty="0" smtClean="0"/>
              <a:t>Quality management provides an independent check on the software development process. </a:t>
            </a:r>
            <a:endParaRPr lang="en-GB" dirty="0" smtClean="0"/>
          </a:p>
          <a:p>
            <a:r>
              <a:rPr lang="en-US" dirty="0" smtClean="0"/>
              <a:t>The quality management process checks the project deliverables to ensure that they are consistent with organizational standards and goals </a:t>
            </a:r>
          </a:p>
          <a:p>
            <a:r>
              <a:rPr lang="en-US" dirty="0" smtClean="0"/>
              <a:t>The quality team should be independent from the development team so that they can take an objective view of the software. This allows them to report on software quality without being influenced by software development issues.</a:t>
            </a:r>
            <a:r>
              <a:rPr lang="en-GB" dirty="0" smtClean="0"/>
              <a:t> </a:t>
            </a:r>
            <a:endParaRPr lang="en-GB" dirty="0"/>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4</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
            </a:r>
            <a:r>
              <a:rPr lang="en-US" dirty="0"/>
              <a:t>management and software development</a:t>
            </a:r>
            <a:r>
              <a:rPr lang="en-GB" dirty="0" smtClean="0"/>
              <a:t> </a:t>
            </a:r>
            <a:endParaRPr lang="en-US" dirty="0"/>
          </a:p>
        </p:txBody>
      </p:sp>
      <p:pic>
        <p:nvPicPr>
          <p:cNvPr id="4" name="Content Placeholder 3" descr="24.1 QMandDevelopment.eps"/>
          <p:cNvPicPr>
            <a:picLocks noGrp="1" noChangeAspect="1"/>
          </p:cNvPicPr>
          <p:nvPr>
            <p:ph idx="1"/>
          </p:nvPr>
        </p:nvPicPr>
        <p:blipFill>
          <a:blip r:embed="rId2"/>
          <a:srcRect t="-29272" b="-29272"/>
          <a:stretch>
            <a:fillRect/>
          </a:stretch>
        </p:blipFill>
        <p:spPr>
          <a:xfrm>
            <a:off x="777548" y="1600200"/>
            <a:ext cx="7345375" cy="4039673"/>
          </a:xfrm>
        </p:spPr>
      </p:pic>
      <p:sp>
        <p:nvSpPr>
          <p:cNvPr id="6" name="Footer Placeholder 5"/>
          <p:cNvSpPr>
            <a:spLocks noGrp="1"/>
          </p:cNvSpPr>
          <p:nvPr>
            <p:ph type="ftr" sz="quarter" idx="11"/>
          </p:nvPr>
        </p:nvSpPr>
        <p:spPr/>
        <p:txBody>
          <a:bodyPr/>
          <a:lstStyle/>
          <a:p>
            <a:r>
              <a:rPr lang="en-US" smtClean="0"/>
              <a:t>Chapter 24 Quality management</a:t>
            </a:r>
            <a:endParaRPr lang="en-US"/>
          </a:p>
        </p:txBody>
      </p:sp>
      <p:sp>
        <p:nvSpPr>
          <p:cNvPr id="5" name="Slide Number Placeholder 4"/>
          <p:cNvSpPr>
            <a:spLocks noGrp="1"/>
          </p:cNvSpPr>
          <p:nvPr>
            <p:ph type="sldNum" sz="quarter" idx="12"/>
          </p:nvPr>
        </p:nvSpPr>
        <p:spPr/>
        <p:txBody>
          <a:bodyPr/>
          <a:lstStyle/>
          <a:p>
            <a:fld id="{745CE82A-87C3-2841-AAF3-37DF1E34DC62}" type="slidenum">
              <a:rPr lang="en-US" smtClean="0"/>
              <a:pPr/>
              <a:t>5</a:t>
            </a:fld>
            <a:endParaRPr lang="en-US"/>
          </a:p>
        </p:txBody>
      </p:sp>
      <p:sp>
        <p:nvSpPr>
          <p:cNvPr id="3" name="Date Placeholder 2"/>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smtClean="0"/>
              <a:t>Quality planning</a:t>
            </a:r>
            <a:endParaRPr lang="en-GB"/>
          </a:p>
        </p:txBody>
      </p:sp>
      <p:sp>
        <p:nvSpPr>
          <p:cNvPr id="21507" name="Rectangle 3"/>
          <p:cNvSpPr>
            <a:spLocks noGrp="1" noChangeArrowheads="1"/>
          </p:cNvSpPr>
          <p:nvPr>
            <p:ph idx="1"/>
          </p:nvPr>
        </p:nvSpPr>
        <p:spPr/>
        <p:txBody>
          <a:bodyPr/>
          <a:lstStyle/>
          <a:p>
            <a:r>
              <a:rPr lang="en-GB" smtClean="0"/>
              <a:t>A quality plan sets out the desired product qualities and how these are assessed and defines the most significant quality attributes.</a:t>
            </a:r>
          </a:p>
          <a:p>
            <a:r>
              <a:rPr lang="en-GB" smtClean="0"/>
              <a:t>The quality plan should define the quality assessment process.</a:t>
            </a:r>
          </a:p>
          <a:p>
            <a:r>
              <a:rPr lang="en-GB" smtClean="0"/>
              <a:t>It should set out which organisational standards should be applied and, where necessary, define new standards to be used.</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6</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mtClean="0"/>
              <a:t>Quality plans</a:t>
            </a:r>
            <a:endParaRPr lang="en-GB"/>
          </a:p>
        </p:txBody>
      </p:sp>
      <p:sp>
        <p:nvSpPr>
          <p:cNvPr id="88067" name="Rectangle 3"/>
          <p:cNvSpPr>
            <a:spLocks noGrp="1" noChangeArrowheads="1"/>
          </p:cNvSpPr>
          <p:nvPr>
            <p:ph idx="1"/>
          </p:nvPr>
        </p:nvSpPr>
        <p:spPr/>
        <p:txBody>
          <a:bodyPr/>
          <a:lstStyle/>
          <a:p>
            <a:r>
              <a:rPr lang="en-GB" smtClean="0"/>
              <a:t>Quality plan structure</a:t>
            </a:r>
          </a:p>
          <a:p>
            <a:pPr lvl="1"/>
            <a:r>
              <a:rPr lang="en-GB" smtClean="0"/>
              <a:t>Product introduction;</a:t>
            </a:r>
          </a:p>
          <a:p>
            <a:pPr lvl="1"/>
            <a:r>
              <a:rPr lang="en-GB" smtClean="0"/>
              <a:t>Product plans;</a:t>
            </a:r>
          </a:p>
          <a:p>
            <a:pPr lvl="1"/>
            <a:r>
              <a:rPr lang="en-GB" smtClean="0"/>
              <a:t>Process descriptions;</a:t>
            </a:r>
          </a:p>
          <a:p>
            <a:pPr lvl="1"/>
            <a:r>
              <a:rPr lang="en-GB" smtClean="0"/>
              <a:t>Quality goals;</a:t>
            </a:r>
          </a:p>
          <a:p>
            <a:pPr lvl="1"/>
            <a:r>
              <a:rPr lang="en-GB" smtClean="0"/>
              <a:t>Risks and risk management.</a:t>
            </a:r>
          </a:p>
          <a:p>
            <a:r>
              <a:rPr lang="en-GB" smtClean="0"/>
              <a:t>Quality plans should be short, succinct documents</a:t>
            </a:r>
          </a:p>
          <a:p>
            <a:pPr lvl="1"/>
            <a:r>
              <a:rPr lang="en-GB" smtClean="0"/>
              <a:t>If they are too long, no-one will read them.</a:t>
            </a:r>
            <a:endParaRPr lang="en-GB"/>
          </a:p>
        </p:txBody>
      </p:sp>
      <p:sp>
        <p:nvSpPr>
          <p:cNvPr id="7" name="Footer Placeholder 6"/>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7</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smtClean="0"/>
              <a:t>Scope of quality management</a:t>
            </a:r>
            <a:endParaRPr lang="en-US"/>
          </a:p>
        </p:txBody>
      </p:sp>
      <p:sp>
        <p:nvSpPr>
          <p:cNvPr id="1027" name="Rectangle 3"/>
          <p:cNvSpPr>
            <a:spLocks noGrp="1" noChangeArrowheads="1"/>
          </p:cNvSpPr>
          <p:nvPr>
            <p:ph idx="1"/>
          </p:nvPr>
        </p:nvSpPr>
        <p:spPr/>
        <p:txBody>
          <a:bodyPr/>
          <a:lstStyle/>
          <a:p>
            <a:r>
              <a:rPr lang="en-US" dirty="0" smtClean="0"/>
              <a:t>Quality management is particularly important for large, complex systems. The quality documentation is a record of progress and supports continuity of development as the development team changes.</a:t>
            </a:r>
          </a:p>
          <a:p>
            <a:r>
              <a:rPr lang="en-US" dirty="0" smtClean="0"/>
              <a:t>For smaller systems, quality management needs less documentation and should focus on establishing a quality culture.</a:t>
            </a:r>
          </a:p>
          <a:p>
            <a:r>
              <a:rPr lang="en-US" dirty="0" smtClean="0"/>
              <a:t>Techniques have to evolve when agile development is used.</a:t>
            </a:r>
            <a:endParaRPr lang="en-US" dirty="0"/>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4" name="Slide Number Placeholder 3"/>
          <p:cNvSpPr>
            <a:spLocks noGrp="1"/>
          </p:cNvSpPr>
          <p:nvPr>
            <p:ph type="sldNum" sz="quarter" idx="12"/>
          </p:nvPr>
        </p:nvSpPr>
        <p:spPr/>
        <p:txBody>
          <a:bodyPr/>
          <a:lstStyle/>
          <a:p>
            <a:fld id="{745CE82A-87C3-2841-AAF3-37DF1E34DC62}" type="slidenum">
              <a:rPr lang="en-US" smtClean="0"/>
              <a:pPr/>
              <a:t>8</a:t>
            </a:fld>
            <a:endParaRPr lang="en-US"/>
          </a:p>
        </p:txBody>
      </p:sp>
      <p:sp>
        <p:nvSpPr>
          <p:cNvPr id="2" name="Date Placeholder 1"/>
          <p:cNvSpPr>
            <a:spLocks noGrp="1"/>
          </p:cNvSpPr>
          <p:nvPr>
            <p:ph type="dt" sz="half" idx="10"/>
          </p:nvPr>
        </p:nvSpPr>
        <p:spPr/>
        <p:txBody>
          <a:bodyPr/>
          <a:lstStyle/>
          <a:p>
            <a:r>
              <a:rPr lang="en-GB" smtClean="0"/>
              <a:t>10/12/2014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08912" cy="1143000"/>
          </a:xfrm>
        </p:spPr>
        <p:txBody>
          <a:bodyPr/>
          <a:lstStyle/>
          <a:p>
            <a:pPr algn="ctr"/>
            <a:r>
              <a:rPr lang="en-US" dirty="0" smtClean="0"/>
              <a:t>Software quality</a:t>
            </a:r>
            <a:endParaRPr lang="en-US" dirty="0"/>
          </a:p>
        </p:txBody>
      </p:sp>
      <p:sp>
        <p:nvSpPr>
          <p:cNvPr id="4" name="Date Placeholder 3"/>
          <p:cNvSpPr>
            <a:spLocks noGrp="1"/>
          </p:cNvSpPr>
          <p:nvPr>
            <p:ph type="dt" sz="half" idx="10"/>
          </p:nvPr>
        </p:nvSpPr>
        <p:spPr/>
        <p:txBody>
          <a:bodyPr/>
          <a:lstStyle/>
          <a:p>
            <a:r>
              <a:rPr lang="en-GB" smtClean="0"/>
              <a:t>10/12/2014</a:t>
            </a:r>
            <a:endParaRPr lang="en-US"/>
          </a:p>
        </p:txBody>
      </p:sp>
      <p:sp>
        <p:nvSpPr>
          <p:cNvPr id="5" name="Footer Placeholder 4"/>
          <p:cNvSpPr>
            <a:spLocks noGrp="1"/>
          </p:cNvSpPr>
          <p:nvPr>
            <p:ph type="ftr" sz="quarter" idx="11"/>
          </p:nvPr>
        </p:nvSpPr>
        <p:spPr/>
        <p:txBody>
          <a:bodyPr/>
          <a:lstStyle/>
          <a:p>
            <a:r>
              <a:rPr lang="en-US" smtClean="0"/>
              <a:t>Chapter 24 Quality management</a:t>
            </a:r>
            <a:endParaRPr lang="en-US"/>
          </a:p>
        </p:txBody>
      </p:sp>
      <p:sp>
        <p:nvSpPr>
          <p:cNvPr id="6" name="Slide Number Placeholder 5"/>
          <p:cNvSpPr>
            <a:spLocks noGrp="1"/>
          </p:cNvSpPr>
          <p:nvPr>
            <p:ph type="sldNum" sz="quarter" idx="12"/>
          </p:nvPr>
        </p:nvSpPr>
        <p:spPr/>
        <p:txBody>
          <a:bodyPr/>
          <a:lstStyle/>
          <a:p>
            <a:fld id="{745CE82A-87C3-2841-AAF3-37DF1E34DC62}" type="slidenum">
              <a:rPr lang="en-US" smtClean="0"/>
              <a:pPr/>
              <a:t>9</a:t>
            </a:fld>
            <a:endParaRPr lang="en-US"/>
          </a:p>
        </p:txBody>
      </p:sp>
    </p:spTree>
    <p:extLst>
      <p:ext uri="{BB962C8B-B14F-4D97-AF65-F5344CB8AC3E}">
        <p14:creationId xmlns:p14="http://schemas.microsoft.com/office/powerpoint/2010/main" val="2171765866"/>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856</TotalTime>
  <Pages>55</Pages>
  <Words>1442</Words>
  <Application>Microsoft Office PowerPoint</Application>
  <PresentationFormat>On-screen Show (4:3)</PresentationFormat>
  <Paragraphs>224</Paragraphs>
  <Slides>27</Slides>
  <Notes>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SE10 slides</vt:lpstr>
      <vt:lpstr>Chapter 24 - Quality Management</vt:lpstr>
      <vt:lpstr>PowerPoint Presentation</vt:lpstr>
      <vt:lpstr>Software quality management</vt:lpstr>
      <vt:lpstr>Quality management activities</vt:lpstr>
      <vt:lpstr>Quality management and software development </vt:lpstr>
      <vt:lpstr>Quality planning</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 (a)</vt:lpstr>
      <vt:lpstr>An inspection checklist (b)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Management</dc:title>
  <dc:subject/>
  <dc:creator/>
  <cp:keywords/>
  <dc:description/>
  <cp:lastModifiedBy>Windows User</cp:lastModifiedBy>
  <cp:revision>61</cp:revision>
  <cp:lastPrinted>2010-02-15T15:10:11Z</cp:lastPrinted>
  <dcterms:created xsi:type="dcterms:W3CDTF">2010-02-15T15:08:46Z</dcterms:created>
  <dcterms:modified xsi:type="dcterms:W3CDTF">2020-03-18T14:14:10Z</dcterms:modified>
</cp:coreProperties>
</file>