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84" r:id="rId1"/>
  </p:sldMasterIdLst>
  <p:notesMasterIdLst>
    <p:notesMasterId r:id="rId19"/>
  </p:notesMasterIdLst>
  <p:sldIdLst>
    <p:sldId id="256" r:id="rId2"/>
    <p:sldId id="257" r:id="rId3"/>
    <p:sldId id="267" r:id="rId4"/>
    <p:sldId id="258" r:id="rId5"/>
    <p:sldId id="259" r:id="rId6"/>
    <p:sldId id="266" r:id="rId7"/>
    <p:sldId id="265" r:id="rId8"/>
    <p:sldId id="260" r:id="rId9"/>
    <p:sldId id="261" r:id="rId10"/>
    <p:sldId id="262" r:id="rId11"/>
    <p:sldId id="263" r:id="rId12"/>
    <p:sldId id="268" r:id="rId13"/>
    <p:sldId id="269" r:id="rId14"/>
    <p:sldId id="272" r:id="rId15"/>
    <p:sldId id="273" r:id="rId16"/>
    <p:sldId id="275" r:id="rId17"/>
    <p:sldId id="274" r:id="rId18"/>
  </p:sldIdLst>
  <p:sldSz cx="9144000" cy="6858000" type="screen4x3"/>
  <p:notesSz cx="6858000" cy="9144000"/>
  <p:defaultTextStyle>
    <a:defPPr>
      <a:defRPr lang="ar-JO"/>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84380"/>
    <p:restoredTop sz="66038" autoAdjust="0"/>
  </p:normalViewPr>
  <p:slideViewPr>
    <p:cSldViewPr>
      <p:cViewPr>
        <p:scale>
          <a:sx n="50" d="100"/>
          <a:sy n="50" d="100"/>
        </p:scale>
        <p:origin x="-1130" y="-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EF4CEE-4DD2-480E-A27F-856C7784C4F8}" type="datetimeFigureOut">
              <a:rPr lang="en-US" smtClean="0"/>
              <a:pPr/>
              <a:t>9/19/2019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051DE0-2599-442E-900E-BFE968D83571}" type="slidenum">
              <a:rPr lang="en-US" smtClean="0"/>
              <a:pPr/>
              <a:t>‹#›</a:t>
            </a:fld>
            <a:endParaRPr lang="en-US"/>
          </a:p>
        </p:txBody>
      </p:sp>
    </p:spTree>
    <p:extLst>
      <p:ext uri="{BB962C8B-B14F-4D97-AF65-F5344CB8AC3E}">
        <p14:creationId xmlns:p14="http://schemas.microsoft.com/office/powerpoint/2010/main" val="40497283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482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7B2BCDD-AA27-4E3C-93B3-6163F3BE4743}" type="slidenum">
              <a:rPr lang="en-US" smtClean="0"/>
              <a:pPr fontAlgn="base">
                <a:spcBef>
                  <a:spcPct val="0"/>
                </a:spcBef>
                <a:spcAft>
                  <a:spcPct val="0"/>
                </a:spcAft>
              </a:pPr>
              <a:t>12</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F2B06890-211D-44B9-BED1-E75BF24D7E8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13</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749419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xfrm>
            <a:off x="1371600" y="1143000"/>
            <a:ext cx="4114800" cy="3086100"/>
          </a:xfrm>
          <a:ln/>
        </p:spPr>
      </p:sp>
      <p:sp>
        <p:nvSpPr>
          <p:cNvPr id="655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sz="1200" kern="1200" dirty="0">
                <a:solidFill>
                  <a:schemeClr val="tx1"/>
                </a:solidFill>
                <a:effectLst/>
                <a:latin typeface="Times" charset="0"/>
                <a:ea typeface="ＭＳ Ｐゴシック" pitchFamily="-112" charset="-128"/>
                <a:cs typeface="ＭＳ Ｐゴシック" pitchFamily="-112" charset="-128"/>
              </a:rPr>
              <a:t>Definition - Anything not needed right now</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sz="1200" kern="1200" dirty="0">
                <a:solidFill>
                  <a:schemeClr val="tx1"/>
                </a:solidFill>
                <a:effectLst/>
                <a:latin typeface="Times" charset="0"/>
                <a:ea typeface="ＭＳ Ｐゴシック" pitchFamily="-112" charset="-128"/>
                <a:cs typeface="ＭＳ Ｐゴシック" pitchFamily="-112" charset="-128"/>
              </a:rPr>
              <a:t>Book Recommendation - Escape Velocity - Jeffrey Moore</a:t>
            </a:r>
          </a:p>
          <a:p>
            <a:endParaRPr lang="en-US" altLang="en-US" dirty="0">
              <a:latin typeface="Arial" panose="020B0604020202020204" pitchFamily="34" charset="0"/>
            </a:endParaRPr>
          </a:p>
        </p:txBody>
      </p:sp>
    </p:spTree>
    <p:extLst>
      <p:ext uri="{BB962C8B-B14F-4D97-AF65-F5344CB8AC3E}">
        <p14:creationId xmlns:p14="http://schemas.microsoft.com/office/powerpoint/2010/main" val="38859602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21E2B1A0-4CCE-456A-BBD7-211C37ADDFA4}"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15</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365190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CE0C59B-A510-49E7-BF72-8D1102D5C855}" type="datetimeFigureOut">
              <a:rPr lang="ar-JO" smtClean="0"/>
              <a:pPr/>
              <a:t>20/01/1441</a:t>
            </a:fld>
            <a:endParaRPr lang="ar-JO"/>
          </a:p>
        </p:txBody>
      </p:sp>
      <p:sp>
        <p:nvSpPr>
          <p:cNvPr id="17" name="Footer Placeholder 16"/>
          <p:cNvSpPr>
            <a:spLocks noGrp="1"/>
          </p:cNvSpPr>
          <p:nvPr>
            <p:ph type="ftr" sz="quarter" idx="11"/>
          </p:nvPr>
        </p:nvSpPr>
        <p:spPr/>
        <p:txBody>
          <a:bodyPr/>
          <a:lstStyle/>
          <a:p>
            <a:endParaRPr lang="ar-JO"/>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FA23DE67-36A8-4960-8C54-70F1CF4B8950}" type="slidenum">
              <a:rPr lang="ar-JO" smtClean="0"/>
              <a:pPr/>
              <a:t>‹#›</a:t>
            </a:fld>
            <a:endParaRPr lang="ar-JO"/>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CE0C59B-A510-49E7-BF72-8D1102D5C855}" type="datetimeFigureOut">
              <a:rPr lang="ar-JO" smtClean="0"/>
              <a:pPr/>
              <a:t>20/01/1441</a:t>
            </a:fld>
            <a:endParaRPr lang="ar-JO"/>
          </a:p>
        </p:txBody>
      </p:sp>
      <p:sp>
        <p:nvSpPr>
          <p:cNvPr id="5" name="Footer Placeholder 4"/>
          <p:cNvSpPr>
            <a:spLocks noGrp="1"/>
          </p:cNvSpPr>
          <p:nvPr>
            <p:ph type="ftr" sz="quarter" idx="11"/>
          </p:nvPr>
        </p:nvSpPr>
        <p:spPr/>
        <p:txBody>
          <a:bodyPr/>
          <a:lstStyle/>
          <a:p>
            <a:endParaRPr lang="ar-JO"/>
          </a:p>
        </p:txBody>
      </p:sp>
      <p:sp>
        <p:nvSpPr>
          <p:cNvPr id="6" name="Slide Number Placeholder 5"/>
          <p:cNvSpPr>
            <a:spLocks noGrp="1"/>
          </p:cNvSpPr>
          <p:nvPr>
            <p:ph type="sldNum" sz="quarter" idx="12"/>
          </p:nvPr>
        </p:nvSpPr>
        <p:spPr/>
        <p:txBody>
          <a:bodyPr/>
          <a:lstStyle/>
          <a:p>
            <a:fld id="{FA23DE67-36A8-4960-8C54-70F1CF4B8950}" type="slidenum">
              <a:rPr lang="ar-JO" smtClean="0"/>
              <a:pPr/>
              <a:t>‹#›</a:t>
            </a:fld>
            <a:endParaRPr lang="ar-J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CE0C59B-A510-49E7-BF72-8D1102D5C855}" type="datetimeFigureOut">
              <a:rPr lang="ar-JO" smtClean="0"/>
              <a:pPr/>
              <a:t>20/01/1441</a:t>
            </a:fld>
            <a:endParaRPr lang="ar-JO"/>
          </a:p>
        </p:txBody>
      </p:sp>
      <p:sp>
        <p:nvSpPr>
          <p:cNvPr id="5" name="Footer Placeholder 4"/>
          <p:cNvSpPr>
            <a:spLocks noGrp="1"/>
          </p:cNvSpPr>
          <p:nvPr>
            <p:ph type="ftr" sz="quarter" idx="11"/>
          </p:nvPr>
        </p:nvSpPr>
        <p:spPr/>
        <p:txBody>
          <a:bodyPr/>
          <a:lstStyle/>
          <a:p>
            <a:endParaRPr lang="ar-JO"/>
          </a:p>
        </p:txBody>
      </p:sp>
      <p:sp>
        <p:nvSpPr>
          <p:cNvPr id="6" name="Slide Number Placeholder 5"/>
          <p:cNvSpPr>
            <a:spLocks noGrp="1"/>
          </p:cNvSpPr>
          <p:nvPr>
            <p:ph type="sldNum" sz="quarter" idx="12"/>
          </p:nvPr>
        </p:nvSpPr>
        <p:spPr/>
        <p:txBody>
          <a:bodyPr/>
          <a:lstStyle/>
          <a:p>
            <a:fld id="{FA23DE67-36A8-4960-8C54-70F1CF4B8950}" type="slidenum">
              <a:rPr lang="ar-JO" smtClean="0"/>
              <a:pPr/>
              <a:t>‹#›</a:t>
            </a:fld>
            <a:endParaRPr lang="ar-JO"/>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ontent Center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Text Placeholder 9"/>
          <p:cNvSpPr>
            <a:spLocks noGrp="1" noChangeAspect="1"/>
          </p:cNvSpPr>
          <p:nvPr>
            <p:ph type="body" sz="quarter" idx="12"/>
          </p:nvPr>
        </p:nvSpPr>
        <p:spPr>
          <a:xfrm>
            <a:off x="322581" y="1280160"/>
            <a:ext cx="8224520" cy="4331746"/>
          </a:xfrm>
        </p:spPr>
        <p:txBody>
          <a:bodyPr anchor="ctr" anchorCtr="1"/>
          <a:lstStyle>
            <a:lvl1pPr marL="240030" indent="-24003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0436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CE0C59B-A510-49E7-BF72-8D1102D5C855}" type="datetimeFigureOut">
              <a:rPr lang="ar-JO" smtClean="0"/>
              <a:pPr/>
              <a:t>20/01/1441</a:t>
            </a:fld>
            <a:endParaRPr lang="ar-JO"/>
          </a:p>
        </p:txBody>
      </p:sp>
      <p:sp>
        <p:nvSpPr>
          <p:cNvPr id="5" name="Footer Placeholder 4"/>
          <p:cNvSpPr>
            <a:spLocks noGrp="1"/>
          </p:cNvSpPr>
          <p:nvPr>
            <p:ph type="ftr" sz="quarter" idx="11"/>
          </p:nvPr>
        </p:nvSpPr>
        <p:spPr/>
        <p:txBody>
          <a:bodyPr/>
          <a:lstStyle/>
          <a:p>
            <a:endParaRPr lang="ar-JO"/>
          </a:p>
        </p:txBody>
      </p:sp>
      <p:sp>
        <p:nvSpPr>
          <p:cNvPr id="6" name="Slide Number Placeholder 5"/>
          <p:cNvSpPr>
            <a:spLocks noGrp="1"/>
          </p:cNvSpPr>
          <p:nvPr>
            <p:ph type="sldNum" sz="quarter" idx="12"/>
          </p:nvPr>
        </p:nvSpPr>
        <p:spPr/>
        <p:txBody>
          <a:bodyPr/>
          <a:lstStyle/>
          <a:p>
            <a:fld id="{FA23DE67-36A8-4960-8C54-70F1CF4B8950}" type="slidenum">
              <a:rPr lang="ar-JO" smtClean="0"/>
              <a:pPr/>
              <a:t>‹#›</a:t>
            </a:fld>
            <a:endParaRPr lang="ar-JO"/>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CE0C59B-A510-49E7-BF72-8D1102D5C855}" type="datetimeFigureOut">
              <a:rPr lang="ar-JO" smtClean="0"/>
              <a:pPr/>
              <a:t>20/01/1441</a:t>
            </a:fld>
            <a:endParaRPr lang="ar-JO"/>
          </a:p>
        </p:txBody>
      </p:sp>
      <p:sp>
        <p:nvSpPr>
          <p:cNvPr id="5" name="Footer Placeholder 4"/>
          <p:cNvSpPr>
            <a:spLocks noGrp="1"/>
          </p:cNvSpPr>
          <p:nvPr>
            <p:ph type="ftr" sz="quarter" idx="11"/>
          </p:nvPr>
        </p:nvSpPr>
        <p:spPr>
          <a:xfrm>
            <a:off x="800100" y="6172200"/>
            <a:ext cx="4000500" cy="457200"/>
          </a:xfrm>
        </p:spPr>
        <p:txBody>
          <a:bodyPr/>
          <a:lstStyle/>
          <a:p>
            <a:endParaRPr lang="ar-JO"/>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FA23DE67-36A8-4960-8C54-70F1CF4B8950}" type="slidenum">
              <a:rPr lang="ar-JO" smtClean="0"/>
              <a:pPr/>
              <a:t>‹#›</a:t>
            </a:fld>
            <a:endParaRPr lang="ar-JO"/>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CE0C59B-A510-49E7-BF72-8D1102D5C855}" type="datetimeFigureOut">
              <a:rPr lang="ar-JO" smtClean="0"/>
              <a:pPr/>
              <a:t>20/01/1441</a:t>
            </a:fld>
            <a:endParaRPr lang="ar-JO"/>
          </a:p>
        </p:txBody>
      </p:sp>
      <p:sp>
        <p:nvSpPr>
          <p:cNvPr id="6" name="Footer Placeholder 5"/>
          <p:cNvSpPr>
            <a:spLocks noGrp="1"/>
          </p:cNvSpPr>
          <p:nvPr>
            <p:ph type="ftr" sz="quarter" idx="11"/>
          </p:nvPr>
        </p:nvSpPr>
        <p:spPr/>
        <p:txBody>
          <a:bodyPr/>
          <a:lstStyle/>
          <a:p>
            <a:endParaRPr lang="ar-JO"/>
          </a:p>
        </p:txBody>
      </p:sp>
      <p:sp>
        <p:nvSpPr>
          <p:cNvPr id="7" name="Slide Number Placeholder 6"/>
          <p:cNvSpPr>
            <a:spLocks noGrp="1"/>
          </p:cNvSpPr>
          <p:nvPr>
            <p:ph type="sldNum" sz="quarter" idx="12"/>
          </p:nvPr>
        </p:nvSpPr>
        <p:spPr/>
        <p:txBody>
          <a:bodyPr/>
          <a:lstStyle/>
          <a:p>
            <a:fld id="{FA23DE67-36A8-4960-8C54-70F1CF4B8950}" type="slidenum">
              <a:rPr lang="ar-JO" smtClean="0"/>
              <a:pPr/>
              <a:t>‹#›</a:t>
            </a:fld>
            <a:endParaRPr lang="ar-JO"/>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CE0C59B-A510-49E7-BF72-8D1102D5C855}" type="datetimeFigureOut">
              <a:rPr lang="ar-JO" smtClean="0"/>
              <a:pPr/>
              <a:t>20/01/1441</a:t>
            </a:fld>
            <a:endParaRPr lang="ar-JO"/>
          </a:p>
        </p:txBody>
      </p:sp>
      <p:sp>
        <p:nvSpPr>
          <p:cNvPr id="8" name="Footer Placeholder 7"/>
          <p:cNvSpPr>
            <a:spLocks noGrp="1"/>
          </p:cNvSpPr>
          <p:nvPr>
            <p:ph type="ftr" sz="quarter" idx="11"/>
          </p:nvPr>
        </p:nvSpPr>
        <p:spPr/>
        <p:txBody>
          <a:bodyPr/>
          <a:lstStyle/>
          <a:p>
            <a:endParaRPr lang="ar-JO"/>
          </a:p>
        </p:txBody>
      </p:sp>
      <p:sp>
        <p:nvSpPr>
          <p:cNvPr id="9" name="Slide Number Placeholder 8"/>
          <p:cNvSpPr>
            <a:spLocks noGrp="1"/>
          </p:cNvSpPr>
          <p:nvPr>
            <p:ph type="sldNum" sz="quarter" idx="12"/>
          </p:nvPr>
        </p:nvSpPr>
        <p:spPr/>
        <p:txBody>
          <a:bodyPr/>
          <a:lstStyle/>
          <a:p>
            <a:fld id="{FA23DE67-36A8-4960-8C54-70F1CF4B8950}" type="slidenum">
              <a:rPr lang="ar-JO" smtClean="0"/>
              <a:pPr/>
              <a:t>‹#›</a:t>
            </a:fld>
            <a:endParaRPr lang="ar-JO"/>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CE0C59B-A510-49E7-BF72-8D1102D5C855}" type="datetimeFigureOut">
              <a:rPr lang="ar-JO" smtClean="0"/>
              <a:pPr/>
              <a:t>20/01/1441</a:t>
            </a:fld>
            <a:endParaRPr lang="ar-JO"/>
          </a:p>
        </p:txBody>
      </p:sp>
      <p:sp>
        <p:nvSpPr>
          <p:cNvPr id="4" name="Footer Placeholder 3"/>
          <p:cNvSpPr>
            <a:spLocks noGrp="1"/>
          </p:cNvSpPr>
          <p:nvPr>
            <p:ph type="ftr" sz="quarter" idx="11"/>
          </p:nvPr>
        </p:nvSpPr>
        <p:spPr/>
        <p:txBody>
          <a:bodyPr/>
          <a:lstStyle/>
          <a:p>
            <a:endParaRPr lang="ar-JO"/>
          </a:p>
        </p:txBody>
      </p:sp>
      <p:sp>
        <p:nvSpPr>
          <p:cNvPr id="5" name="Slide Number Placeholder 4"/>
          <p:cNvSpPr>
            <a:spLocks noGrp="1"/>
          </p:cNvSpPr>
          <p:nvPr>
            <p:ph type="sldNum" sz="quarter" idx="12"/>
          </p:nvPr>
        </p:nvSpPr>
        <p:spPr/>
        <p:txBody>
          <a:bodyPr/>
          <a:lstStyle/>
          <a:p>
            <a:fld id="{FA23DE67-36A8-4960-8C54-70F1CF4B8950}" type="slidenum">
              <a:rPr lang="ar-JO" smtClean="0"/>
              <a:pPr/>
              <a:t>‹#›</a:t>
            </a:fld>
            <a:endParaRPr lang="ar-J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E0C59B-A510-49E7-BF72-8D1102D5C855}" type="datetimeFigureOut">
              <a:rPr lang="ar-JO" smtClean="0"/>
              <a:pPr/>
              <a:t>20/01/1441</a:t>
            </a:fld>
            <a:endParaRPr lang="ar-JO"/>
          </a:p>
        </p:txBody>
      </p:sp>
      <p:sp>
        <p:nvSpPr>
          <p:cNvPr id="3" name="Footer Placeholder 2"/>
          <p:cNvSpPr>
            <a:spLocks noGrp="1"/>
          </p:cNvSpPr>
          <p:nvPr>
            <p:ph type="ftr" sz="quarter" idx="11"/>
          </p:nvPr>
        </p:nvSpPr>
        <p:spPr/>
        <p:txBody>
          <a:bodyPr/>
          <a:lstStyle/>
          <a:p>
            <a:endParaRPr lang="ar-JO"/>
          </a:p>
        </p:txBody>
      </p:sp>
      <p:sp>
        <p:nvSpPr>
          <p:cNvPr id="4" name="Slide Number Placeholder 3"/>
          <p:cNvSpPr>
            <a:spLocks noGrp="1"/>
          </p:cNvSpPr>
          <p:nvPr>
            <p:ph type="sldNum" sz="quarter" idx="12"/>
          </p:nvPr>
        </p:nvSpPr>
        <p:spPr/>
        <p:txBody>
          <a:bodyPr/>
          <a:lstStyle/>
          <a:p>
            <a:fld id="{FA23DE67-36A8-4960-8C54-70F1CF4B8950}" type="slidenum">
              <a:rPr lang="ar-JO" smtClean="0"/>
              <a:pPr/>
              <a:t>‹#›</a:t>
            </a:fld>
            <a:endParaRPr lang="ar-J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CE0C59B-A510-49E7-BF72-8D1102D5C855}" type="datetimeFigureOut">
              <a:rPr lang="ar-JO" smtClean="0"/>
              <a:pPr/>
              <a:t>20/01/1441</a:t>
            </a:fld>
            <a:endParaRPr lang="ar-JO"/>
          </a:p>
        </p:txBody>
      </p:sp>
      <p:sp>
        <p:nvSpPr>
          <p:cNvPr id="6" name="Footer Placeholder 5"/>
          <p:cNvSpPr>
            <a:spLocks noGrp="1"/>
          </p:cNvSpPr>
          <p:nvPr>
            <p:ph type="ftr" sz="quarter" idx="11"/>
          </p:nvPr>
        </p:nvSpPr>
        <p:spPr/>
        <p:txBody>
          <a:bodyPr/>
          <a:lstStyle/>
          <a:p>
            <a:endParaRPr lang="ar-JO"/>
          </a:p>
        </p:txBody>
      </p:sp>
      <p:sp>
        <p:nvSpPr>
          <p:cNvPr id="7" name="Slide Number Placeholder 6"/>
          <p:cNvSpPr>
            <a:spLocks noGrp="1"/>
          </p:cNvSpPr>
          <p:nvPr>
            <p:ph type="sldNum" sz="quarter" idx="12"/>
          </p:nvPr>
        </p:nvSpPr>
        <p:spPr/>
        <p:txBody>
          <a:bodyPr/>
          <a:lstStyle/>
          <a:p>
            <a:fld id="{FA23DE67-36A8-4960-8C54-70F1CF4B8950}" type="slidenum">
              <a:rPr lang="ar-JO" smtClean="0"/>
              <a:pPr/>
              <a:t>‹#›</a:t>
            </a:fld>
            <a:endParaRPr lang="ar-JO"/>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CE0C59B-A510-49E7-BF72-8D1102D5C855}" type="datetimeFigureOut">
              <a:rPr lang="ar-JO" smtClean="0"/>
              <a:pPr/>
              <a:t>20/01/1441</a:t>
            </a:fld>
            <a:endParaRPr lang="ar-JO"/>
          </a:p>
        </p:txBody>
      </p:sp>
      <p:sp>
        <p:nvSpPr>
          <p:cNvPr id="6" name="Footer Placeholder 5"/>
          <p:cNvSpPr>
            <a:spLocks noGrp="1"/>
          </p:cNvSpPr>
          <p:nvPr>
            <p:ph type="ftr" sz="quarter" idx="11"/>
          </p:nvPr>
        </p:nvSpPr>
        <p:spPr>
          <a:xfrm>
            <a:off x="914400" y="6172200"/>
            <a:ext cx="3886200" cy="457200"/>
          </a:xfrm>
        </p:spPr>
        <p:txBody>
          <a:bodyPr/>
          <a:lstStyle/>
          <a:p>
            <a:endParaRPr lang="ar-JO"/>
          </a:p>
        </p:txBody>
      </p:sp>
      <p:sp>
        <p:nvSpPr>
          <p:cNvPr id="7" name="Slide Number Placeholder 6"/>
          <p:cNvSpPr>
            <a:spLocks noGrp="1"/>
          </p:cNvSpPr>
          <p:nvPr>
            <p:ph type="sldNum" sz="quarter" idx="12"/>
          </p:nvPr>
        </p:nvSpPr>
        <p:spPr>
          <a:xfrm>
            <a:off x="146304" y="6208776"/>
            <a:ext cx="457200" cy="457200"/>
          </a:xfrm>
        </p:spPr>
        <p:txBody>
          <a:bodyPr/>
          <a:lstStyle/>
          <a:p>
            <a:fld id="{FA23DE67-36A8-4960-8C54-70F1CF4B8950}" type="slidenum">
              <a:rPr lang="ar-JO" smtClean="0"/>
              <a:pPr/>
              <a:t>‹#›</a:t>
            </a:fld>
            <a:endParaRPr lang="ar-JO"/>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5CE0C59B-A510-49E7-BF72-8D1102D5C855}" type="datetimeFigureOut">
              <a:rPr lang="ar-JO" smtClean="0"/>
              <a:pPr/>
              <a:t>20/01/1441</a:t>
            </a:fld>
            <a:endParaRPr lang="ar-JO"/>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ar-JO"/>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FA23DE67-36A8-4960-8C54-70F1CF4B8950}" type="slidenum">
              <a:rPr lang="ar-JO" smtClean="0"/>
              <a:pPr/>
              <a:t>‹#›</a:t>
            </a:fld>
            <a:endParaRPr lang="ar-JO"/>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dirty="0" smtClean="0"/>
              <a:t>Advanced Software Engineering</a:t>
            </a:r>
          </a:p>
          <a:p>
            <a:endParaRPr lang="ar-JO" dirty="0"/>
          </a:p>
        </p:txBody>
      </p:sp>
      <p:sp>
        <p:nvSpPr>
          <p:cNvPr id="2" name="Title 1"/>
          <p:cNvSpPr>
            <a:spLocks noGrp="1"/>
          </p:cNvSpPr>
          <p:nvPr>
            <p:ph type="ctrTitle"/>
          </p:nvPr>
        </p:nvSpPr>
        <p:spPr/>
        <p:txBody>
          <a:bodyPr/>
          <a:lstStyle/>
          <a:p>
            <a:r>
              <a:rPr lang="en-US" b="1" dirty="0" err="1" smtClean="0"/>
              <a:t>Kanban</a:t>
            </a:r>
            <a:r>
              <a:rPr lang="en-US" b="1" dirty="0" smtClean="0"/>
              <a:t> </a:t>
            </a:r>
            <a:endParaRPr lang="ar-JO"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SCRUM vs. </a:t>
            </a:r>
            <a:r>
              <a:rPr lang="en-US" b="1" dirty="0" err="1" smtClean="0"/>
              <a:t>Kanban</a:t>
            </a:r>
            <a:endParaRPr lang="ar-JO" dirty="0"/>
          </a:p>
        </p:txBody>
      </p:sp>
      <p:sp>
        <p:nvSpPr>
          <p:cNvPr id="3" name="Content Placeholder 2"/>
          <p:cNvSpPr>
            <a:spLocks noGrp="1"/>
          </p:cNvSpPr>
          <p:nvPr>
            <p:ph sz="quarter" idx="1"/>
          </p:nvPr>
        </p:nvSpPr>
        <p:spPr>
          <a:xfrm>
            <a:off x="457200" y="1600200"/>
            <a:ext cx="8229600" cy="4997152"/>
          </a:xfrm>
        </p:spPr>
        <p:txBody>
          <a:bodyPr>
            <a:normAutofit/>
          </a:bodyPr>
          <a:lstStyle/>
          <a:p>
            <a:r>
              <a:rPr lang="en-US" sz="2600" dirty="0" smtClean="0"/>
              <a:t>In </a:t>
            </a:r>
            <a:r>
              <a:rPr lang="en-US" sz="2600" dirty="0" err="1" smtClean="0"/>
              <a:t>Kanban</a:t>
            </a:r>
            <a:r>
              <a:rPr lang="en-US" sz="2600" dirty="0" smtClean="0"/>
              <a:t>, all that's limited is the size of the queues, called the Work In Progress limit. This means that you can change the items in the queues at any time, and that there's no "sprint end". The work just keeps flowing.</a:t>
            </a:r>
          </a:p>
          <a:p>
            <a:endParaRPr lang="en-US" dirty="0"/>
          </a:p>
          <a:p>
            <a:endParaRPr lang="en-US" dirty="0" smtClean="0"/>
          </a:p>
          <a:p>
            <a:endParaRPr lang="en-US" dirty="0"/>
          </a:p>
          <a:p>
            <a:endParaRPr lang="en-US" dirty="0" smtClean="0"/>
          </a:p>
          <a:p>
            <a:pPr>
              <a:buNone/>
            </a:pPr>
            <a:endParaRPr lang="en-US" sz="2000" dirty="0" smtClean="0"/>
          </a:p>
          <a:p>
            <a:pPr>
              <a:buNone/>
            </a:pPr>
            <a:r>
              <a:rPr lang="en-US" sz="2000" dirty="0" err="1" smtClean="0"/>
              <a:t>Kanban</a:t>
            </a:r>
            <a:r>
              <a:rPr lang="en-US" sz="2000" dirty="0" smtClean="0"/>
              <a:t> </a:t>
            </a:r>
            <a:r>
              <a:rPr lang="en-US" sz="2000" dirty="0"/>
              <a:t>flow, with a WIP limit of 3 for the </a:t>
            </a:r>
            <a:r>
              <a:rPr lang="en-US" sz="2000" dirty="0" err="1"/>
              <a:t>Todo</a:t>
            </a:r>
            <a:r>
              <a:rPr lang="en-US" sz="2000" dirty="0"/>
              <a:t>, and 2 for the Ongoing</a:t>
            </a:r>
          </a:p>
          <a:p>
            <a:endParaRPr lang="ar-JO" dirty="0"/>
          </a:p>
        </p:txBody>
      </p:sp>
      <p:pic>
        <p:nvPicPr>
          <p:cNvPr id="4" name="Picture 3" descr="kanban1.bmp"/>
          <p:cNvPicPr>
            <a:picLocks noChangeAspect="1"/>
          </p:cNvPicPr>
          <p:nvPr/>
        </p:nvPicPr>
        <p:blipFill>
          <a:blip r:embed="rId2" cstate="print"/>
          <a:stretch>
            <a:fillRect/>
          </a:stretch>
        </p:blipFill>
        <p:spPr>
          <a:xfrm>
            <a:off x="1259631" y="3284984"/>
            <a:ext cx="6480717" cy="2592288"/>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limit the WIP?</a:t>
            </a:r>
            <a:endParaRPr lang="ar-JO" dirty="0"/>
          </a:p>
        </p:txBody>
      </p:sp>
      <p:sp>
        <p:nvSpPr>
          <p:cNvPr id="3" name="Content Placeholder 2"/>
          <p:cNvSpPr>
            <a:spLocks noGrp="1"/>
          </p:cNvSpPr>
          <p:nvPr>
            <p:ph sz="quarter" idx="1"/>
          </p:nvPr>
        </p:nvSpPr>
        <p:spPr/>
        <p:txBody>
          <a:bodyPr/>
          <a:lstStyle/>
          <a:p>
            <a:pPr marL="0" indent="0">
              <a:spcBef>
                <a:spcPct val="0"/>
              </a:spcBef>
              <a:buNone/>
              <a:defRPr/>
            </a:pPr>
            <a:r>
              <a:rPr lang="en-US" dirty="0" smtClean="0">
                <a:latin typeface="Arial" pitchFamily="34" charset="0"/>
              </a:rPr>
              <a:t>Limiting WIP may have the following effects:</a:t>
            </a:r>
          </a:p>
          <a:p>
            <a:pPr marL="685800" lvl="1">
              <a:spcBef>
                <a:spcPct val="0"/>
              </a:spcBef>
              <a:spcAft>
                <a:spcPts val="1200"/>
              </a:spcAft>
              <a:defRPr/>
            </a:pPr>
            <a:r>
              <a:rPr lang="en-US" dirty="0" smtClean="0">
                <a:latin typeface="Arial" pitchFamily="34" charset="0"/>
              </a:rPr>
              <a:t>Reduces cycle time per task</a:t>
            </a:r>
          </a:p>
          <a:p>
            <a:pPr marL="685800" lvl="1">
              <a:spcBef>
                <a:spcPct val="0"/>
              </a:spcBef>
              <a:spcAft>
                <a:spcPts val="1200"/>
              </a:spcAft>
              <a:defRPr/>
            </a:pPr>
            <a:r>
              <a:rPr lang="en-US" dirty="0" smtClean="0">
                <a:latin typeface="Arial" pitchFamily="34" charset="0"/>
              </a:rPr>
              <a:t>Insures WIP is highest priority task</a:t>
            </a:r>
          </a:p>
          <a:p>
            <a:pPr marL="685800" lvl="1">
              <a:spcBef>
                <a:spcPct val="0"/>
              </a:spcBef>
              <a:spcAft>
                <a:spcPts val="1200"/>
              </a:spcAft>
              <a:defRPr/>
            </a:pPr>
            <a:r>
              <a:rPr lang="en-US" dirty="0" smtClean="0">
                <a:latin typeface="Arial" pitchFamily="34" charset="0"/>
              </a:rPr>
              <a:t>Reduces or eliminates queues between groups</a:t>
            </a:r>
          </a:p>
          <a:p>
            <a:pPr marL="685800" lvl="1">
              <a:spcBef>
                <a:spcPct val="0"/>
              </a:spcBef>
              <a:spcAft>
                <a:spcPts val="1200"/>
              </a:spcAft>
              <a:defRPr/>
            </a:pPr>
            <a:r>
              <a:rPr lang="en-US" dirty="0" smtClean="0">
                <a:latin typeface="Arial" pitchFamily="34" charset="0"/>
              </a:rPr>
              <a:t>Reduces multi-tasking by team members</a:t>
            </a:r>
          </a:p>
          <a:p>
            <a:pPr marL="685800" lvl="1">
              <a:spcBef>
                <a:spcPct val="0"/>
              </a:spcBef>
              <a:spcAft>
                <a:spcPts val="1200"/>
              </a:spcAft>
              <a:defRPr/>
            </a:pPr>
            <a:r>
              <a:rPr lang="en-US" dirty="0" smtClean="0">
                <a:latin typeface="Arial" pitchFamily="34" charset="0"/>
              </a:rPr>
              <a:t>Reduces lead times and increases quality</a:t>
            </a:r>
          </a:p>
          <a:p>
            <a:endParaRPr lang="ar-JO"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6"/>
          <p:cNvSpPr>
            <a:spLocks noGrp="1"/>
          </p:cNvSpPr>
          <p:nvPr>
            <p:ph type="title"/>
          </p:nvPr>
        </p:nvSpPr>
        <p:spPr/>
        <p:txBody>
          <a:bodyPr/>
          <a:lstStyle/>
          <a:p>
            <a:pPr eaLnBrk="1" hangingPunct="1"/>
            <a:r>
              <a:rPr lang="en-US" smtClean="0"/>
              <a:t>Work Process Flow</a:t>
            </a:r>
          </a:p>
        </p:txBody>
      </p:sp>
      <p:sp>
        <p:nvSpPr>
          <p:cNvPr id="8" name="Content Placeholder 7"/>
          <p:cNvSpPr>
            <a:spLocks noGrp="1"/>
          </p:cNvSpPr>
          <p:nvPr>
            <p:ph sz="quarter" idx="1"/>
          </p:nvPr>
        </p:nvSpPr>
        <p:spPr/>
        <p:txBody>
          <a:bodyPr rtlCol="0">
            <a:normAutofit lnSpcReduction="10000"/>
          </a:bodyPr>
          <a:lstStyle/>
          <a:p>
            <a:pPr eaLnBrk="1" fontAlgn="auto" hangingPunct="1">
              <a:spcAft>
                <a:spcPts val="0"/>
              </a:spcAft>
              <a:buFont typeface="Arial" pitchFamily="34" charset="0"/>
              <a:buChar char="•"/>
              <a:defRPr/>
            </a:pPr>
            <a:r>
              <a:rPr lang="en-US" dirty="0" smtClean="0"/>
              <a:t>Analysis</a:t>
            </a:r>
          </a:p>
          <a:p>
            <a:pPr lvl="1" eaLnBrk="1" fontAlgn="auto" hangingPunct="1">
              <a:spcAft>
                <a:spcPts val="0"/>
              </a:spcAft>
              <a:buFont typeface="Arial" pitchFamily="34" charset="0"/>
              <a:buChar char="–"/>
              <a:defRPr/>
            </a:pPr>
            <a:r>
              <a:rPr lang="en-US" dirty="0" smtClean="0"/>
              <a:t>Create specification and acceptance criteria </a:t>
            </a:r>
          </a:p>
          <a:p>
            <a:pPr lvl="1" eaLnBrk="1" fontAlgn="auto" hangingPunct="1">
              <a:spcAft>
                <a:spcPts val="0"/>
              </a:spcAft>
              <a:buFont typeface="Arial" pitchFamily="34" charset="0"/>
              <a:buChar char="–"/>
              <a:defRPr/>
            </a:pPr>
            <a:r>
              <a:rPr lang="en-US" dirty="0" smtClean="0"/>
              <a:t>Product Owners</a:t>
            </a:r>
          </a:p>
          <a:p>
            <a:pPr eaLnBrk="1" fontAlgn="auto" hangingPunct="1">
              <a:spcAft>
                <a:spcPts val="0"/>
              </a:spcAft>
              <a:buFont typeface="Arial" pitchFamily="34" charset="0"/>
              <a:buChar char="•"/>
              <a:defRPr/>
            </a:pPr>
            <a:r>
              <a:rPr lang="en-US" dirty="0" smtClean="0"/>
              <a:t>Development</a:t>
            </a:r>
          </a:p>
          <a:p>
            <a:pPr lvl="1" eaLnBrk="1" fontAlgn="auto" hangingPunct="1">
              <a:spcAft>
                <a:spcPts val="0"/>
              </a:spcAft>
              <a:buFont typeface="Arial" pitchFamily="34" charset="0"/>
              <a:buChar char="–"/>
              <a:defRPr/>
            </a:pPr>
            <a:r>
              <a:rPr lang="en-US" dirty="0" smtClean="0"/>
              <a:t>Code features, fix bugs</a:t>
            </a:r>
          </a:p>
          <a:p>
            <a:pPr lvl="1" eaLnBrk="1" fontAlgn="auto" hangingPunct="1">
              <a:spcAft>
                <a:spcPts val="0"/>
              </a:spcAft>
              <a:buFont typeface="Arial" pitchFamily="34" charset="0"/>
              <a:buChar char="–"/>
              <a:defRPr/>
            </a:pPr>
            <a:r>
              <a:rPr lang="en-US" dirty="0" smtClean="0"/>
              <a:t>Engineering Team</a:t>
            </a:r>
          </a:p>
          <a:p>
            <a:pPr eaLnBrk="1" fontAlgn="auto" hangingPunct="1">
              <a:spcAft>
                <a:spcPts val="0"/>
              </a:spcAft>
              <a:buFont typeface="Arial" pitchFamily="34" charset="0"/>
              <a:buChar char="•"/>
              <a:defRPr/>
            </a:pPr>
            <a:r>
              <a:rPr lang="en-US" dirty="0" smtClean="0"/>
              <a:t>Test</a:t>
            </a:r>
          </a:p>
          <a:p>
            <a:pPr lvl="1" eaLnBrk="1" fontAlgn="auto" hangingPunct="1">
              <a:spcAft>
                <a:spcPts val="0"/>
              </a:spcAft>
              <a:buFont typeface="Arial" pitchFamily="34" charset="0"/>
              <a:buChar char="–"/>
              <a:defRPr/>
            </a:pPr>
            <a:r>
              <a:rPr lang="en-US" dirty="0" smtClean="0"/>
              <a:t>Test features and bug fixes</a:t>
            </a:r>
          </a:p>
          <a:p>
            <a:pPr lvl="1" eaLnBrk="1" fontAlgn="auto" hangingPunct="1">
              <a:spcAft>
                <a:spcPts val="0"/>
              </a:spcAft>
              <a:buFont typeface="Arial" pitchFamily="34" charset="0"/>
              <a:buChar char="–"/>
              <a:defRPr/>
            </a:pPr>
            <a:r>
              <a:rPr lang="en-US" dirty="0" smtClean="0"/>
              <a:t>QA Team</a:t>
            </a:r>
          </a:p>
          <a:p>
            <a:pPr eaLnBrk="1" fontAlgn="auto" hangingPunct="1">
              <a:spcAft>
                <a:spcPts val="0"/>
              </a:spcAft>
              <a:buFont typeface="Arial" pitchFamily="34" charset="0"/>
              <a:buChar char="•"/>
              <a:defRPr/>
            </a:pPr>
            <a:r>
              <a:rPr lang="en-US" dirty="0" smtClean="0"/>
              <a:t>Merge and Deploy</a:t>
            </a:r>
          </a:p>
          <a:p>
            <a:pPr lvl="1" eaLnBrk="1" fontAlgn="auto" hangingPunct="1">
              <a:spcAft>
                <a:spcPts val="0"/>
              </a:spcAft>
              <a:buFont typeface="Arial" pitchFamily="34" charset="0"/>
              <a:buChar char="–"/>
              <a:defRPr/>
            </a:pPr>
            <a:r>
              <a:rPr lang="en-US" dirty="0" smtClean="0"/>
              <a:t>Release features and bug fixes to customers</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4" name="Picture 4"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466" y="901700"/>
            <a:ext cx="8551069" cy="52959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551464" y="3306536"/>
            <a:ext cx="1269608" cy="369332"/>
          </a:xfrm>
          <a:prstGeom prst="rect">
            <a:avLst/>
          </a:prstGeom>
          <a:noFill/>
        </p:spPr>
        <p:txBody>
          <a:bodyPr wrap="square" rtlCol="0">
            <a:spAutoFit/>
          </a:bodyPr>
          <a:lstStyle/>
          <a:p>
            <a:pPr defTabSz="685800">
              <a:defRPr/>
            </a:pPr>
            <a:r>
              <a:rPr lang="en-US" b="1" kern="0" dirty="0">
                <a:solidFill>
                  <a:schemeClr val="bg1"/>
                </a:solidFill>
              </a:rPr>
              <a:t>Kanban </a:t>
            </a:r>
          </a:p>
        </p:txBody>
      </p:sp>
      <p:sp>
        <p:nvSpPr>
          <p:cNvPr id="4" name="TextBox 3"/>
          <p:cNvSpPr txBox="1"/>
          <p:nvPr/>
        </p:nvSpPr>
        <p:spPr>
          <a:xfrm>
            <a:off x="2943554" y="1809589"/>
            <a:ext cx="3755036" cy="415498"/>
          </a:xfrm>
          <a:prstGeom prst="rect">
            <a:avLst/>
          </a:prstGeom>
          <a:noFill/>
        </p:spPr>
        <p:txBody>
          <a:bodyPr wrap="square" rtlCol="0">
            <a:spAutoFit/>
          </a:bodyPr>
          <a:lstStyle/>
          <a:p>
            <a:r>
              <a:rPr lang="en-US" sz="2100" b="1" dirty="0"/>
              <a:t>“Lean value and Principles”</a:t>
            </a:r>
          </a:p>
        </p:txBody>
      </p:sp>
      <p:sp>
        <p:nvSpPr>
          <p:cNvPr id="5" name="TextBox 4"/>
          <p:cNvSpPr txBox="1"/>
          <p:nvPr/>
        </p:nvSpPr>
        <p:spPr>
          <a:xfrm>
            <a:off x="479412" y="919142"/>
            <a:ext cx="1327566" cy="553998"/>
          </a:xfrm>
          <a:prstGeom prst="rect">
            <a:avLst/>
          </a:prstGeom>
          <a:noFill/>
        </p:spPr>
        <p:txBody>
          <a:bodyPr wrap="square" rtlCol="0">
            <a:spAutoFit/>
          </a:bodyPr>
          <a:lstStyle/>
          <a:p>
            <a:pPr algn="ctr"/>
            <a:r>
              <a:rPr lang="en-US" sz="3000" dirty="0"/>
              <a:t>“</a:t>
            </a:r>
            <a:r>
              <a:rPr lang="en-US" sz="3000" b="1" dirty="0"/>
              <a:t>LEAN</a:t>
            </a:r>
            <a:r>
              <a:rPr lang="en-US" sz="3000" dirty="0"/>
              <a:t>” </a:t>
            </a:r>
          </a:p>
        </p:txBody>
      </p:sp>
    </p:spTree>
    <p:extLst>
      <p:ext uri="{BB962C8B-B14F-4D97-AF65-F5344CB8AC3E}">
        <p14:creationId xmlns:p14="http://schemas.microsoft.com/office/powerpoint/2010/main" val="1416067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idx="4294967295"/>
          </p:nvPr>
        </p:nvSpPr>
        <p:spPr>
          <a:xfrm>
            <a:off x="1403747" y="1237060"/>
            <a:ext cx="6396038" cy="627459"/>
          </a:xfrm>
        </p:spPr>
        <p:txBody>
          <a:bodyPr>
            <a:normAutofit fontScale="90000"/>
          </a:bodyPr>
          <a:lstStyle/>
          <a:p>
            <a:r>
              <a:rPr lang="en-US" altLang="en-US" dirty="0">
                <a:latin typeface="Segoe UI" panose="020B0502040204020203" pitchFamily="34" charset="0"/>
              </a:rPr>
              <a:t>7 PRINCIPLES OF LEAN</a:t>
            </a:r>
            <a:r>
              <a:rPr lang="en-US" altLang="en-US" dirty="0"/>
              <a:t> SOFTWARE DEVELOPMENT</a:t>
            </a:r>
          </a:p>
        </p:txBody>
      </p:sp>
      <p:sp>
        <p:nvSpPr>
          <p:cNvPr id="64515" name="Rectangle 3"/>
          <p:cNvSpPr>
            <a:spLocks noGrp="1" noChangeArrowheads="1"/>
          </p:cNvSpPr>
          <p:nvPr>
            <p:ph type="body" idx="4294967295"/>
          </p:nvPr>
        </p:nvSpPr>
        <p:spPr>
          <a:xfrm>
            <a:off x="1709737" y="1722835"/>
            <a:ext cx="5825729" cy="3414713"/>
          </a:xfrm>
        </p:spPr>
        <p:txBody>
          <a:bodyPr>
            <a:normAutofit fontScale="92500"/>
          </a:bodyPr>
          <a:lstStyle/>
          <a:p>
            <a:pPr>
              <a:buFontTx/>
              <a:buNone/>
            </a:pPr>
            <a:endParaRPr lang="en-US" altLang="en-US" sz="1350" dirty="0">
              <a:latin typeface="Segoe UI" panose="020B0502040204020203" pitchFamily="34" charset="0"/>
            </a:endParaRPr>
          </a:p>
          <a:p>
            <a:r>
              <a:rPr lang="en-US" altLang="en-US" b="1" dirty="0">
                <a:latin typeface="Segoe UI" panose="020B0502040204020203" pitchFamily="34" charset="0"/>
              </a:rPr>
              <a:t>Eliminate Waste </a:t>
            </a:r>
          </a:p>
          <a:p>
            <a:r>
              <a:rPr lang="en-US" altLang="en-US" b="1" dirty="0">
                <a:latin typeface="Segoe UI" panose="020B0502040204020203" pitchFamily="34" charset="0"/>
              </a:rPr>
              <a:t>Empower the Team (Respect People)</a:t>
            </a:r>
            <a:r>
              <a:rPr lang="en-US" altLang="en-US" dirty="0">
                <a:latin typeface="Segoe UI" panose="020B0502040204020203" pitchFamily="34" charset="0"/>
              </a:rPr>
              <a:t> </a:t>
            </a:r>
          </a:p>
          <a:p>
            <a:r>
              <a:rPr lang="en-US" altLang="en-US" b="1" dirty="0">
                <a:latin typeface="Segoe UI" panose="020B0502040204020203" pitchFamily="34" charset="0"/>
              </a:rPr>
              <a:t>Defer Commitment</a:t>
            </a:r>
            <a:r>
              <a:rPr lang="en-US" altLang="en-US" dirty="0">
                <a:latin typeface="Segoe UI" panose="020B0502040204020203" pitchFamily="34" charset="0"/>
              </a:rPr>
              <a:t> </a:t>
            </a:r>
          </a:p>
          <a:p>
            <a:r>
              <a:rPr lang="en-US" altLang="en-US" b="1" dirty="0">
                <a:latin typeface="Segoe UI" panose="020B0502040204020203" pitchFamily="34" charset="0"/>
              </a:rPr>
              <a:t>Amplify Learning (Build Knowledge)</a:t>
            </a:r>
            <a:r>
              <a:rPr lang="en-US" altLang="en-US" dirty="0">
                <a:latin typeface="Segoe UI" panose="020B0502040204020203" pitchFamily="34" charset="0"/>
              </a:rPr>
              <a:t> </a:t>
            </a:r>
          </a:p>
          <a:p>
            <a:r>
              <a:rPr lang="en-US" altLang="en-US" b="1" dirty="0">
                <a:latin typeface="Segoe UI" panose="020B0502040204020203" pitchFamily="34" charset="0"/>
              </a:rPr>
              <a:t>Deliver Fast</a:t>
            </a:r>
            <a:r>
              <a:rPr lang="en-US" altLang="en-US" dirty="0">
                <a:latin typeface="Segoe UI" panose="020B0502040204020203" pitchFamily="34" charset="0"/>
              </a:rPr>
              <a:t> </a:t>
            </a:r>
          </a:p>
          <a:p>
            <a:r>
              <a:rPr lang="en-US" altLang="en-US" b="1" dirty="0">
                <a:latin typeface="Segoe UI" panose="020B0502040204020203" pitchFamily="34" charset="0"/>
              </a:rPr>
              <a:t>Build Quality In</a:t>
            </a:r>
            <a:r>
              <a:rPr lang="en-US" altLang="en-US" dirty="0">
                <a:latin typeface="Segoe UI" panose="020B0502040204020203" pitchFamily="34" charset="0"/>
              </a:rPr>
              <a:t> </a:t>
            </a:r>
          </a:p>
          <a:p>
            <a:r>
              <a:rPr lang="en-US" altLang="en-US" b="1" dirty="0">
                <a:latin typeface="Segoe UI" panose="020B0502040204020203" pitchFamily="34" charset="0"/>
              </a:rPr>
              <a:t>See as Whole</a:t>
            </a:r>
            <a:r>
              <a:rPr lang="en-US" altLang="en-US" dirty="0">
                <a:latin typeface="Segoe UI" panose="020B0502040204020203" pitchFamily="34" charset="0"/>
              </a:rPr>
              <a:t> </a:t>
            </a:r>
          </a:p>
          <a:p>
            <a:pPr>
              <a:buFontTx/>
              <a:buNone/>
            </a:pPr>
            <a:endParaRPr lang="en-US" altLang="en-US" sz="1350" dirty="0">
              <a:latin typeface="Segoe UI" panose="020B0502040204020203" pitchFamily="34" charset="0"/>
            </a:endParaRPr>
          </a:p>
        </p:txBody>
      </p:sp>
      <p:sp>
        <p:nvSpPr>
          <p:cNvPr id="64516" name="Text Box 6"/>
          <p:cNvSpPr txBox="1">
            <a:spLocks noChangeArrowheads="1"/>
          </p:cNvSpPr>
          <p:nvPr/>
        </p:nvSpPr>
        <p:spPr bwMode="auto">
          <a:xfrm>
            <a:off x="1785939" y="5467350"/>
            <a:ext cx="4500271"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137160" bIns="0">
            <a:spAutoFit/>
          </a:bodyPr>
          <a:lstStyle>
            <a:lvl1pPr>
              <a:spcBef>
                <a:spcPct val="50000"/>
              </a:spcBef>
              <a:buClr>
                <a:schemeClr val="tx2"/>
              </a:buClr>
              <a:buChar char="•"/>
              <a:defRPr sz="2400">
                <a:solidFill>
                  <a:schemeClr val="tx1"/>
                </a:solidFill>
                <a:latin typeface="Arial" panose="020B0604020202020204" pitchFamily="34" charset="0"/>
              </a:defRPr>
            </a:lvl1pPr>
            <a:lvl2pPr marL="742950" indent="-285750">
              <a:spcBef>
                <a:spcPct val="30000"/>
              </a:spcBef>
              <a:buClr>
                <a:schemeClr val="tx2"/>
              </a:buClr>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5000"/>
              </a:spcBef>
              <a:buClr>
                <a:schemeClr val="tx2"/>
              </a:buClr>
              <a:buChar char="•"/>
              <a:defRPr>
                <a:solidFill>
                  <a:schemeClr val="tx1"/>
                </a:solidFill>
                <a:latin typeface="Arial" panose="020B0604020202020204" pitchFamily="34" charset="0"/>
              </a:defRPr>
            </a:lvl3pPr>
            <a:lvl4pPr marL="1600200" indent="-228600">
              <a:spcBef>
                <a:spcPct val="20000"/>
              </a:spcBef>
              <a:buClr>
                <a:schemeClr val="tx2"/>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tx2"/>
              </a:buClr>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Char char="•"/>
              <a:defRPr sz="1400">
                <a:solidFill>
                  <a:schemeClr val="tx1"/>
                </a:solidFill>
                <a:latin typeface="Arial" panose="020B0604020202020204" pitchFamily="34" charset="0"/>
              </a:defRPr>
            </a:lvl9pPr>
          </a:lstStyle>
          <a:p>
            <a:pPr defTabSz="685800" fontAlgn="base">
              <a:spcAft>
                <a:spcPct val="0"/>
              </a:spcAft>
              <a:buClrTx/>
              <a:buNone/>
              <a:defRPr/>
            </a:pPr>
            <a:r>
              <a:rPr lang="en-US" altLang="en-US" sz="675" kern="0">
                <a:solidFill>
                  <a:srgbClr val="4B4B4B"/>
                </a:solidFill>
                <a:latin typeface="Segoe UI" panose="020B0502040204020203" pitchFamily="34" charset="0"/>
                <a:cs typeface="Arial" panose="020B0604020202020204" pitchFamily="34" charset="0"/>
              </a:rPr>
              <a:t>Reference: </a:t>
            </a:r>
          </a:p>
          <a:p>
            <a:pPr defTabSz="685800" fontAlgn="base">
              <a:spcAft>
                <a:spcPct val="0"/>
              </a:spcAft>
              <a:buClrTx/>
              <a:buNone/>
              <a:defRPr/>
            </a:pPr>
            <a:r>
              <a:rPr lang="en-US" altLang="en-US" sz="675" kern="0">
                <a:solidFill>
                  <a:srgbClr val="4B4B4B"/>
                </a:solidFill>
                <a:latin typeface="Segoe UI" panose="020B0502040204020203" pitchFamily="34" charset="0"/>
                <a:cs typeface="Arial" panose="020B0604020202020204" pitchFamily="34" charset="0"/>
              </a:rPr>
              <a:t>1. Poppendieck, Mary and Tom Poppendieck, Lean Software Development: An Agile Toolkit, Addison Wesley, 2003</a:t>
            </a:r>
          </a:p>
          <a:p>
            <a:pPr defTabSz="685800" fontAlgn="base">
              <a:spcAft>
                <a:spcPct val="0"/>
              </a:spcAft>
              <a:buClrTx/>
              <a:buNone/>
              <a:defRPr/>
            </a:pPr>
            <a:endParaRPr lang="en-US" altLang="en-US" sz="675" kern="0">
              <a:solidFill>
                <a:srgbClr val="4B4B4B"/>
              </a:solidFill>
              <a:latin typeface="Segoe UI" panose="020B0502040204020203" pitchFamily="34" charset="0"/>
              <a:cs typeface="Arial" panose="020B0604020202020204" pitchFamily="34" charset="0"/>
            </a:endParaRPr>
          </a:p>
        </p:txBody>
      </p:sp>
      <p:pic>
        <p:nvPicPr>
          <p:cNvPr id="5" name="Picture 2" descr="Image result for Practices and methodologi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4204" y="2011435"/>
            <a:ext cx="2026843" cy="168167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70696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bwMode="auto"/>
        <p:txBody>
          <a:bodyPr/>
          <a:lstStyle/>
          <a:p>
            <a:r>
              <a:rPr lang="en-US" dirty="0"/>
              <a:t>Software Waste</a:t>
            </a:r>
          </a:p>
        </p:txBody>
      </p:sp>
      <p:sp>
        <p:nvSpPr>
          <p:cNvPr id="6" name="Content Placeholder 5"/>
          <p:cNvSpPr>
            <a:spLocks noGrp="1"/>
          </p:cNvSpPr>
          <p:nvPr>
            <p:ph idx="1"/>
          </p:nvPr>
        </p:nvSpPr>
        <p:spPr>
          <a:xfrm>
            <a:off x="628650" y="2125267"/>
            <a:ext cx="7886700" cy="3364706"/>
          </a:xfrm>
        </p:spPr>
        <p:txBody>
          <a:bodyPr>
            <a:normAutofit fontScale="92500" lnSpcReduction="20000"/>
          </a:bodyPr>
          <a:lstStyle/>
          <a:p>
            <a:r>
              <a:rPr lang="en-US" dirty="0"/>
              <a:t>Poppendieck’s 7 types of software waste</a:t>
            </a:r>
          </a:p>
          <a:p>
            <a:pPr marL="0" indent="0">
              <a:buNone/>
            </a:pPr>
            <a:endParaRPr lang="en-US" dirty="0"/>
          </a:p>
          <a:p>
            <a:pPr lvl="1"/>
            <a:r>
              <a:rPr lang="en-US" dirty="0"/>
              <a:t>Partially done work</a:t>
            </a:r>
          </a:p>
          <a:p>
            <a:pPr lvl="1"/>
            <a:r>
              <a:rPr lang="en-US" dirty="0"/>
              <a:t>Extra processes</a:t>
            </a:r>
          </a:p>
          <a:p>
            <a:pPr lvl="1"/>
            <a:r>
              <a:rPr lang="en-US" dirty="0"/>
              <a:t>Extra features</a:t>
            </a:r>
          </a:p>
          <a:p>
            <a:pPr lvl="1"/>
            <a:r>
              <a:rPr lang="en-US" dirty="0"/>
              <a:t>Task switching</a:t>
            </a:r>
          </a:p>
          <a:p>
            <a:pPr lvl="1"/>
            <a:r>
              <a:rPr lang="en-US" dirty="0"/>
              <a:t>Waiting</a:t>
            </a:r>
          </a:p>
          <a:p>
            <a:pPr lvl="1"/>
            <a:r>
              <a:rPr lang="en-US" dirty="0"/>
              <a:t>Motion</a:t>
            </a:r>
          </a:p>
          <a:p>
            <a:pPr lvl="2"/>
            <a:r>
              <a:rPr lang="en-US" dirty="0"/>
              <a:t>Hand-offs; lack of co-located teams</a:t>
            </a:r>
          </a:p>
          <a:p>
            <a:pPr lvl="1"/>
            <a:r>
              <a:rPr lang="en-US" dirty="0"/>
              <a:t>Defects</a:t>
            </a:r>
          </a:p>
        </p:txBody>
      </p:sp>
    </p:spTree>
    <p:extLst>
      <p:ext uri="{BB962C8B-B14F-4D97-AF65-F5344CB8AC3E}">
        <p14:creationId xmlns:p14="http://schemas.microsoft.com/office/powerpoint/2010/main" val="33444984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Reference:</a:t>
            </a:r>
            <a:endParaRPr lang="en-US" dirty="0"/>
          </a:p>
        </p:txBody>
      </p:sp>
      <p:sp>
        <p:nvSpPr>
          <p:cNvPr id="3" name="Content Placeholder 2"/>
          <p:cNvSpPr>
            <a:spLocks noGrp="1"/>
          </p:cNvSpPr>
          <p:nvPr>
            <p:ph sz="quarter" idx="1"/>
          </p:nvPr>
        </p:nvSpPr>
        <p:spPr/>
        <p:txBody>
          <a:bodyPr/>
          <a:lstStyle/>
          <a:p>
            <a:r>
              <a:rPr lang="en-US" dirty="0" smtClean="0"/>
              <a:t>Anywhere from where you can get better knowledge</a:t>
            </a:r>
            <a:endParaRPr lang="en-US" dirty="0"/>
          </a:p>
        </p:txBody>
      </p:sp>
    </p:spTree>
    <p:extLst>
      <p:ext uri="{BB962C8B-B14F-4D97-AF65-F5344CB8AC3E}">
        <p14:creationId xmlns:p14="http://schemas.microsoft.com/office/powerpoint/2010/main" val="16176169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marL="0" indent="0" algn="ctr">
              <a:buNone/>
            </a:pPr>
            <a:r>
              <a:rPr lang="en-US" sz="6600" dirty="0" smtClean="0"/>
              <a:t>Q&amp;A?</a:t>
            </a:r>
            <a:endParaRPr lang="en-US" sz="6600" dirty="0"/>
          </a:p>
        </p:txBody>
      </p:sp>
    </p:spTree>
    <p:extLst>
      <p:ext uri="{BB962C8B-B14F-4D97-AF65-F5344CB8AC3E}">
        <p14:creationId xmlns:p14="http://schemas.microsoft.com/office/powerpoint/2010/main" val="2758728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Kanban</a:t>
            </a:r>
            <a:r>
              <a:rPr lang="en-US" b="1" dirty="0" smtClean="0"/>
              <a:t> </a:t>
            </a:r>
            <a:endParaRPr lang="ar-JO" dirty="0"/>
          </a:p>
        </p:txBody>
      </p:sp>
      <p:sp>
        <p:nvSpPr>
          <p:cNvPr id="3" name="Content Placeholder 2"/>
          <p:cNvSpPr>
            <a:spLocks noGrp="1"/>
          </p:cNvSpPr>
          <p:nvPr>
            <p:ph sz="quarter" idx="1"/>
          </p:nvPr>
        </p:nvSpPr>
        <p:spPr>
          <a:xfrm>
            <a:off x="467544" y="1412776"/>
            <a:ext cx="8229600" cy="4525963"/>
          </a:xfrm>
        </p:spPr>
        <p:txBody>
          <a:bodyPr/>
          <a:lstStyle/>
          <a:p>
            <a:r>
              <a:rPr lang="en-US" dirty="0" smtClean="0"/>
              <a:t>The name '</a:t>
            </a:r>
            <a:r>
              <a:rPr lang="en-US" dirty="0" err="1" smtClean="0"/>
              <a:t>Kanban</a:t>
            </a:r>
            <a:r>
              <a:rPr lang="en-US" dirty="0" smtClean="0"/>
              <a:t>' originates from Japanese, it means "signboard”, “billboard”</a:t>
            </a:r>
          </a:p>
          <a:p>
            <a:r>
              <a:rPr lang="en-US" dirty="0" smtClean="0"/>
              <a:t>Used for Just in Time (JIT) manufacturing at Toyota manufacturing plants in Japan </a:t>
            </a:r>
            <a:r>
              <a:rPr lang="en-US" altLang="ja-JP" dirty="0" smtClean="0"/>
              <a:t>to limit the amount of inventory tied up in </a:t>
            </a:r>
            <a:r>
              <a:rPr lang="en-US" altLang="ja-JP" b="1" u="sng" dirty="0" smtClean="0">
                <a:solidFill>
                  <a:srgbClr val="C00000"/>
                </a:solidFill>
              </a:rPr>
              <a:t>“work in progress” (WIP) </a:t>
            </a:r>
            <a:r>
              <a:rPr lang="en-US" altLang="ja-JP" dirty="0" smtClean="0"/>
              <a:t>on a manufacturing floor</a:t>
            </a:r>
          </a:p>
          <a:p>
            <a:pPr>
              <a:buNone/>
            </a:pPr>
            <a:endParaRPr lang="ar-JO" dirty="0"/>
          </a:p>
        </p:txBody>
      </p:sp>
      <p:pic>
        <p:nvPicPr>
          <p:cNvPr id="4" name="Picture 3"/>
          <p:cNvPicPr>
            <a:picLocks noChangeAspect="1" noChangeArrowheads="1"/>
          </p:cNvPicPr>
          <p:nvPr/>
        </p:nvPicPr>
        <p:blipFill>
          <a:blip r:embed="rId2" cstate="print"/>
          <a:srcRect/>
          <a:stretch>
            <a:fillRect/>
          </a:stretch>
        </p:blipFill>
        <p:spPr bwMode="auto">
          <a:xfrm>
            <a:off x="5292080" y="4613158"/>
            <a:ext cx="3372495" cy="224484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Kanban</a:t>
            </a:r>
            <a:endParaRPr lang="en-US" dirty="0"/>
          </a:p>
        </p:txBody>
      </p:sp>
      <p:sp>
        <p:nvSpPr>
          <p:cNvPr id="3" name="Content Placeholder 2"/>
          <p:cNvSpPr>
            <a:spLocks noGrp="1"/>
          </p:cNvSpPr>
          <p:nvPr>
            <p:ph sz="quarter" idx="1"/>
          </p:nvPr>
        </p:nvSpPr>
        <p:spPr/>
        <p:txBody>
          <a:bodyPr/>
          <a:lstStyle/>
          <a:p>
            <a:r>
              <a:rPr lang="en-US" dirty="0" err="1" smtClean="0"/>
              <a:t>Kanban</a:t>
            </a:r>
            <a:r>
              <a:rPr lang="en-US" dirty="0" smtClean="0"/>
              <a:t> is a lean agile system that can be used to enhance any software development lifecycle including Scrum, XP, or Waterfall.</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Principles</a:t>
            </a:r>
            <a:endParaRPr lang="ar-JO" dirty="0"/>
          </a:p>
        </p:txBody>
      </p:sp>
      <p:sp>
        <p:nvSpPr>
          <p:cNvPr id="3" name="Content Placeholder 2"/>
          <p:cNvSpPr>
            <a:spLocks noGrp="1"/>
          </p:cNvSpPr>
          <p:nvPr>
            <p:ph sz="quarter" idx="1"/>
          </p:nvPr>
        </p:nvSpPr>
        <p:spPr/>
        <p:txBody>
          <a:bodyPr>
            <a:normAutofit/>
          </a:bodyPr>
          <a:lstStyle/>
          <a:p>
            <a:r>
              <a:rPr lang="en-US" dirty="0" smtClean="0"/>
              <a:t>Start with what you do now</a:t>
            </a:r>
          </a:p>
          <a:p>
            <a:pPr lvl="1"/>
            <a:r>
              <a:rPr lang="en-US" dirty="0" smtClean="0"/>
              <a:t>No specific set of roles or process steps</a:t>
            </a:r>
          </a:p>
          <a:p>
            <a:r>
              <a:rPr lang="en-US" dirty="0" smtClean="0"/>
              <a:t>Agree to pursue incremental, evolutionary change</a:t>
            </a:r>
          </a:p>
          <a:p>
            <a:pPr lvl="1"/>
            <a:r>
              <a:rPr lang="en-US" dirty="0" smtClean="0"/>
              <a:t>encourages continuous small incremental and evolutionary changes to your current system</a:t>
            </a:r>
          </a:p>
          <a:p>
            <a:r>
              <a:rPr lang="en-US" dirty="0" smtClean="0"/>
              <a:t>Respect the current process, roles, responsibilities &amp; titles</a:t>
            </a:r>
          </a:p>
          <a:p>
            <a:pPr lvl="1"/>
            <a:r>
              <a:rPr lang="en-US" dirty="0" smtClean="0"/>
              <a:t>eliminate initial fears</a:t>
            </a:r>
            <a:endParaRPr lang="ar-JO"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Core Properties</a:t>
            </a:r>
            <a:endParaRPr lang="ar-JO" dirty="0"/>
          </a:p>
        </p:txBody>
      </p:sp>
      <p:sp>
        <p:nvSpPr>
          <p:cNvPr id="3" name="Content Placeholder 2"/>
          <p:cNvSpPr>
            <a:spLocks noGrp="1"/>
          </p:cNvSpPr>
          <p:nvPr>
            <p:ph sz="quarter" idx="1"/>
          </p:nvPr>
        </p:nvSpPr>
        <p:spPr/>
        <p:txBody>
          <a:bodyPr/>
          <a:lstStyle/>
          <a:p>
            <a:pPr>
              <a:defRPr/>
            </a:pPr>
            <a:r>
              <a:rPr lang="en-US" dirty="0" err="1" smtClean="0"/>
              <a:t>Kanban</a:t>
            </a:r>
            <a:r>
              <a:rPr lang="en-US" dirty="0" smtClean="0"/>
              <a:t> promotes the lean concept of flow</a:t>
            </a:r>
          </a:p>
          <a:p>
            <a:pPr lvl="1">
              <a:defRPr/>
            </a:pPr>
            <a:r>
              <a:rPr lang="en-US" dirty="0" smtClean="0"/>
              <a:t>to continuously and predictably deliver value.</a:t>
            </a:r>
          </a:p>
          <a:p>
            <a:pPr>
              <a:defRPr/>
            </a:pPr>
            <a:r>
              <a:rPr lang="en-US" dirty="0" smtClean="0"/>
              <a:t>The work and the workflow is made visible</a:t>
            </a:r>
          </a:p>
          <a:p>
            <a:pPr lvl="1">
              <a:defRPr/>
            </a:pPr>
            <a:r>
              <a:rPr lang="en-US" dirty="0" smtClean="0"/>
              <a:t>to make activities and issues like backups obvious.</a:t>
            </a:r>
          </a:p>
          <a:p>
            <a:pPr>
              <a:defRPr/>
            </a:pPr>
            <a:r>
              <a:rPr lang="en-US" dirty="0" err="1" smtClean="0"/>
              <a:t>Kanban</a:t>
            </a:r>
            <a:r>
              <a:rPr lang="en-US" dirty="0" smtClean="0"/>
              <a:t> limits work in progress</a:t>
            </a:r>
          </a:p>
          <a:p>
            <a:endParaRPr lang="ar-JO"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5"/>
          <p:cNvSpPr>
            <a:spLocks noGrp="1"/>
          </p:cNvSpPr>
          <p:nvPr>
            <p:ph type="title"/>
          </p:nvPr>
        </p:nvSpPr>
        <p:spPr>
          <a:xfrm>
            <a:off x="323528" y="764704"/>
            <a:ext cx="8382000" cy="715962"/>
          </a:xfrm>
        </p:spPr>
        <p:txBody>
          <a:bodyPr>
            <a:normAutofit fontScale="90000"/>
          </a:bodyPr>
          <a:lstStyle/>
          <a:p>
            <a:r>
              <a:rPr lang="en-US" dirty="0" smtClean="0">
                <a:latin typeface="Georgia" charset="0"/>
                <a:ea typeface="ＭＳ Ｐゴシック" charset="-128"/>
              </a:rPr>
              <a:t>Inside an iteration, effort across roles is uneven</a:t>
            </a:r>
          </a:p>
        </p:txBody>
      </p:sp>
      <p:sp>
        <p:nvSpPr>
          <p:cNvPr id="5" name="Slide Number Placeholder 4"/>
          <p:cNvSpPr>
            <a:spLocks noGrp="1"/>
          </p:cNvSpPr>
          <p:nvPr>
            <p:ph type="sldNum" sz="quarter" idx="12"/>
          </p:nvPr>
        </p:nvSpPr>
        <p:spPr/>
        <p:txBody>
          <a:bodyPr/>
          <a:lstStyle/>
          <a:p>
            <a:fld id="{91D1019E-B3DE-46E2-9527-EB286BAC17FB}" type="slidenum">
              <a:rPr lang="en-US"/>
              <a:pPr/>
              <a:t>6</a:t>
            </a:fld>
            <a:endParaRPr lang="en-US"/>
          </a:p>
        </p:txBody>
      </p:sp>
      <p:sp>
        <p:nvSpPr>
          <p:cNvPr id="7" name="Content Placeholder 6"/>
          <p:cNvSpPr>
            <a:spLocks noGrp="1"/>
          </p:cNvSpPr>
          <p:nvPr>
            <p:ph sz="quarter" idx="1"/>
          </p:nvPr>
        </p:nvSpPr>
        <p:spPr>
          <a:xfrm>
            <a:off x="533400" y="5684838"/>
            <a:ext cx="8229600" cy="792162"/>
          </a:xfrm>
        </p:spPr>
        <p:txBody>
          <a:bodyPr vert="horz" wrap="square" lIns="91440" tIns="45720" rIns="91440" bIns="45720" numCol="1" anchor="t" anchorCtr="0" compatLnSpc="1">
            <a:prstTxWarp prst="textNoShape">
              <a:avLst/>
            </a:prstTxWarp>
            <a:normAutofit fontScale="92500"/>
          </a:bodyPr>
          <a:lstStyle/>
          <a:p>
            <a:pPr algn="l">
              <a:spcBef>
                <a:spcPts val="1200"/>
              </a:spcBef>
            </a:pPr>
            <a:r>
              <a:rPr lang="en-US" sz="2400" dirty="0" smtClean="0">
                <a:latin typeface="Georgia" charset="0"/>
                <a:ea typeface="ＭＳ Ｐゴシック" charset="-128"/>
              </a:rPr>
              <a:t>Development work often continues throughout a cycle while testing starts late and never seems to get enough time</a:t>
            </a:r>
          </a:p>
          <a:p>
            <a:pPr algn="l">
              <a:spcBef>
                <a:spcPts val="1200"/>
              </a:spcBef>
            </a:pPr>
            <a:endParaRPr lang="en-US" sz="2400" dirty="0" smtClean="0">
              <a:solidFill>
                <a:srgbClr val="D9D9D9"/>
              </a:solidFill>
              <a:latin typeface="Georgia" charset="0"/>
              <a:ea typeface="ＭＳ Ｐゴシック" charset="-128"/>
            </a:endParaRPr>
          </a:p>
        </p:txBody>
      </p:sp>
      <p:pic>
        <p:nvPicPr>
          <p:cNvPr id="64516" name="Picture 4"/>
          <p:cNvPicPr>
            <a:picLocks noChangeAspect="1"/>
          </p:cNvPicPr>
          <p:nvPr/>
        </p:nvPicPr>
        <p:blipFill>
          <a:blip r:embed="rId2" cstate="print"/>
          <a:srcRect t="5086"/>
          <a:stretch>
            <a:fillRect/>
          </a:stretch>
        </p:blipFill>
        <p:spPr bwMode="auto">
          <a:xfrm>
            <a:off x="533400" y="1295400"/>
            <a:ext cx="6651625" cy="4267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7"/>
          <p:cNvSpPr>
            <a:spLocks noGrp="1"/>
          </p:cNvSpPr>
          <p:nvPr>
            <p:ph type="title"/>
          </p:nvPr>
        </p:nvSpPr>
        <p:spPr>
          <a:xfrm>
            <a:off x="395536" y="2348880"/>
            <a:ext cx="8229600" cy="1143000"/>
          </a:xfrm>
        </p:spPr>
        <p:txBody>
          <a:bodyPr>
            <a:normAutofit fontScale="90000"/>
          </a:bodyPr>
          <a:lstStyle/>
          <a:p>
            <a:r>
              <a:rPr lang="en-US" dirty="0" smtClean="0">
                <a:latin typeface="Georgia" charset="0"/>
                <a:ea typeface="ＭＳ Ｐゴシック" charset="-128"/>
              </a:rPr>
              <a:t>Using a </a:t>
            </a:r>
            <a:r>
              <a:rPr lang="en-US" dirty="0" err="1" smtClean="0">
                <a:latin typeface="Georgia" charset="0"/>
                <a:ea typeface="ＭＳ Ｐゴシック" charset="-128"/>
              </a:rPr>
              <a:t>Kanban</a:t>
            </a:r>
            <a:r>
              <a:rPr lang="en-US" dirty="0" smtClean="0">
                <a:latin typeface="Georgia" charset="0"/>
                <a:ea typeface="ＭＳ Ｐゴシック" charset="-128"/>
              </a:rPr>
              <a:t> approach in software drops time-boxed iterations in favor of focusing on continuous flow.</a:t>
            </a:r>
          </a:p>
        </p:txBody>
      </p:sp>
      <p:sp>
        <p:nvSpPr>
          <p:cNvPr id="65539" name="Slide Number Placeholder 2"/>
          <p:cNvSpPr>
            <a:spLocks noGrp="1"/>
          </p:cNvSpPr>
          <p:nvPr>
            <p:ph type="sldNum" sz="quarter" idx="12"/>
          </p:nvPr>
        </p:nvSpPr>
        <p:spPr>
          <a:noFill/>
        </p:spPr>
        <p:txBody>
          <a:bodyPr/>
          <a:lstStyle/>
          <a:p>
            <a:fld id="{51F86BA3-299B-482E-A847-71A2F63C39D0}" type="slidenum">
              <a:rPr lang="en-US"/>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SCRUM vs. </a:t>
            </a:r>
            <a:r>
              <a:rPr lang="en-US" b="1" dirty="0" err="1" smtClean="0"/>
              <a:t>Kanban</a:t>
            </a:r>
            <a:endParaRPr lang="ar-JO" dirty="0"/>
          </a:p>
        </p:txBody>
      </p:sp>
      <p:sp>
        <p:nvSpPr>
          <p:cNvPr id="3" name="Content Placeholder 2"/>
          <p:cNvSpPr>
            <a:spLocks noGrp="1"/>
          </p:cNvSpPr>
          <p:nvPr>
            <p:ph sz="quarter" idx="1"/>
          </p:nvPr>
        </p:nvSpPr>
        <p:spPr/>
        <p:txBody>
          <a:bodyPr>
            <a:normAutofit/>
          </a:bodyPr>
          <a:lstStyle/>
          <a:p>
            <a:r>
              <a:rPr lang="en-US" dirty="0" err="1" smtClean="0"/>
              <a:t>Kanban</a:t>
            </a:r>
            <a:r>
              <a:rPr lang="en-US" dirty="0" smtClean="0"/>
              <a:t> has less rules than scrum</a:t>
            </a:r>
          </a:p>
          <a:p>
            <a:endParaRPr lang="en-US" dirty="0" smtClean="0"/>
          </a:p>
          <a:p>
            <a:r>
              <a:rPr lang="en-US" dirty="0" err="1" smtClean="0"/>
              <a:t>Kanban</a:t>
            </a:r>
            <a:r>
              <a:rPr lang="en-US" dirty="0" smtClean="0"/>
              <a:t> is great methodology for Maintenance</a:t>
            </a:r>
          </a:p>
          <a:p>
            <a:pPr lvl="1"/>
            <a:r>
              <a:rPr lang="en-US" dirty="0" smtClean="0"/>
              <a:t>teams that need to adapt to customer input on a daily basis.</a:t>
            </a:r>
          </a:p>
          <a:p>
            <a:r>
              <a:rPr lang="en-US" dirty="0" smtClean="0"/>
              <a:t>Scrum is good for development that is heavily dependant on stakeholders' feedback</a:t>
            </a:r>
          </a:p>
          <a:p>
            <a:pPr lvl="1"/>
            <a:r>
              <a:rPr lang="en-US" dirty="0" smtClean="0"/>
              <a:t>The sprint lock and the end of sprint demos to stakeholders  </a:t>
            </a:r>
            <a:endParaRPr lang="ar-JO"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SCRUM vs. </a:t>
            </a:r>
            <a:r>
              <a:rPr lang="en-US" b="1" dirty="0" err="1" smtClean="0"/>
              <a:t>Kanban</a:t>
            </a:r>
            <a:endParaRPr lang="ar-JO" dirty="0"/>
          </a:p>
        </p:txBody>
      </p:sp>
      <p:sp>
        <p:nvSpPr>
          <p:cNvPr id="3" name="Content Placeholder 2"/>
          <p:cNvSpPr>
            <a:spLocks noGrp="1"/>
          </p:cNvSpPr>
          <p:nvPr>
            <p:ph sz="quarter" idx="1"/>
          </p:nvPr>
        </p:nvSpPr>
        <p:spPr/>
        <p:txBody>
          <a:bodyPr/>
          <a:lstStyle/>
          <a:p>
            <a:r>
              <a:rPr lang="en-US" sz="2400" dirty="0" smtClean="0"/>
              <a:t>In Scrum, you select the work you'll be doing for the next sprint beforehand. You then lock the sprint, do all the work, and after a couple of weeks - the usual sprint duration - your queue is empty.</a:t>
            </a:r>
          </a:p>
          <a:p>
            <a:endParaRPr lang="ar-JO" dirty="0"/>
          </a:p>
        </p:txBody>
      </p:sp>
      <p:pic>
        <p:nvPicPr>
          <p:cNvPr id="4" name="Picture 3" descr="scrum1.bmp"/>
          <p:cNvPicPr>
            <a:picLocks noChangeAspect="1"/>
          </p:cNvPicPr>
          <p:nvPr/>
        </p:nvPicPr>
        <p:blipFill>
          <a:blip r:embed="rId2" cstate="print"/>
          <a:stretch>
            <a:fillRect/>
          </a:stretch>
        </p:blipFill>
        <p:spPr>
          <a:xfrm>
            <a:off x="971600" y="3140968"/>
            <a:ext cx="7541112" cy="3175968"/>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136</TotalTime>
  <Words>559</Words>
  <Application>Microsoft Office PowerPoint</Application>
  <PresentationFormat>On-screen Show (4:3)</PresentationFormat>
  <Paragraphs>95</Paragraphs>
  <Slides>17</Slides>
  <Notes>4</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Equity</vt:lpstr>
      <vt:lpstr>Kanban </vt:lpstr>
      <vt:lpstr>Kanban </vt:lpstr>
      <vt:lpstr>Kanban</vt:lpstr>
      <vt:lpstr>Principles</vt:lpstr>
      <vt:lpstr>Core Properties</vt:lpstr>
      <vt:lpstr>Inside an iteration, effort across roles is uneven</vt:lpstr>
      <vt:lpstr>Using a Kanban approach in software drops time-boxed iterations in favor of focusing on continuous flow.</vt:lpstr>
      <vt:lpstr>SCRUM vs. Kanban</vt:lpstr>
      <vt:lpstr>SCRUM vs. Kanban</vt:lpstr>
      <vt:lpstr>SCRUM vs. Kanban</vt:lpstr>
      <vt:lpstr>Why limit the WIP?</vt:lpstr>
      <vt:lpstr>Work Process Flow</vt:lpstr>
      <vt:lpstr>PowerPoint Presentation</vt:lpstr>
      <vt:lpstr>7 PRINCIPLES OF LEAN SOFTWARE DEVELOPMENT</vt:lpstr>
      <vt:lpstr>Software Waste</vt:lpstr>
      <vt:lpstr>Reference: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Windows User</cp:lastModifiedBy>
  <cp:revision>24</cp:revision>
  <dcterms:created xsi:type="dcterms:W3CDTF">2011-12-26T18:49:16Z</dcterms:created>
  <dcterms:modified xsi:type="dcterms:W3CDTF">2019-09-19T07:28:22Z</dcterms:modified>
</cp:coreProperties>
</file>