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9"/>
  </p:notesMasterIdLst>
  <p:handoutMasterIdLst>
    <p:handoutMasterId r:id="rId20"/>
  </p:handoutMasterIdLst>
  <p:sldIdLst>
    <p:sldId id="256" r:id="rId2"/>
    <p:sldId id="276" r:id="rId3"/>
    <p:sldId id="277" r:id="rId4"/>
    <p:sldId id="278" r:id="rId5"/>
    <p:sldId id="280" r:id="rId6"/>
    <p:sldId id="257" r:id="rId7"/>
    <p:sldId id="378" r:id="rId8"/>
    <p:sldId id="351" r:id="rId9"/>
    <p:sldId id="281" r:id="rId10"/>
    <p:sldId id="282" r:id="rId11"/>
    <p:sldId id="286" r:id="rId12"/>
    <p:sldId id="287" r:id="rId13"/>
    <p:sldId id="259" r:id="rId14"/>
    <p:sldId id="310" r:id="rId15"/>
    <p:sldId id="289" r:id="rId16"/>
    <p:sldId id="311" r:id="rId17"/>
    <p:sldId id="261" r:id="rId18"/>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64" d="100"/>
          <a:sy n="64" d="100"/>
        </p:scale>
        <p:origin x="-1050" y="-153"/>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
        <p:nvSpPr>
          <p:cNvPr id="7" name="Subtitle 2"/>
          <p:cNvSpPr>
            <a:spLocks noGrp="1"/>
          </p:cNvSpPr>
          <p:nvPr>
            <p:ph type="subTitle" idx="1"/>
          </p:nvPr>
        </p:nvSpPr>
        <p:spPr/>
        <p:txBody>
          <a:bodyPr/>
          <a:lstStyle/>
          <a:p>
            <a:pPr fontAlgn="auto">
              <a:spcAft>
                <a:spcPts val="0"/>
              </a:spcAft>
              <a:defRPr/>
            </a:pPr>
            <a:r>
              <a:rPr lang="en-US" dirty="0"/>
              <a:t>SOMMERVILLE, IAN. "SOFTWARE ENGINEERING 10</a:t>
            </a:r>
            <a:r>
              <a:rPr lang="en-US" baseline="30000" dirty="0"/>
              <a:t>TH</a:t>
            </a:r>
            <a:r>
              <a:rPr lang="en-US" dirty="0"/>
              <a:t> EDITION."</a:t>
            </a:r>
          </a:p>
          <a:p>
            <a:pPr eaLnBrk="1" fontAlgn="auto" hangingPunct="1">
              <a:spcAft>
                <a:spcPts val="0"/>
              </a:spcAft>
              <a:buFont typeface="Arial"/>
              <a:buNone/>
              <a:defRPr/>
            </a:pPr>
            <a:endParaRPr lang="en-US" dirty="0">
              <a:ea typeface="+mn-ea"/>
              <a:cs typeface="+mn-cs"/>
            </a:endParaRPr>
          </a:p>
        </p:txBody>
      </p:sp>
      <p:sp>
        <p:nvSpPr>
          <p:cNvPr id="8" name="TextBox 7"/>
          <p:cNvSpPr txBox="1"/>
          <p:nvPr/>
        </p:nvSpPr>
        <p:spPr>
          <a:xfrm>
            <a:off x="1883121" y="5301208"/>
            <a:ext cx="5558828" cy="523220"/>
          </a:xfrm>
          <a:prstGeom prst="rect">
            <a:avLst/>
          </a:prstGeom>
          <a:noFill/>
        </p:spPr>
        <p:txBody>
          <a:bodyPr wrap="square" rtlCol="0">
            <a:spAutoFit/>
          </a:bodyPr>
          <a:lstStyle/>
          <a:p>
            <a:r>
              <a:rPr lang="en-US" sz="1400" dirty="0" smtClean="0"/>
              <a:t>Copyrights: IAN </a:t>
            </a:r>
            <a:r>
              <a:rPr lang="en-US" sz="1400" dirty="0" err="1" smtClean="0"/>
              <a:t>Sommerville</a:t>
            </a:r>
            <a:endParaRPr lang="en-US" sz="1400" dirty="0" smtClean="0"/>
          </a:p>
          <a:p>
            <a:r>
              <a:rPr lang="en-US" sz="1400" dirty="0" smtClean="0"/>
              <a:t>Note: these slides are prepared by IAN </a:t>
            </a:r>
            <a:r>
              <a:rPr lang="en-US" sz="1400" dirty="0" err="1" smtClean="0"/>
              <a:t>Sommerville</a:t>
            </a:r>
            <a:endParaRPr lang="en-US" sz="1400"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a:t>
            </a:r>
            <a:r>
              <a:rPr lang="en-GB" sz="2400" dirty="0" smtClean="0"/>
              <a:t>because of system and environmental complexity, it </a:t>
            </a:r>
            <a:r>
              <a:rPr lang="en-GB" sz="2400" dirty="0"/>
              <a:t>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Requirements engineering processes</a:t>
            </a:r>
          </a:p>
          <a:p>
            <a:r>
              <a:rPr lang="en-US" dirty="0" smtClean="0"/>
              <a:t>Requirements elicitation</a:t>
            </a:r>
            <a:endParaRPr lang="en-GB" dirty="0" smtClean="0"/>
          </a:p>
          <a:p>
            <a:r>
              <a:rPr lang="en-US" dirty="0" smtClean="0"/>
              <a:t>Requirements </a:t>
            </a:r>
            <a:r>
              <a:rPr lang="en-GB" dirty="0" smtClean="0"/>
              <a:t>specification</a:t>
            </a:r>
          </a:p>
          <a:p>
            <a:r>
              <a:rPr lang="en-US" dirty="0" smtClean="0"/>
              <a:t>Requirements validation</a:t>
            </a:r>
            <a:endParaRPr lang="en-GB" dirty="0" smtClean="0"/>
          </a:p>
          <a:p>
            <a:r>
              <a:rPr lang="en-US" dirty="0" smtClean="0"/>
              <a:t>Requirements change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smtClean="0"/>
              <a:t>a customer </a:t>
            </a:r>
            <a:r>
              <a:rPr lang="en-GB" dirty="0"/>
              <a:t>requires from a system and the constraints under which it operates and is developed.</a:t>
            </a:r>
          </a:p>
          <a:p>
            <a:r>
              <a:rPr lang="en-GB" dirty="0"/>
              <a:t>The </a:t>
            </a:r>
            <a:r>
              <a:rPr lang="en-GB" dirty="0" smtClean="0"/>
              <a:t>system requirements are </a:t>
            </a:r>
            <a:r>
              <a:rPr lang="en-GB" dirty="0"/>
              <a:t>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stakeholders</a:t>
            </a:r>
            <a:endParaRPr lang="en-US" dirty="0"/>
          </a:p>
        </p:txBody>
      </p:sp>
      <p:sp>
        <p:nvSpPr>
          <p:cNvPr id="3" name="Content Placeholder 2"/>
          <p:cNvSpPr>
            <a:spLocks noGrp="1"/>
          </p:cNvSpPr>
          <p:nvPr>
            <p:ph idx="1"/>
          </p:nvPr>
        </p:nvSpPr>
        <p:spPr/>
        <p:txBody>
          <a:bodyPr/>
          <a:lstStyle/>
          <a:p>
            <a:r>
              <a:rPr lang="en-US" dirty="0" smtClean="0"/>
              <a:t>Any person or organization who is affected by the system in some way and so who has a legitimate interest</a:t>
            </a:r>
          </a:p>
          <a:p>
            <a:r>
              <a:rPr lang="en-US" dirty="0" smtClean="0"/>
              <a:t>Stakeholder types</a:t>
            </a:r>
          </a:p>
          <a:p>
            <a:pPr lvl="1"/>
            <a:r>
              <a:rPr lang="en-US" dirty="0" smtClean="0"/>
              <a:t>End users</a:t>
            </a:r>
          </a:p>
          <a:p>
            <a:pPr lvl="1"/>
            <a:r>
              <a:rPr lang="en-US" dirty="0" smtClean="0"/>
              <a:t>System managers</a:t>
            </a:r>
          </a:p>
          <a:p>
            <a:pPr lvl="1"/>
            <a:r>
              <a:rPr lang="en-US" dirty="0" smtClean="0"/>
              <a:t>System owners</a:t>
            </a:r>
          </a:p>
          <a:p>
            <a:pPr lvl="1"/>
            <a:r>
              <a:rPr lang="en-US" dirty="0" smtClean="0"/>
              <a:t>External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Functional and non-functional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4574</TotalTime>
  <Words>946</Words>
  <Application>Microsoft Office PowerPoint</Application>
  <PresentationFormat>On-screen Show (4:3)</PresentationFormat>
  <Paragraphs>151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SE10 slides</vt:lpstr>
      <vt:lpstr>Chapter 4 – Requirements Engineering</vt:lpstr>
      <vt:lpstr>Topics covered</vt:lpstr>
      <vt:lpstr>Requirements engineering</vt:lpstr>
      <vt:lpstr>What is a requirement?</vt:lpstr>
      <vt:lpstr>Types of requirement</vt:lpstr>
      <vt:lpstr>User and system requirements </vt:lpstr>
      <vt:lpstr>System stakeholders</vt:lpstr>
      <vt:lpstr>Functional and non-functional requirements</vt:lpstr>
      <vt:lpstr>Functional and non-functional requirements</vt:lpstr>
      <vt:lpstr>Functional requirements</vt:lpstr>
      <vt:lpstr>Requirements completeness and consistency</vt:lpstr>
      <vt:lpstr>Non-functional requirements</vt:lpstr>
      <vt:lpstr>Types of nonfunctional requirement </vt:lpstr>
      <vt:lpstr>Non-functional requirements implementation</vt:lpstr>
      <vt:lpstr>Goals and requirements</vt:lpstr>
      <vt:lpstr>Usability requirements</vt:lpstr>
      <vt:lpstr>Metrics for specifying nonfunctional requirements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Windows User</cp:lastModifiedBy>
  <cp:revision>35</cp:revision>
  <cp:lastPrinted>2010-01-11T10:54:43Z</cp:lastPrinted>
  <dcterms:created xsi:type="dcterms:W3CDTF">2010-01-08T19:43:52Z</dcterms:created>
  <dcterms:modified xsi:type="dcterms:W3CDTF">2020-03-09T07:24:58Z</dcterms:modified>
</cp:coreProperties>
</file>