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3" r:id="rId8"/>
    <p:sldId id="261" r:id="rId9"/>
    <p:sldId id="268" r:id="rId10"/>
    <p:sldId id="267" r:id="rId11"/>
    <p:sldId id="269" r:id="rId12"/>
    <p:sldId id="270" r:id="rId13"/>
    <p:sldId id="271" r:id="rId14"/>
    <p:sldId id="272" r:id="rId15"/>
    <p:sldId id="265" r:id="rId16"/>
    <p:sldId id="266" r:id="rId17"/>
    <p:sldId id="264" r:id="rId18"/>
    <p:sldId id="262" r:id="rId19"/>
    <p:sldId id="273" r:id="rId20"/>
    <p:sldId id="275"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19" autoAdjust="0"/>
  </p:normalViewPr>
  <p:slideViewPr>
    <p:cSldViewPr snapToGrid="0">
      <p:cViewPr varScale="1">
        <p:scale>
          <a:sx n="120" d="100"/>
          <a:sy n="120" d="100"/>
        </p:scale>
        <p:origin x="2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as.com/en_us/insights/analytics/what-is-analytic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Big 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Usman Khan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C25C18-3BD3-42CB-8BED-14E598D4152C}"/>
              </a:ext>
            </a:extLst>
          </p:cNvPr>
          <p:cNvPicPr>
            <a:picLocks noChangeAspect="1"/>
          </p:cNvPicPr>
          <p:nvPr/>
        </p:nvPicPr>
        <p:blipFill>
          <a:blip r:embed="rId2"/>
          <a:stretch>
            <a:fillRect/>
          </a:stretch>
        </p:blipFill>
        <p:spPr>
          <a:xfrm>
            <a:off x="2835230" y="919917"/>
            <a:ext cx="6521540" cy="5611363"/>
          </a:xfrm>
          <a:prstGeom prst="rect">
            <a:avLst/>
          </a:prstGeom>
        </p:spPr>
      </p:pic>
    </p:spTree>
    <p:extLst>
      <p:ext uri="{BB962C8B-B14F-4D97-AF65-F5344CB8AC3E}">
        <p14:creationId xmlns:p14="http://schemas.microsoft.com/office/powerpoint/2010/main" val="1476410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D7416B-8106-495B-BCFA-F115127F6A25}"/>
              </a:ext>
            </a:extLst>
          </p:cNvPr>
          <p:cNvPicPr>
            <a:picLocks noChangeAspect="1"/>
          </p:cNvPicPr>
          <p:nvPr/>
        </p:nvPicPr>
        <p:blipFill>
          <a:blip r:embed="rId2"/>
          <a:stretch>
            <a:fillRect/>
          </a:stretch>
        </p:blipFill>
        <p:spPr>
          <a:xfrm>
            <a:off x="2837880" y="790829"/>
            <a:ext cx="6516240" cy="5740299"/>
          </a:xfrm>
          <a:prstGeom prst="rect">
            <a:avLst/>
          </a:prstGeom>
        </p:spPr>
      </p:pic>
    </p:spTree>
    <p:extLst>
      <p:ext uri="{BB962C8B-B14F-4D97-AF65-F5344CB8AC3E}">
        <p14:creationId xmlns:p14="http://schemas.microsoft.com/office/powerpoint/2010/main" val="3435286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EA5A-DB1E-4DF4-A4C5-218C62EBEF93}"/>
              </a:ext>
            </a:extLst>
          </p:cNvPr>
          <p:cNvSpPr>
            <a:spLocks noGrp="1"/>
          </p:cNvSpPr>
          <p:nvPr>
            <p:ph type="title"/>
          </p:nvPr>
        </p:nvSpPr>
        <p:spPr>
          <a:xfrm>
            <a:off x="581192" y="702156"/>
            <a:ext cx="11029616" cy="458734"/>
          </a:xfrm>
        </p:spPr>
        <p:txBody>
          <a:bodyPr>
            <a:normAutofit fontScale="90000"/>
          </a:bodyPr>
          <a:lstStyle/>
          <a:p>
            <a:pPr algn="ctr"/>
            <a:r>
              <a:rPr lang="en-GB" dirty="0"/>
              <a:t>Applications </a:t>
            </a:r>
          </a:p>
        </p:txBody>
      </p:sp>
      <p:sp>
        <p:nvSpPr>
          <p:cNvPr id="3" name="Content Placeholder 2">
            <a:extLst>
              <a:ext uri="{FF2B5EF4-FFF2-40B4-BE49-F238E27FC236}">
                <a16:creationId xmlns:a16="http://schemas.microsoft.com/office/drawing/2014/main" id="{27CFB685-AB84-4248-9C3B-B01C9EF1D680}"/>
              </a:ext>
            </a:extLst>
          </p:cNvPr>
          <p:cNvSpPr>
            <a:spLocks noGrp="1"/>
          </p:cNvSpPr>
          <p:nvPr>
            <p:ph idx="1"/>
          </p:nvPr>
        </p:nvSpPr>
        <p:spPr>
          <a:xfrm>
            <a:off x="581193" y="1160890"/>
            <a:ext cx="11029615" cy="3168540"/>
          </a:xfrm>
        </p:spPr>
        <p:txBody>
          <a:bodyPr/>
          <a:lstStyle/>
          <a:p>
            <a:r>
              <a:rPr lang="en-GB" dirty="0"/>
              <a:t>Artificial Intelligence </a:t>
            </a:r>
          </a:p>
          <a:p>
            <a:r>
              <a:rPr lang="en-GB" dirty="0"/>
              <a:t>Deep Learning</a:t>
            </a:r>
          </a:p>
          <a:p>
            <a:r>
              <a:rPr lang="en-GB" dirty="0"/>
              <a:t>Data Science</a:t>
            </a:r>
          </a:p>
          <a:p>
            <a:r>
              <a:rPr lang="en-GB" dirty="0"/>
              <a:t>Human less Labour</a:t>
            </a:r>
          </a:p>
          <a:p>
            <a:r>
              <a:rPr lang="en-GB" dirty="0"/>
              <a:t>Retail Automation</a:t>
            </a:r>
          </a:p>
          <a:p>
            <a:r>
              <a:rPr lang="en-GB" dirty="0"/>
              <a:t>Medical Prescription / Analytics</a:t>
            </a:r>
          </a:p>
        </p:txBody>
      </p:sp>
    </p:spTree>
    <p:extLst>
      <p:ext uri="{BB962C8B-B14F-4D97-AF65-F5344CB8AC3E}">
        <p14:creationId xmlns:p14="http://schemas.microsoft.com/office/powerpoint/2010/main" val="4073729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37A8-FC82-4EAA-8BED-8DBB5A987000}"/>
              </a:ext>
            </a:extLst>
          </p:cNvPr>
          <p:cNvSpPr>
            <a:spLocks noGrp="1"/>
          </p:cNvSpPr>
          <p:nvPr>
            <p:ph type="title"/>
          </p:nvPr>
        </p:nvSpPr>
        <p:spPr/>
        <p:txBody>
          <a:bodyPr/>
          <a:lstStyle/>
          <a:p>
            <a:pPr algn="ctr"/>
            <a:r>
              <a:rPr lang="en-US" b="1" i="0" dirty="0">
                <a:solidFill>
                  <a:srgbClr val="555555"/>
                </a:solidFill>
                <a:effectLst/>
                <a:latin typeface="RedHatText"/>
              </a:rPr>
              <a:t>How AI uses big data</a:t>
            </a:r>
            <a:br>
              <a:rPr lang="en-US" b="1" i="0" dirty="0">
                <a:solidFill>
                  <a:srgbClr val="555555"/>
                </a:solidFill>
                <a:effectLst/>
                <a:latin typeface="RedHatText"/>
              </a:rPr>
            </a:br>
            <a:endParaRPr lang="en-GB" dirty="0"/>
          </a:p>
        </p:txBody>
      </p:sp>
      <p:sp>
        <p:nvSpPr>
          <p:cNvPr id="3" name="Content Placeholder 2">
            <a:extLst>
              <a:ext uri="{FF2B5EF4-FFF2-40B4-BE49-F238E27FC236}">
                <a16:creationId xmlns:a16="http://schemas.microsoft.com/office/drawing/2014/main" id="{CB4D4DAE-A76B-4988-885B-C491CCB46090}"/>
              </a:ext>
            </a:extLst>
          </p:cNvPr>
          <p:cNvSpPr>
            <a:spLocks noGrp="1"/>
          </p:cNvSpPr>
          <p:nvPr>
            <p:ph idx="1"/>
          </p:nvPr>
        </p:nvSpPr>
        <p:spPr>
          <a:xfrm>
            <a:off x="581192" y="2038715"/>
            <a:ext cx="11029615" cy="3634486"/>
          </a:xfrm>
        </p:spPr>
        <p:txBody>
          <a:bodyPr/>
          <a:lstStyle/>
          <a:p>
            <a:r>
              <a:rPr lang="en-US" sz="1400" b="1" dirty="0">
                <a:solidFill>
                  <a:srgbClr val="000000"/>
                </a:solidFill>
                <a:latin typeface="RedHatText"/>
              </a:rPr>
              <a:t>C</a:t>
            </a:r>
            <a:r>
              <a:rPr lang="en-US" sz="1400" b="1" i="0" dirty="0">
                <a:solidFill>
                  <a:srgbClr val="000000"/>
                </a:solidFill>
                <a:effectLst/>
                <a:latin typeface="RedHatText"/>
              </a:rPr>
              <a:t>reating new methods for analyzing data</a:t>
            </a:r>
            <a:r>
              <a:rPr lang="en-GB" sz="1400" b="1" i="0" dirty="0">
                <a:solidFill>
                  <a:srgbClr val="000000"/>
                </a:solidFill>
                <a:effectLst/>
                <a:latin typeface="RedHatText"/>
              </a:rPr>
              <a:t>: </a:t>
            </a:r>
            <a:r>
              <a:rPr lang="en-US" sz="1400" b="0" i="0" dirty="0">
                <a:solidFill>
                  <a:srgbClr val="000000"/>
                </a:solidFill>
                <a:effectLst/>
                <a:latin typeface="RedHatText"/>
              </a:rPr>
              <a:t>One of the fundamental business problems of big data could sometimes be summarized with a simple question: Now what? As in: We’ve got all this stuff (that’s the technical term for it) and plenty more of it coming – so what do we do with it? In the once-deafening buzz around big data, it wasn’t always easy to hear the answers to that question.</a:t>
            </a:r>
          </a:p>
          <a:p>
            <a:r>
              <a:rPr lang="en-US" sz="1400" b="1" i="0" dirty="0">
                <a:solidFill>
                  <a:srgbClr val="000000"/>
                </a:solidFill>
                <a:effectLst/>
                <a:latin typeface="RedHatText"/>
              </a:rPr>
              <a:t>Data analytics is becoming less labor-intensive: </a:t>
            </a:r>
            <a:r>
              <a:rPr lang="en-US" sz="1400" b="0" i="0" dirty="0">
                <a:solidFill>
                  <a:srgbClr val="000000"/>
                </a:solidFill>
                <a:effectLst/>
                <a:latin typeface="RedHatText"/>
              </a:rPr>
              <a:t>As a result, managing and analyzing data depends less on time-consuming manual effort than in the past. People still play a vital role in data management and analytics, but processes that might have taken days or weeks (or longer) are picking up speed thanks to AI.</a:t>
            </a:r>
          </a:p>
          <a:p>
            <a:r>
              <a:rPr lang="en-US" sz="1400" b="1" i="0" dirty="0">
                <a:solidFill>
                  <a:srgbClr val="000000"/>
                </a:solidFill>
                <a:effectLst/>
                <a:latin typeface="RedHatText"/>
              </a:rPr>
              <a:t>Analytics become more predictive and prescriptive: </a:t>
            </a:r>
            <a:r>
              <a:rPr lang="en-US" sz="1400" b="0" i="0" dirty="0">
                <a:solidFill>
                  <a:srgbClr val="000000"/>
                </a:solidFill>
                <a:effectLst/>
                <a:latin typeface="RedHatText"/>
              </a:rPr>
              <a:t>In the past, data analytics was more postmortem than anything else: “Here’s what happened.” Future predictions were still essentially historical analyses. AI and ML are helping open a new front: “Here’s what’s going to happen.” (Or at least “here’s what likely going to happen.”) Moreover, an ML algorithm can also be taught to make a decision or take an action based on that forward-looking insight.</a:t>
            </a:r>
            <a:endParaRPr lang="en-US" sz="1400" b="1" i="0" dirty="0">
              <a:solidFill>
                <a:srgbClr val="000000"/>
              </a:solidFill>
              <a:effectLst/>
              <a:latin typeface="RedHatText"/>
            </a:endParaRPr>
          </a:p>
          <a:p>
            <a:endParaRPr lang="en-US" b="0" i="0" dirty="0">
              <a:solidFill>
                <a:srgbClr val="000000"/>
              </a:solidFill>
              <a:effectLst/>
              <a:latin typeface="RedHatText"/>
            </a:endParaRPr>
          </a:p>
          <a:p>
            <a:pPr marL="0" indent="0">
              <a:buNone/>
            </a:pPr>
            <a:endParaRPr lang="en-US" b="1" i="0" dirty="0">
              <a:solidFill>
                <a:srgbClr val="000000"/>
              </a:solidFill>
              <a:effectLst/>
              <a:latin typeface="RedHatText"/>
            </a:endParaRPr>
          </a:p>
          <a:p>
            <a:endParaRPr lang="en-US" b="1" i="0" dirty="0">
              <a:solidFill>
                <a:srgbClr val="000000"/>
              </a:solidFill>
              <a:effectLst/>
              <a:latin typeface="RedHatText"/>
            </a:endParaRPr>
          </a:p>
        </p:txBody>
      </p:sp>
    </p:spTree>
    <p:extLst>
      <p:ext uri="{BB962C8B-B14F-4D97-AF65-F5344CB8AC3E}">
        <p14:creationId xmlns:p14="http://schemas.microsoft.com/office/powerpoint/2010/main" val="606146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I for everyone (week 1). Artificial intelligence (AI) transforms… | by  Pierre Guillou | Medium">
            <a:extLst>
              <a:ext uri="{FF2B5EF4-FFF2-40B4-BE49-F238E27FC236}">
                <a16:creationId xmlns:a16="http://schemas.microsoft.com/office/drawing/2014/main" id="{51D5419D-1ACB-4B6D-A1D2-1C44E854F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471" y="1956352"/>
            <a:ext cx="80772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500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61AE22-24A5-4657-B81A-6EF1D2F80846}"/>
              </a:ext>
            </a:extLst>
          </p:cNvPr>
          <p:cNvPicPr>
            <a:picLocks noChangeAspect="1"/>
          </p:cNvPicPr>
          <p:nvPr/>
        </p:nvPicPr>
        <p:blipFill>
          <a:blip r:embed="rId2"/>
          <a:stretch>
            <a:fillRect/>
          </a:stretch>
        </p:blipFill>
        <p:spPr>
          <a:xfrm>
            <a:off x="1887204" y="2323946"/>
            <a:ext cx="8735644" cy="2210108"/>
          </a:xfrm>
          <a:prstGeom prst="rect">
            <a:avLst/>
          </a:prstGeom>
        </p:spPr>
      </p:pic>
    </p:spTree>
    <p:extLst>
      <p:ext uri="{BB962C8B-B14F-4D97-AF65-F5344CB8AC3E}">
        <p14:creationId xmlns:p14="http://schemas.microsoft.com/office/powerpoint/2010/main" val="795374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F042-A7A9-42CB-89EA-476311CCE48D}"/>
              </a:ext>
            </a:extLst>
          </p:cNvPr>
          <p:cNvSpPr>
            <a:spLocks noGrp="1"/>
          </p:cNvSpPr>
          <p:nvPr>
            <p:ph type="title"/>
          </p:nvPr>
        </p:nvSpPr>
        <p:spPr/>
        <p:txBody>
          <a:bodyPr/>
          <a:lstStyle/>
          <a:p>
            <a:pPr algn="ctr"/>
            <a:r>
              <a:rPr lang="en-GB" dirty="0"/>
              <a:t>TOP BIG DATA COMPANIES	</a:t>
            </a:r>
          </a:p>
        </p:txBody>
      </p:sp>
      <p:sp>
        <p:nvSpPr>
          <p:cNvPr id="3" name="Content Placeholder 2">
            <a:extLst>
              <a:ext uri="{FF2B5EF4-FFF2-40B4-BE49-F238E27FC236}">
                <a16:creationId xmlns:a16="http://schemas.microsoft.com/office/drawing/2014/main" id="{B07D4DCC-22D8-480A-BCF1-630BA9DBC621}"/>
              </a:ext>
            </a:extLst>
          </p:cNvPr>
          <p:cNvSpPr>
            <a:spLocks noGrp="1"/>
          </p:cNvSpPr>
          <p:nvPr>
            <p:ph idx="1"/>
          </p:nvPr>
        </p:nvSpPr>
        <p:spPr>
          <a:xfrm>
            <a:off x="581192" y="1890876"/>
            <a:ext cx="11029615" cy="3634486"/>
          </a:xfrm>
        </p:spPr>
        <p:txBody>
          <a:bodyPr>
            <a:normAutofit fontScale="92500" lnSpcReduction="20000"/>
          </a:bodyPr>
          <a:lstStyle/>
          <a:p>
            <a:r>
              <a:rPr lang="en-GB" dirty="0"/>
              <a:t>TERA DATA</a:t>
            </a:r>
          </a:p>
          <a:p>
            <a:r>
              <a:rPr lang="en-GB" dirty="0"/>
              <a:t>IBM </a:t>
            </a:r>
          </a:p>
          <a:p>
            <a:r>
              <a:rPr lang="en-GB" dirty="0"/>
              <a:t>SAP</a:t>
            </a:r>
          </a:p>
          <a:p>
            <a:r>
              <a:rPr lang="en-GB" dirty="0"/>
              <a:t>Salesforce.</a:t>
            </a:r>
          </a:p>
          <a:p>
            <a:r>
              <a:rPr lang="en-GB" dirty="0"/>
              <a:t>Alteryx.</a:t>
            </a:r>
          </a:p>
          <a:p>
            <a:r>
              <a:rPr lang="en-GB" dirty="0"/>
              <a:t>Cloudera.</a:t>
            </a:r>
          </a:p>
          <a:p>
            <a:r>
              <a:rPr lang="en-GB" dirty="0"/>
              <a:t>Segment.</a:t>
            </a:r>
          </a:p>
          <a:p>
            <a:r>
              <a:rPr lang="en-GB" dirty="0"/>
              <a:t>Crunchbase.</a:t>
            </a:r>
          </a:p>
          <a:p>
            <a:r>
              <a:rPr lang="en-GB" dirty="0"/>
              <a:t>Google.</a:t>
            </a:r>
          </a:p>
          <a:p>
            <a:r>
              <a:rPr lang="en-GB" dirty="0"/>
              <a:t>Oracle.</a:t>
            </a:r>
          </a:p>
        </p:txBody>
      </p:sp>
    </p:spTree>
    <p:extLst>
      <p:ext uri="{BB962C8B-B14F-4D97-AF65-F5344CB8AC3E}">
        <p14:creationId xmlns:p14="http://schemas.microsoft.com/office/powerpoint/2010/main" val="3974395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83AD-0C78-4034-934F-EC63243BF47D}"/>
              </a:ext>
            </a:extLst>
          </p:cNvPr>
          <p:cNvSpPr>
            <a:spLocks noGrp="1"/>
          </p:cNvSpPr>
          <p:nvPr>
            <p:ph type="title"/>
          </p:nvPr>
        </p:nvSpPr>
        <p:spPr>
          <a:xfrm>
            <a:off x="581192" y="702156"/>
            <a:ext cx="11029616" cy="673420"/>
          </a:xfrm>
        </p:spPr>
        <p:txBody>
          <a:bodyPr/>
          <a:lstStyle/>
          <a:p>
            <a:pPr algn="ctr"/>
            <a:r>
              <a:rPr lang="en-GB" dirty="0"/>
              <a:t>Future of big data</a:t>
            </a:r>
          </a:p>
        </p:txBody>
      </p:sp>
      <p:pic>
        <p:nvPicPr>
          <p:cNvPr id="1026" name="Picture 2" descr="Big Data and the Internet of Things | Infragistics Blog">
            <a:extLst>
              <a:ext uri="{FF2B5EF4-FFF2-40B4-BE49-F238E27FC236}">
                <a16:creationId xmlns:a16="http://schemas.microsoft.com/office/drawing/2014/main" id="{7A30A008-8783-495A-B803-FA27E61C6E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363" y="1926768"/>
            <a:ext cx="5591955" cy="328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68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BC4D-0626-47E8-8E09-0056C7C641A0}"/>
              </a:ext>
            </a:extLst>
          </p:cNvPr>
          <p:cNvSpPr>
            <a:spLocks noGrp="1"/>
          </p:cNvSpPr>
          <p:nvPr>
            <p:ph type="title"/>
          </p:nvPr>
        </p:nvSpPr>
        <p:spPr>
          <a:xfrm>
            <a:off x="581191" y="2403735"/>
            <a:ext cx="11029616" cy="1188720"/>
          </a:xfrm>
        </p:spPr>
        <p:txBody>
          <a:bodyPr/>
          <a:lstStyle/>
          <a:p>
            <a:pPr algn="ctr"/>
            <a:r>
              <a:rPr lang="en-GB" dirty="0"/>
              <a:t>Thank You</a:t>
            </a:r>
          </a:p>
        </p:txBody>
      </p:sp>
      <p:sp>
        <p:nvSpPr>
          <p:cNvPr id="3" name="Content Placeholder 2">
            <a:extLst>
              <a:ext uri="{FF2B5EF4-FFF2-40B4-BE49-F238E27FC236}">
                <a16:creationId xmlns:a16="http://schemas.microsoft.com/office/drawing/2014/main" id="{DC634C35-6810-452F-BEC6-2005CDA963F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9646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3ECC-F5DC-4264-8B03-2683BB6267D8}"/>
              </a:ext>
            </a:extLst>
          </p:cNvPr>
          <p:cNvSpPr>
            <a:spLocks noGrp="1"/>
          </p:cNvSpPr>
          <p:nvPr>
            <p:ph type="title"/>
          </p:nvPr>
        </p:nvSpPr>
        <p:spPr/>
        <p:txBody>
          <a:bodyPr/>
          <a:lstStyle/>
          <a:p>
            <a:pPr algn="ctr"/>
            <a:r>
              <a:rPr lang="en-GB" b="0" i="0" dirty="0">
                <a:solidFill>
                  <a:srgbClr val="000000"/>
                </a:solidFill>
                <a:effectLst/>
                <a:latin typeface="avenir-light"/>
              </a:rPr>
              <a:t>Big Data</a:t>
            </a:r>
          </a:p>
        </p:txBody>
      </p:sp>
      <p:sp>
        <p:nvSpPr>
          <p:cNvPr id="3" name="Content Placeholder 2">
            <a:extLst>
              <a:ext uri="{FF2B5EF4-FFF2-40B4-BE49-F238E27FC236}">
                <a16:creationId xmlns:a16="http://schemas.microsoft.com/office/drawing/2014/main" id="{3CD6C8F8-3E85-470B-A85E-EA3B4A63FF34}"/>
              </a:ext>
            </a:extLst>
          </p:cNvPr>
          <p:cNvSpPr>
            <a:spLocks noGrp="1"/>
          </p:cNvSpPr>
          <p:nvPr>
            <p:ph idx="1"/>
          </p:nvPr>
        </p:nvSpPr>
        <p:spPr>
          <a:xfrm>
            <a:off x="581192" y="1890876"/>
            <a:ext cx="11029615" cy="2150773"/>
          </a:xfrm>
        </p:spPr>
        <p:txBody>
          <a:bodyPr>
            <a:normAutofit/>
          </a:bodyPr>
          <a:lstStyle/>
          <a:p>
            <a:r>
              <a:rPr lang="en-US" sz="1600" b="0" i="0" dirty="0">
                <a:solidFill>
                  <a:srgbClr val="000000"/>
                </a:solidFill>
                <a:effectLst/>
                <a:latin typeface="avenir-light"/>
              </a:rPr>
              <a:t>The term </a:t>
            </a:r>
            <a:r>
              <a:rPr lang="en-US" sz="1600" b="1" i="1" u="sng" dirty="0">
                <a:solidFill>
                  <a:srgbClr val="000000"/>
                </a:solidFill>
                <a:effectLst/>
                <a:latin typeface="avenir-light"/>
              </a:rPr>
              <a:t>“big data”</a:t>
            </a:r>
            <a:r>
              <a:rPr lang="en-US" sz="1600" b="0" i="0" dirty="0">
                <a:solidFill>
                  <a:srgbClr val="000000"/>
                </a:solidFill>
                <a:effectLst/>
                <a:latin typeface="avenir-light"/>
              </a:rPr>
              <a:t> refers to data that is so large, fast or complex that it’s difficult or impossible to process using traditional methods. The act of accessing and storing large amounts of information for analytics has been around a long time. But the concept of big data gained momentum in the early </a:t>
            </a:r>
            <a:r>
              <a:rPr lang="en-US" sz="1600" b="1" i="1" u="sng" dirty="0">
                <a:solidFill>
                  <a:srgbClr val="000000"/>
                </a:solidFill>
                <a:effectLst/>
                <a:latin typeface="avenir-light"/>
              </a:rPr>
              <a:t>2000s</a:t>
            </a:r>
            <a:r>
              <a:rPr lang="en-US" sz="1600" b="0" i="0" dirty="0">
                <a:solidFill>
                  <a:srgbClr val="000000"/>
                </a:solidFill>
                <a:effectLst/>
                <a:latin typeface="avenir-light"/>
              </a:rPr>
              <a:t> when industry analyst Doug Laney articulated the now-mainstream definition of big data as the Five V’s:</a:t>
            </a:r>
          </a:p>
          <a:p>
            <a:endParaRPr lang="en-GB" sz="1600" dirty="0"/>
          </a:p>
        </p:txBody>
      </p:sp>
    </p:spTree>
    <p:extLst>
      <p:ext uri="{BB962C8B-B14F-4D97-AF65-F5344CB8AC3E}">
        <p14:creationId xmlns:p14="http://schemas.microsoft.com/office/powerpoint/2010/main" val="193227837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AF78-A6A8-43F1-85CE-A92ECD19CBBF}"/>
              </a:ext>
            </a:extLst>
          </p:cNvPr>
          <p:cNvSpPr>
            <a:spLocks noGrp="1"/>
          </p:cNvSpPr>
          <p:nvPr>
            <p:ph type="title"/>
          </p:nvPr>
        </p:nvSpPr>
        <p:spPr>
          <a:xfrm>
            <a:off x="581192" y="702156"/>
            <a:ext cx="11029616" cy="418978"/>
          </a:xfrm>
        </p:spPr>
        <p:txBody>
          <a:bodyPr>
            <a:normAutofit fontScale="90000"/>
          </a:bodyPr>
          <a:lstStyle/>
          <a:p>
            <a:pPr algn="ctr"/>
            <a:r>
              <a:rPr lang="en-GB" dirty="0"/>
              <a:t>The Five V of big data</a:t>
            </a:r>
          </a:p>
        </p:txBody>
      </p:sp>
      <p:sp>
        <p:nvSpPr>
          <p:cNvPr id="3" name="Content Placeholder 2">
            <a:extLst>
              <a:ext uri="{FF2B5EF4-FFF2-40B4-BE49-F238E27FC236}">
                <a16:creationId xmlns:a16="http://schemas.microsoft.com/office/drawing/2014/main" id="{8CDFEB46-FCD8-4329-A3A1-EF36E8DE413C}"/>
              </a:ext>
            </a:extLst>
          </p:cNvPr>
          <p:cNvSpPr>
            <a:spLocks noGrp="1"/>
          </p:cNvSpPr>
          <p:nvPr>
            <p:ph idx="1"/>
          </p:nvPr>
        </p:nvSpPr>
        <p:spPr>
          <a:xfrm>
            <a:off x="286994" y="1359673"/>
            <a:ext cx="11029615" cy="4488456"/>
          </a:xfrm>
        </p:spPr>
        <p:txBody>
          <a:bodyPr>
            <a:normAutofit/>
          </a:bodyPr>
          <a:lstStyle/>
          <a:p>
            <a:r>
              <a:rPr lang="en-US" sz="1400" b="1" i="0" dirty="0">
                <a:solidFill>
                  <a:srgbClr val="000000"/>
                </a:solidFill>
                <a:effectLst/>
                <a:latin typeface="avenir-light"/>
              </a:rPr>
              <a:t>Volume</a:t>
            </a:r>
            <a:r>
              <a:rPr lang="en-US" sz="1400" b="0" i="0" dirty="0">
                <a:solidFill>
                  <a:srgbClr val="000000"/>
                </a:solidFill>
                <a:effectLst/>
                <a:latin typeface="avenir-light"/>
              </a:rPr>
              <a:t>: Organizations collect data from a variety of sources, including business transactions, smart (IoT) devices, industrial equipment, videos, social media and more. In the past, storing it would have been a problem – but cheaper storage on platforms like data lakes and Hadoop have eased the burden.</a:t>
            </a:r>
          </a:p>
          <a:p>
            <a:r>
              <a:rPr lang="en-US" sz="1400" b="1" i="0" dirty="0">
                <a:solidFill>
                  <a:srgbClr val="000000"/>
                </a:solidFill>
                <a:effectLst/>
                <a:latin typeface="avenir-light"/>
              </a:rPr>
              <a:t>Velocity</a:t>
            </a:r>
            <a:r>
              <a:rPr lang="en-US" sz="1400" b="0" i="0" dirty="0">
                <a:solidFill>
                  <a:srgbClr val="000000"/>
                </a:solidFill>
                <a:effectLst/>
                <a:latin typeface="avenir-light"/>
              </a:rPr>
              <a:t>: With the growth in the Internet of Things, data streams in to businesses at an unprecedented speed and must be handled in a timely manner. RFID tags, sensors and smart meters are driving the need to deal with these torrents of data in near-real time.</a:t>
            </a:r>
            <a:endParaRPr lang="en-US" sz="1400" dirty="0">
              <a:solidFill>
                <a:srgbClr val="000000"/>
              </a:solidFill>
              <a:latin typeface="avenir-light"/>
            </a:endParaRPr>
          </a:p>
          <a:p>
            <a:r>
              <a:rPr lang="en-US" sz="1400" b="1" i="0" dirty="0">
                <a:solidFill>
                  <a:srgbClr val="000000"/>
                </a:solidFill>
                <a:effectLst/>
                <a:latin typeface="avenir-light"/>
              </a:rPr>
              <a:t>Variety</a:t>
            </a:r>
            <a:r>
              <a:rPr lang="en-US" sz="1400" b="0" i="0" dirty="0">
                <a:solidFill>
                  <a:srgbClr val="000000"/>
                </a:solidFill>
                <a:effectLst/>
                <a:latin typeface="avenir-light"/>
              </a:rPr>
              <a:t>: Data comes in all types of formats – from structured, numeric data in traditional databases to unstructured text documents, emails, videos, audios, stock ticker data and financial transactions.</a:t>
            </a:r>
          </a:p>
          <a:p>
            <a:r>
              <a:rPr lang="en-US" sz="1400" b="1" i="0" dirty="0">
                <a:solidFill>
                  <a:srgbClr val="000000"/>
                </a:solidFill>
                <a:effectLst/>
                <a:latin typeface="avenir-light"/>
              </a:rPr>
              <a:t>Variability:</a:t>
            </a:r>
            <a:r>
              <a:rPr lang="en-US" sz="1400" dirty="0">
                <a:solidFill>
                  <a:srgbClr val="000000"/>
                </a:solidFill>
                <a:latin typeface="Arial" panose="020B0604020202020204" pitchFamily="34" charset="0"/>
              </a:rPr>
              <a:t> </a:t>
            </a:r>
            <a:r>
              <a:rPr lang="en-US" sz="1400" b="0" i="0" dirty="0">
                <a:solidFill>
                  <a:srgbClr val="000000"/>
                </a:solidFill>
                <a:effectLst/>
                <a:latin typeface="avenir-light"/>
              </a:rPr>
              <a:t>In addition to the increasing velocities and varieties of data, data flows are unpredictable – changing often and varying greatly. It’s challenging, but businesses need to know when something is trending in social media, and how to manage daily, seasonal and event-triggered peak data loads.</a:t>
            </a:r>
          </a:p>
          <a:p>
            <a:r>
              <a:rPr lang="en-US" sz="1400" b="1" i="0" dirty="0">
                <a:solidFill>
                  <a:srgbClr val="000000"/>
                </a:solidFill>
                <a:effectLst/>
                <a:latin typeface="avenir-light"/>
              </a:rPr>
              <a:t>Veracity: </a:t>
            </a:r>
            <a:r>
              <a:rPr lang="en-US" sz="1400" b="0" i="0" dirty="0">
                <a:solidFill>
                  <a:srgbClr val="000000"/>
                </a:solidFill>
                <a:effectLst/>
                <a:latin typeface="avenir-light"/>
              </a:rPr>
              <a:t>Veracity refers to the quality of data. Because data comes from so many different sources, it’s difficult to link, match, cleanse and transform data across systems. Businesses need to connect and correlate relationships, hierarchies and multiple data linkages. Otherwise, their data can quickly spiral out of control.</a:t>
            </a:r>
            <a:endParaRPr lang="en-US" sz="1400" b="0" i="0" dirty="0">
              <a:solidFill>
                <a:srgbClr val="000000"/>
              </a:solidFill>
              <a:effectLst/>
              <a:latin typeface="Arial" panose="020B0604020202020204" pitchFamily="34" charset="0"/>
            </a:endParaRPr>
          </a:p>
          <a:p>
            <a:endParaRPr lang="en-US" sz="1400" b="0" i="0" dirty="0">
              <a:solidFill>
                <a:srgbClr val="000000"/>
              </a:solidFill>
              <a:effectLst/>
              <a:latin typeface="Arial" panose="020B0604020202020204" pitchFamily="34" charset="0"/>
            </a:endParaRPr>
          </a:p>
          <a:p>
            <a:endParaRPr lang="en-GB" sz="1400" dirty="0"/>
          </a:p>
        </p:txBody>
      </p:sp>
    </p:spTree>
    <p:extLst>
      <p:ext uri="{BB962C8B-B14F-4D97-AF65-F5344CB8AC3E}">
        <p14:creationId xmlns:p14="http://schemas.microsoft.com/office/powerpoint/2010/main" val="3488075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7DBA-832A-412B-B71A-24C45675B96E}"/>
              </a:ext>
            </a:extLst>
          </p:cNvPr>
          <p:cNvSpPr>
            <a:spLocks noGrp="1"/>
          </p:cNvSpPr>
          <p:nvPr>
            <p:ph type="title"/>
          </p:nvPr>
        </p:nvSpPr>
        <p:spPr>
          <a:xfrm>
            <a:off x="581192" y="702156"/>
            <a:ext cx="11029616" cy="768835"/>
          </a:xfrm>
        </p:spPr>
        <p:txBody>
          <a:bodyPr>
            <a:normAutofit fontScale="90000"/>
          </a:bodyPr>
          <a:lstStyle/>
          <a:p>
            <a:pPr algn="ctr"/>
            <a:r>
              <a:rPr lang="en-US" b="0" i="0" dirty="0">
                <a:solidFill>
                  <a:srgbClr val="000000"/>
                </a:solidFill>
                <a:effectLst/>
              </a:rPr>
              <a:t>How Big Data works</a:t>
            </a:r>
            <a:br>
              <a:rPr lang="en-US" b="0" i="0" dirty="0">
                <a:solidFill>
                  <a:srgbClr val="000000"/>
                </a:solidFill>
                <a:effectLst/>
              </a:rPr>
            </a:br>
            <a:endParaRPr lang="en-GB" dirty="0"/>
          </a:p>
        </p:txBody>
      </p:sp>
      <p:sp>
        <p:nvSpPr>
          <p:cNvPr id="3" name="Content Placeholder 2">
            <a:extLst>
              <a:ext uri="{FF2B5EF4-FFF2-40B4-BE49-F238E27FC236}">
                <a16:creationId xmlns:a16="http://schemas.microsoft.com/office/drawing/2014/main" id="{E4D16D70-B1BA-43A6-8225-E7C1B116C327}"/>
              </a:ext>
            </a:extLst>
          </p:cNvPr>
          <p:cNvSpPr>
            <a:spLocks noGrp="1"/>
          </p:cNvSpPr>
          <p:nvPr>
            <p:ph idx="1"/>
          </p:nvPr>
        </p:nvSpPr>
        <p:spPr>
          <a:xfrm>
            <a:off x="509630" y="1283340"/>
            <a:ext cx="11029615" cy="3634486"/>
          </a:xfrm>
        </p:spPr>
        <p:txBody>
          <a:bodyPr>
            <a:normAutofit/>
          </a:bodyPr>
          <a:lstStyle/>
          <a:p>
            <a:pPr algn="l"/>
            <a:r>
              <a:rPr lang="en-US" b="0" i="0" dirty="0">
                <a:solidFill>
                  <a:srgbClr val="000000"/>
                </a:solidFill>
                <a:effectLst/>
                <a:latin typeface="avenir-light"/>
              </a:rPr>
              <a:t>Before businesses can put big data to work for them, they should consider how it flows among a multitude of locations, sources, systems, owners and users. There are five key steps to taking charge of this big “data fabric” that includes traditional, structured data along with unstructured and semi structured data:</a:t>
            </a:r>
            <a:br>
              <a:rPr lang="en-US" b="0" i="0" dirty="0">
                <a:solidFill>
                  <a:srgbClr val="000000"/>
                </a:solidFill>
                <a:effectLst/>
                <a:latin typeface="avenir-light"/>
              </a:rPr>
            </a:br>
            <a:endParaRPr lang="en-US" b="0" i="0" dirty="0">
              <a:solidFill>
                <a:srgbClr val="000000"/>
              </a:solidFill>
              <a:effectLst/>
              <a:latin typeface="Arial" panose="020B0604020202020204" pitchFamily="34" charset="0"/>
            </a:endParaRPr>
          </a:p>
          <a:p>
            <a:pPr lvl="1">
              <a:buFont typeface="Arial" panose="020B0604020202020204" pitchFamily="34" charset="0"/>
              <a:buChar char="•"/>
            </a:pPr>
            <a:r>
              <a:rPr lang="en-US" b="0" i="0" dirty="0">
                <a:solidFill>
                  <a:srgbClr val="000000"/>
                </a:solidFill>
                <a:effectLst/>
                <a:latin typeface="avenir-light"/>
              </a:rPr>
              <a:t>Set a big data strategy.</a:t>
            </a:r>
            <a:endParaRPr lang="en-US" b="0" i="0" dirty="0">
              <a:solidFill>
                <a:srgbClr val="000000"/>
              </a:solidFill>
              <a:effectLst/>
              <a:latin typeface="Arial" panose="020B0604020202020204" pitchFamily="34" charset="0"/>
            </a:endParaRPr>
          </a:p>
          <a:p>
            <a:pPr lvl="1">
              <a:buFont typeface="Arial" panose="020B0604020202020204" pitchFamily="34" charset="0"/>
              <a:buChar char="•"/>
            </a:pPr>
            <a:r>
              <a:rPr lang="en-US" b="0" i="0" dirty="0">
                <a:solidFill>
                  <a:srgbClr val="000000"/>
                </a:solidFill>
                <a:effectLst/>
                <a:latin typeface="avenir-light"/>
              </a:rPr>
              <a:t>Identify big data sources.</a:t>
            </a:r>
            <a:endParaRPr lang="en-US" b="0" i="0" dirty="0">
              <a:solidFill>
                <a:srgbClr val="000000"/>
              </a:solidFill>
              <a:effectLst/>
              <a:latin typeface="Arial" panose="020B0604020202020204" pitchFamily="34" charset="0"/>
            </a:endParaRPr>
          </a:p>
          <a:p>
            <a:pPr lvl="1">
              <a:buFont typeface="Arial" panose="020B0604020202020204" pitchFamily="34" charset="0"/>
              <a:buChar char="•"/>
            </a:pPr>
            <a:r>
              <a:rPr lang="en-US" b="0" i="0" dirty="0">
                <a:solidFill>
                  <a:srgbClr val="000000"/>
                </a:solidFill>
                <a:effectLst/>
                <a:latin typeface="avenir-light"/>
              </a:rPr>
              <a:t>Access, manage and store the data.</a:t>
            </a:r>
            <a:endParaRPr lang="en-US" b="0" i="0" dirty="0">
              <a:solidFill>
                <a:srgbClr val="000000"/>
              </a:solidFill>
              <a:effectLst/>
              <a:latin typeface="Arial" panose="020B0604020202020204" pitchFamily="34" charset="0"/>
            </a:endParaRPr>
          </a:p>
          <a:p>
            <a:pPr lvl="1">
              <a:buFont typeface="Arial" panose="020B0604020202020204" pitchFamily="34" charset="0"/>
              <a:buChar char="•"/>
            </a:pPr>
            <a:r>
              <a:rPr lang="en-US" b="0" i="0" dirty="0">
                <a:solidFill>
                  <a:srgbClr val="000000"/>
                </a:solidFill>
                <a:effectLst/>
                <a:latin typeface="avenir-light"/>
              </a:rPr>
              <a:t>Analyze the data.</a:t>
            </a:r>
            <a:endParaRPr lang="en-US" b="0" i="0" dirty="0">
              <a:solidFill>
                <a:srgbClr val="000000"/>
              </a:solidFill>
              <a:effectLst/>
              <a:latin typeface="Arial" panose="020B0604020202020204" pitchFamily="34" charset="0"/>
            </a:endParaRPr>
          </a:p>
          <a:p>
            <a:pPr lvl="1">
              <a:buFont typeface="Arial" panose="020B0604020202020204" pitchFamily="34" charset="0"/>
              <a:buChar char="•"/>
            </a:pPr>
            <a:r>
              <a:rPr lang="en-US" b="0" i="0" dirty="0">
                <a:solidFill>
                  <a:srgbClr val="000000"/>
                </a:solidFill>
                <a:effectLst/>
                <a:latin typeface="avenir-light"/>
              </a:rPr>
              <a:t>Make data-driven decisions.</a:t>
            </a:r>
            <a:endParaRPr lang="en-US" b="0" i="0" dirty="0">
              <a:solidFill>
                <a:srgbClr val="000000"/>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2328972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9650-B013-4FD9-B4CF-84C1C68B44B4}"/>
              </a:ext>
            </a:extLst>
          </p:cNvPr>
          <p:cNvSpPr>
            <a:spLocks noGrp="1"/>
          </p:cNvSpPr>
          <p:nvPr>
            <p:ph type="title"/>
          </p:nvPr>
        </p:nvSpPr>
        <p:spPr>
          <a:xfrm>
            <a:off x="581192" y="702156"/>
            <a:ext cx="11029616" cy="387173"/>
          </a:xfrm>
        </p:spPr>
        <p:txBody>
          <a:bodyPr>
            <a:normAutofit fontScale="90000"/>
          </a:bodyPr>
          <a:lstStyle/>
          <a:p>
            <a:pPr algn="ctr"/>
            <a:r>
              <a:rPr lang="en-US" b="0" i="0" dirty="0">
                <a:solidFill>
                  <a:srgbClr val="000000"/>
                </a:solidFill>
                <a:effectLst/>
              </a:rPr>
              <a:t>Why Is Big Data Important?</a:t>
            </a:r>
            <a:endParaRPr lang="en-GB" dirty="0"/>
          </a:p>
        </p:txBody>
      </p:sp>
      <p:sp>
        <p:nvSpPr>
          <p:cNvPr id="3" name="Content Placeholder 2">
            <a:extLst>
              <a:ext uri="{FF2B5EF4-FFF2-40B4-BE49-F238E27FC236}">
                <a16:creationId xmlns:a16="http://schemas.microsoft.com/office/drawing/2014/main" id="{BB755FBC-C1CF-4FD4-9FB6-0D8A8E4BCD70}"/>
              </a:ext>
            </a:extLst>
          </p:cNvPr>
          <p:cNvSpPr>
            <a:spLocks noGrp="1"/>
          </p:cNvSpPr>
          <p:nvPr>
            <p:ph idx="1"/>
          </p:nvPr>
        </p:nvSpPr>
        <p:spPr>
          <a:xfrm>
            <a:off x="581192" y="1089329"/>
            <a:ext cx="11029615" cy="4886021"/>
          </a:xfrm>
        </p:spPr>
        <p:txBody>
          <a:bodyPr>
            <a:normAutofit/>
          </a:bodyPr>
          <a:lstStyle/>
          <a:p>
            <a:pPr marL="0" indent="0" algn="l">
              <a:buNone/>
            </a:pPr>
            <a:r>
              <a:rPr lang="en-US" b="1" i="0" dirty="0">
                <a:solidFill>
                  <a:srgbClr val="000000"/>
                </a:solidFill>
                <a:effectLst/>
                <a:latin typeface="+mj-lt"/>
              </a:rPr>
              <a:t>Benefits:</a:t>
            </a:r>
          </a:p>
          <a:p>
            <a:pPr>
              <a:buFont typeface="Arial" panose="020B0604020202020204" pitchFamily="34" charset="0"/>
              <a:buChar char="•"/>
            </a:pPr>
            <a:r>
              <a:rPr lang="en-US" sz="1600" b="0" i="0" dirty="0">
                <a:solidFill>
                  <a:srgbClr val="000000"/>
                </a:solidFill>
                <a:effectLst/>
                <a:latin typeface="avenir-light"/>
              </a:rPr>
              <a:t>The importance of big data doesn’t revolve around how much data you have, but what you do with it. You can take data from any source and analyze it to find answers that enable </a:t>
            </a:r>
          </a:p>
          <a:p>
            <a:pPr marL="594000" lvl="2" indent="0">
              <a:buNone/>
            </a:pPr>
            <a:r>
              <a:rPr lang="en-US" sz="1200" b="0" i="0" dirty="0">
                <a:solidFill>
                  <a:srgbClr val="000000"/>
                </a:solidFill>
                <a:effectLst/>
                <a:latin typeface="avenir-light"/>
              </a:rPr>
              <a:t>1) cost reductions, </a:t>
            </a:r>
          </a:p>
          <a:p>
            <a:pPr marL="594000" lvl="2" indent="0">
              <a:buNone/>
            </a:pPr>
            <a:r>
              <a:rPr lang="en-US" sz="1200" b="0" i="0" dirty="0">
                <a:solidFill>
                  <a:srgbClr val="000000"/>
                </a:solidFill>
                <a:effectLst/>
                <a:latin typeface="avenir-light"/>
              </a:rPr>
              <a:t>2) time reductions, </a:t>
            </a:r>
          </a:p>
          <a:p>
            <a:pPr marL="594000" lvl="2" indent="0">
              <a:buNone/>
            </a:pPr>
            <a:r>
              <a:rPr lang="en-US" sz="1200" b="0" i="0" dirty="0">
                <a:solidFill>
                  <a:srgbClr val="000000"/>
                </a:solidFill>
                <a:effectLst/>
                <a:latin typeface="avenir-light"/>
              </a:rPr>
              <a:t>3) new product development and optimized offerings, </a:t>
            </a:r>
          </a:p>
          <a:p>
            <a:pPr marL="594000" lvl="2" indent="0">
              <a:buNone/>
            </a:pPr>
            <a:r>
              <a:rPr lang="en-US" sz="1200" b="0" i="0" dirty="0">
                <a:solidFill>
                  <a:srgbClr val="000000"/>
                </a:solidFill>
                <a:effectLst/>
                <a:latin typeface="avenir-light"/>
              </a:rPr>
              <a:t>4) smart decision making. </a:t>
            </a:r>
          </a:p>
          <a:p>
            <a:r>
              <a:rPr lang="en-US" sz="1600" b="0" i="0" dirty="0">
                <a:solidFill>
                  <a:srgbClr val="000000"/>
                </a:solidFill>
                <a:effectLst/>
                <a:latin typeface="avenir-light"/>
              </a:rPr>
              <a:t>When you combine big data with high-powered </a:t>
            </a:r>
            <a:r>
              <a:rPr lang="en-US" sz="1600" b="0" i="0" u="none" strike="noStrike" dirty="0">
                <a:solidFill>
                  <a:srgbClr val="0378CD"/>
                </a:solidFill>
                <a:effectLst/>
                <a:latin typeface="avenir-light"/>
                <a:hlinkClick r:id="rId2"/>
              </a:rPr>
              <a:t>analytics</a:t>
            </a:r>
            <a:r>
              <a:rPr lang="en-US" sz="1600" b="0" i="0" dirty="0">
                <a:solidFill>
                  <a:srgbClr val="000000"/>
                </a:solidFill>
                <a:effectLst/>
                <a:latin typeface="avenir-light"/>
              </a:rPr>
              <a:t>, you can accomplish business-related tasks such as:</a:t>
            </a:r>
            <a:endParaRPr lang="en-US" sz="1600" b="0" i="0" dirty="0">
              <a:solidFill>
                <a:srgbClr val="000000"/>
              </a:solidFill>
              <a:effectLst/>
              <a:latin typeface="Arial" panose="020B0604020202020204" pitchFamily="34" charset="0"/>
            </a:endParaRPr>
          </a:p>
          <a:p>
            <a:pPr lvl="1">
              <a:buFont typeface="Arial" panose="020B0604020202020204" pitchFamily="34" charset="0"/>
              <a:buChar char="•"/>
            </a:pPr>
            <a:r>
              <a:rPr lang="en-US" sz="1200" b="0" i="0" dirty="0">
                <a:solidFill>
                  <a:srgbClr val="000000"/>
                </a:solidFill>
                <a:effectLst/>
                <a:latin typeface="avenir-light"/>
              </a:rPr>
              <a:t>Determining root causes of failures, issues and defects in near-real time.</a:t>
            </a:r>
            <a:endParaRPr lang="en-US" sz="1200" b="0" i="0" dirty="0">
              <a:solidFill>
                <a:srgbClr val="000000"/>
              </a:solidFill>
              <a:effectLst/>
              <a:latin typeface="Arial" panose="020B0604020202020204" pitchFamily="34" charset="0"/>
            </a:endParaRPr>
          </a:p>
          <a:p>
            <a:pPr lvl="1">
              <a:buFont typeface="Arial" panose="020B0604020202020204" pitchFamily="34" charset="0"/>
              <a:buChar char="•"/>
            </a:pPr>
            <a:r>
              <a:rPr lang="en-US" sz="1200" b="0" i="0" dirty="0">
                <a:solidFill>
                  <a:srgbClr val="000000"/>
                </a:solidFill>
                <a:effectLst/>
                <a:latin typeface="avenir-light"/>
              </a:rPr>
              <a:t>Generating coupons at the point of sale based on the customer’s buying habits.</a:t>
            </a:r>
            <a:endParaRPr lang="en-US" sz="1200" b="0" i="0" dirty="0">
              <a:solidFill>
                <a:srgbClr val="000000"/>
              </a:solidFill>
              <a:effectLst/>
              <a:latin typeface="Arial" panose="020B0604020202020204" pitchFamily="34" charset="0"/>
            </a:endParaRPr>
          </a:p>
          <a:p>
            <a:pPr lvl="1">
              <a:buFont typeface="Arial" panose="020B0604020202020204" pitchFamily="34" charset="0"/>
              <a:buChar char="•"/>
            </a:pPr>
            <a:r>
              <a:rPr lang="en-US" sz="1200" b="0" i="0" dirty="0">
                <a:solidFill>
                  <a:srgbClr val="000000"/>
                </a:solidFill>
                <a:effectLst/>
                <a:latin typeface="avenir-light"/>
              </a:rPr>
              <a:t>Recalculating entire risk portfolios in minutes.</a:t>
            </a:r>
            <a:endParaRPr lang="en-US" sz="1200" b="0" i="0" dirty="0">
              <a:solidFill>
                <a:srgbClr val="000000"/>
              </a:solidFill>
              <a:effectLst/>
              <a:latin typeface="Arial" panose="020B0604020202020204" pitchFamily="34" charset="0"/>
            </a:endParaRPr>
          </a:p>
          <a:p>
            <a:pPr lvl="1">
              <a:buFont typeface="Arial" panose="020B0604020202020204" pitchFamily="34" charset="0"/>
              <a:buChar char="•"/>
            </a:pPr>
            <a:r>
              <a:rPr lang="en-US" sz="1200" b="0" i="0" dirty="0">
                <a:solidFill>
                  <a:srgbClr val="000000"/>
                </a:solidFill>
                <a:effectLst/>
                <a:latin typeface="avenir-light"/>
              </a:rPr>
              <a:t>Detecting fraudulent behavior before it affects your organization.</a:t>
            </a:r>
            <a:endParaRPr lang="en-US" sz="1200" b="0" i="0" dirty="0">
              <a:solidFill>
                <a:srgbClr val="000000"/>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4199189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5EAF-25F4-4BC5-BFED-18A4C7BCC955}"/>
              </a:ext>
            </a:extLst>
          </p:cNvPr>
          <p:cNvSpPr>
            <a:spLocks noGrp="1"/>
          </p:cNvSpPr>
          <p:nvPr>
            <p:ph type="title"/>
          </p:nvPr>
        </p:nvSpPr>
        <p:spPr/>
        <p:txBody>
          <a:bodyPr/>
          <a:lstStyle/>
          <a:p>
            <a:pPr algn="ctr"/>
            <a:r>
              <a:rPr lang="en-GB" dirty="0"/>
              <a:t>Challenges</a:t>
            </a:r>
          </a:p>
        </p:txBody>
      </p:sp>
      <p:sp>
        <p:nvSpPr>
          <p:cNvPr id="3" name="Content Placeholder 2">
            <a:extLst>
              <a:ext uri="{FF2B5EF4-FFF2-40B4-BE49-F238E27FC236}">
                <a16:creationId xmlns:a16="http://schemas.microsoft.com/office/drawing/2014/main" id="{34D07B78-BE64-4798-89E6-F5184789FD3F}"/>
              </a:ext>
            </a:extLst>
          </p:cNvPr>
          <p:cNvSpPr>
            <a:spLocks noGrp="1"/>
          </p:cNvSpPr>
          <p:nvPr>
            <p:ph idx="1"/>
          </p:nvPr>
        </p:nvSpPr>
        <p:spPr>
          <a:xfrm>
            <a:off x="581192" y="1092509"/>
            <a:ext cx="11029615" cy="3634486"/>
          </a:xfrm>
        </p:spPr>
        <p:txBody>
          <a:bodyPr/>
          <a:lstStyle/>
          <a:p>
            <a:pPr algn="l">
              <a:buFont typeface="+mj-lt"/>
              <a:buAutoNum type="arabicPeriod"/>
            </a:pPr>
            <a:r>
              <a:rPr lang="en-US" b="0" i="0" dirty="0">
                <a:solidFill>
                  <a:srgbClr val="4D5968"/>
                </a:solidFill>
                <a:effectLst/>
                <a:latin typeface="Nunito Sans"/>
              </a:rPr>
              <a:t>Storing such a huge amount of data efficiently.</a:t>
            </a:r>
          </a:p>
          <a:p>
            <a:pPr algn="l">
              <a:buFont typeface="+mj-lt"/>
              <a:buAutoNum type="arabicPeriod"/>
            </a:pPr>
            <a:r>
              <a:rPr lang="en-US" b="0" i="0" dirty="0">
                <a:solidFill>
                  <a:srgbClr val="4D5968"/>
                </a:solidFill>
                <a:effectLst/>
                <a:latin typeface="Nunito Sans"/>
              </a:rPr>
              <a:t>How do we process and extract valuable information from this huge amount of data within a given timeframe?</a:t>
            </a:r>
          </a:p>
          <a:p>
            <a:pPr algn="l">
              <a:buFont typeface="+mj-lt"/>
              <a:buAutoNum type="arabicPeriod"/>
            </a:pPr>
            <a:r>
              <a:rPr lang="en-US" dirty="0">
                <a:solidFill>
                  <a:srgbClr val="4D5968"/>
                </a:solidFill>
                <a:latin typeface="Nunito Sans"/>
              </a:rPr>
              <a:t>DATA Security </a:t>
            </a:r>
            <a:r>
              <a:rPr lang="en-US">
                <a:solidFill>
                  <a:srgbClr val="4D5968"/>
                </a:solidFill>
                <a:latin typeface="Nunito Sans"/>
              </a:rPr>
              <a:t>/ Privacy.</a:t>
            </a:r>
            <a:endParaRPr lang="en-US" b="0" i="0" dirty="0">
              <a:solidFill>
                <a:srgbClr val="4D5968"/>
              </a:solidFill>
              <a:effectLst/>
              <a:latin typeface="Nunito Sans"/>
            </a:endParaRPr>
          </a:p>
          <a:p>
            <a:pPr marL="0" indent="0">
              <a:buNone/>
            </a:pPr>
            <a:endParaRPr lang="en-GB" dirty="0"/>
          </a:p>
        </p:txBody>
      </p:sp>
    </p:spTree>
    <p:extLst>
      <p:ext uri="{BB962C8B-B14F-4D97-AF65-F5344CB8AC3E}">
        <p14:creationId xmlns:p14="http://schemas.microsoft.com/office/powerpoint/2010/main" val="787457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A90C-DC05-4A92-90DC-42A3D26950FA}"/>
              </a:ext>
            </a:extLst>
          </p:cNvPr>
          <p:cNvSpPr>
            <a:spLocks noGrp="1"/>
          </p:cNvSpPr>
          <p:nvPr>
            <p:ph type="title"/>
          </p:nvPr>
        </p:nvSpPr>
        <p:spPr/>
        <p:txBody>
          <a:bodyPr/>
          <a:lstStyle/>
          <a:p>
            <a:pPr algn="ctr"/>
            <a:r>
              <a:rPr lang="en-GB" dirty="0"/>
              <a:t>Language &amp; Technologies</a:t>
            </a:r>
          </a:p>
        </p:txBody>
      </p:sp>
      <p:sp>
        <p:nvSpPr>
          <p:cNvPr id="3" name="Content Placeholder 2">
            <a:extLst>
              <a:ext uri="{FF2B5EF4-FFF2-40B4-BE49-F238E27FC236}">
                <a16:creationId xmlns:a16="http://schemas.microsoft.com/office/drawing/2014/main" id="{33003CFC-46E8-4D27-84C1-9D221073D469}"/>
              </a:ext>
            </a:extLst>
          </p:cNvPr>
          <p:cNvSpPr>
            <a:spLocks noGrp="1"/>
          </p:cNvSpPr>
          <p:nvPr>
            <p:ph idx="1"/>
          </p:nvPr>
        </p:nvSpPr>
        <p:spPr>
          <a:xfrm>
            <a:off x="581192" y="1890876"/>
            <a:ext cx="11029615" cy="3634486"/>
          </a:xfrm>
        </p:spPr>
        <p:txBody>
          <a:bodyPr/>
          <a:lstStyle/>
          <a:p>
            <a:r>
              <a:rPr lang="en-GB" dirty="0"/>
              <a:t>Scala </a:t>
            </a:r>
          </a:p>
          <a:p>
            <a:r>
              <a:rPr lang="en-GB" dirty="0"/>
              <a:t>Python</a:t>
            </a:r>
          </a:p>
          <a:p>
            <a:r>
              <a:rPr lang="en-GB" dirty="0"/>
              <a:t>Hadoop</a:t>
            </a:r>
          </a:p>
          <a:p>
            <a:r>
              <a:rPr lang="en-GB" dirty="0"/>
              <a:t>Spark </a:t>
            </a:r>
          </a:p>
          <a:p>
            <a:r>
              <a:rPr lang="en-GB" dirty="0"/>
              <a:t>Apache</a:t>
            </a:r>
          </a:p>
          <a:p>
            <a:r>
              <a:rPr lang="en-GB" dirty="0"/>
              <a:t>Power BI</a:t>
            </a:r>
          </a:p>
          <a:p>
            <a:r>
              <a:rPr lang="en-GB" dirty="0" err="1"/>
              <a:t>Tablue</a:t>
            </a:r>
            <a:endParaRPr lang="en-GB" dirty="0"/>
          </a:p>
        </p:txBody>
      </p:sp>
    </p:spTree>
    <p:extLst>
      <p:ext uri="{BB962C8B-B14F-4D97-AF65-F5344CB8AC3E}">
        <p14:creationId xmlns:p14="http://schemas.microsoft.com/office/powerpoint/2010/main" val="3644874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E38D-5C63-45C6-AADC-4B3D0F28A8E6}"/>
              </a:ext>
            </a:extLst>
          </p:cNvPr>
          <p:cNvSpPr>
            <a:spLocks noGrp="1"/>
          </p:cNvSpPr>
          <p:nvPr>
            <p:ph type="title"/>
          </p:nvPr>
        </p:nvSpPr>
        <p:spPr/>
        <p:txBody>
          <a:bodyPr/>
          <a:lstStyle/>
          <a:p>
            <a:pPr algn="ctr"/>
            <a:r>
              <a:rPr lang="en-GB" dirty="0"/>
              <a:t>Data mining</a:t>
            </a:r>
          </a:p>
        </p:txBody>
      </p:sp>
      <p:sp>
        <p:nvSpPr>
          <p:cNvPr id="3" name="Content Placeholder 2">
            <a:extLst>
              <a:ext uri="{FF2B5EF4-FFF2-40B4-BE49-F238E27FC236}">
                <a16:creationId xmlns:a16="http://schemas.microsoft.com/office/drawing/2014/main" id="{5C190F79-D60A-4D06-AE0B-50CAC4C997CB}"/>
              </a:ext>
            </a:extLst>
          </p:cNvPr>
          <p:cNvSpPr>
            <a:spLocks noGrp="1"/>
          </p:cNvSpPr>
          <p:nvPr>
            <p:ph idx="1"/>
          </p:nvPr>
        </p:nvSpPr>
        <p:spPr>
          <a:xfrm>
            <a:off x="581193" y="1890876"/>
            <a:ext cx="11029615" cy="2739169"/>
          </a:xfrm>
        </p:spPr>
        <p:txBody>
          <a:bodyPr/>
          <a:lstStyle/>
          <a:p>
            <a:pPr algn="l"/>
            <a:r>
              <a:rPr lang="en-US" b="0" i="0" dirty="0">
                <a:solidFill>
                  <a:srgbClr val="4D5968"/>
                </a:solidFill>
                <a:effectLst/>
                <a:latin typeface="Nunito Sans"/>
              </a:rPr>
              <a:t>The components of data mining mainly consist of 5 levels, those are: –</a:t>
            </a:r>
          </a:p>
          <a:p>
            <a:pPr lvl="1">
              <a:buFont typeface="+mj-lt"/>
              <a:buAutoNum type="arabicPeriod"/>
            </a:pPr>
            <a:r>
              <a:rPr lang="en-US" b="0" i="0" dirty="0">
                <a:solidFill>
                  <a:srgbClr val="4D5968"/>
                </a:solidFill>
                <a:effectLst/>
                <a:latin typeface="Nunito Sans"/>
              </a:rPr>
              <a:t>Extract, transform and load data into the warehouse</a:t>
            </a:r>
          </a:p>
          <a:p>
            <a:pPr lvl="1">
              <a:buFont typeface="+mj-lt"/>
              <a:buAutoNum type="arabicPeriod"/>
            </a:pPr>
            <a:r>
              <a:rPr lang="en-US" b="0" i="0" dirty="0">
                <a:solidFill>
                  <a:srgbClr val="4D5968"/>
                </a:solidFill>
                <a:effectLst/>
                <a:latin typeface="Nunito Sans"/>
              </a:rPr>
              <a:t>Store and manage Data</a:t>
            </a:r>
          </a:p>
          <a:p>
            <a:pPr lvl="1">
              <a:buFont typeface="+mj-lt"/>
              <a:buAutoNum type="arabicPeriod"/>
            </a:pPr>
            <a:r>
              <a:rPr lang="en-US" b="0" i="0" dirty="0">
                <a:solidFill>
                  <a:srgbClr val="4D5968"/>
                </a:solidFill>
                <a:effectLst/>
                <a:latin typeface="Nunito Sans"/>
              </a:rPr>
              <a:t>Provide data access (Communication)</a:t>
            </a:r>
          </a:p>
          <a:p>
            <a:pPr lvl="1">
              <a:buFont typeface="+mj-lt"/>
              <a:buAutoNum type="arabicPeriod"/>
            </a:pPr>
            <a:r>
              <a:rPr lang="en-US" b="0" i="0" dirty="0">
                <a:solidFill>
                  <a:srgbClr val="4D5968"/>
                </a:solidFill>
                <a:effectLst/>
                <a:latin typeface="Nunito Sans"/>
              </a:rPr>
              <a:t>Analyze (Process)</a:t>
            </a:r>
          </a:p>
          <a:p>
            <a:pPr lvl="1">
              <a:buFont typeface="+mj-lt"/>
              <a:buAutoNum type="arabicPeriod"/>
            </a:pPr>
            <a:r>
              <a:rPr lang="en-US" b="0" i="0" dirty="0">
                <a:solidFill>
                  <a:srgbClr val="4D5968"/>
                </a:solidFill>
                <a:effectLst/>
                <a:latin typeface="Nunito Sans"/>
              </a:rPr>
              <a:t>User Interface (Present data to user)</a:t>
            </a:r>
          </a:p>
          <a:p>
            <a:endParaRPr lang="en-GB" dirty="0"/>
          </a:p>
        </p:txBody>
      </p:sp>
    </p:spTree>
    <p:extLst>
      <p:ext uri="{BB962C8B-B14F-4D97-AF65-F5344CB8AC3E}">
        <p14:creationId xmlns:p14="http://schemas.microsoft.com/office/powerpoint/2010/main" val="1508029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D19EC9-4805-4523-AFBF-C566ACA82997}"/>
              </a:ext>
            </a:extLst>
          </p:cNvPr>
          <p:cNvPicPr>
            <a:picLocks noChangeAspect="1"/>
          </p:cNvPicPr>
          <p:nvPr/>
        </p:nvPicPr>
        <p:blipFill>
          <a:blip r:embed="rId2"/>
          <a:stretch>
            <a:fillRect/>
          </a:stretch>
        </p:blipFill>
        <p:spPr>
          <a:xfrm>
            <a:off x="3138444" y="723567"/>
            <a:ext cx="5915112" cy="5763637"/>
          </a:xfrm>
          <a:prstGeom prst="rect">
            <a:avLst/>
          </a:prstGeom>
        </p:spPr>
      </p:pic>
    </p:spTree>
    <p:extLst>
      <p:ext uri="{BB962C8B-B14F-4D97-AF65-F5344CB8AC3E}">
        <p14:creationId xmlns:p14="http://schemas.microsoft.com/office/powerpoint/2010/main" val="3900722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{61F1C0C8-6F57-4B65-AFCF-6273ED781EA3}tf33552983_win32</Template>
  <TotalTime>198</TotalTime>
  <Words>933</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avenir-light</vt:lpstr>
      <vt:lpstr>Franklin Gothic Book</vt:lpstr>
      <vt:lpstr>Franklin Gothic Demi</vt:lpstr>
      <vt:lpstr>Nunito Sans</vt:lpstr>
      <vt:lpstr>RedHatText</vt:lpstr>
      <vt:lpstr>Wingdings 2</vt:lpstr>
      <vt:lpstr>DividendVTI</vt:lpstr>
      <vt:lpstr>Big Data</vt:lpstr>
      <vt:lpstr>Big Data</vt:lpstr>
      <vt:lpstr>The Five V of big data</vt:lpstr>
      <vt:lpstr>How Big Data works </vt:lpstr>
      <vt:lpstr>Why Is Big Data Important?</vt:lpstr>
      <vt:lpstr>Challenges</vt:lpstr>
      <vt:lpstr>Language &amp; Technologies</vt:lpstr>
      <vt:lpstr>Data mining</vt:lpstr>
      <vt:lpstr>PowerPoint Presentation</vt:lpstr>
      <vt:lpstr>PowerPoint Presentation</vt:lpstr>
      <vt:lpstr>PowerPoint Presentation</vt:lpstr>
      <vt:lpstr>Applications </vt:lpstr>
      <vt:lpstr>How AI uses big data </vt:lpstr>
      <vt:lpstr>PowerPoint Presentation</vt:lpstr>
      <vt:lpstr>PowerPoint Presentation</vt:lpstr>
      <vt:lpstr>TOP BIG DATA COMPANIES </vt:lpstr>
      <vt:lpstr>Future of big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Usman Khan</dc:creator>
  <cp:lastModifiedBy>Usman Khan</cp:lastModifiedBy>
  <cp:revision>13</cp:revision>
  <dcterms:created xsi:type="dcterms:W3CDTF">2020-12-22T16:24:07Z</dcterms:created>
  <dcterms:modified xsi:type="dcterms:W3CDTF">2020-12-23T05:01:08Z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