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8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438400" x="0"/>
            <a:ext cy="930275" cx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2209800" x="685800"/>
            <a:ext cy="1219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352801" x="685800"/>
            <a:ext cy="16763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1pPr>
            <a:lvl2pPr algn="ctr" rtl="0" marR="0" indent="0" marL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2pPr>
            <a:lvl3pPr algn="ctr" rtl="0" marR="0" indent="0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3pPr>
            <a:lvl4pPr algn="ctr" rtl="0" marR="0" indent="0" marL="1371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4pPr>
            <a:lvl5pPr algn="ctr" rtl="0" marR="0" indent="0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5pPr>
            <a:lvl6pPr algn="ctr" rtl="0" marR="0" indent="0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Head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4343401" x="0"/>
            <a:ext cy="930275" cx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2906714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>
            <a:off y="0" x="0"/>
            <a:ext cy="930275" cx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Tx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066800" x="457200"/>
            <a:ext cy="838198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066800" x="3575050"/>
            <a:ext cy="5059362" cx="51117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905000" x="457200"/>
            <a:ext cy="4221161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y="0" x="1"/>
            <a:ext cy="930274" cx="9143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x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4800601" x="1792290"/>
            <a:ext cy="566736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5367337" x="1792290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0" x="0"/>
            <a:ext cy="930275" cx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Tx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0" x="0"/>
            <a:ext cy="930275" cx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defRPr b="1" sz="2400">
                <a:solidFill>
                  <a:srgbClr val="595959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None/>
              <a:defRPr sz="1800"/>
            </a:lvl1pPr>
            <a:lvl2pPr algn="l" rtl="0" indent="-82550" marL="74295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2pPr>
            <a:lvl3pPr algn="l" rtl="0" indent="-50800" marL="1143000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3pPr>
            <a:lvl4pPr algn="l" rtl="0" indent="-76200" marL="1600200"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4pPr>
            <a:lvl5pPr algn="l" rtl="0" indent="-88900" marL="2057400">
              <a:spcBef>
                <a:spcPts val="28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5pPr>
            <a:lvl6pPr algn="l" rtl="0" indent="-25400" marL="25146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6pPr>
            <a:lvl7pPr algn="l" rtl="0" indent="-25400" marL="29718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7pPr>
            <a:lvl8pPr algn="l" rtl="0" indent="-25400" marL="34290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8pPr>
            <a:lvl9pPr algn="l" rtl="0" indent="-25400" marL="38862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TitleAndTx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 rot="5400000">
            <a:off y="2171700" x="4732339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y="190501" x="541337"/>
            <a:ext cy="6019798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480"/>
              </a:spcBef>
              <a:buClr>
                <a:srgbClr val="00CC00"/>
              </a:buClr>
              <a:buFont typeface="Calibri"/>
              <a:buNone/>
              <a:defRPr/>
            </a:lvl1pPr>
            <a:lvl2pPr algn="l" rtl="0" indent="-82550" marL="742950">
              <a:spcBef>
                <a:spcPts val="400"/>
              </a:spcBef>
              <a:buClr>
                <a:srgbClr val="00CC00"/>
              </a:buClr>
              <a:buFont typeface="Arial"/>
              <a:buChar char="•"/>
              <a:defRPr/>
            </a:lvl2pPr>
            <a:lvl3pPr algn="l" rtl="0" indent="-50800" marL="1143000">
              <a:spcBef>
                <a:spcPts val="360"/>
              </a:spcBef>
              <a:buClr>
                <a:srgbClr val="00CC00"/>
              </a:buClr>
              <a:buFont typeface="Arial"/>
              <a:buChar char="•"/>
              <a:defRPr/>
            </a:lvl3pPr>
            <a:lvl4pPr algn="l" rtl="0" indent="-76200" marL="1600200">
              <a:spcBef>
                <a:spcPts val="320"/>
              </a:spcBef>
              <a:buClr>
                <a:srgbClr val="00CC00"/>
              </a:buClr>
              <a:buFont typeface="Arial"/>
              <a:buChar char="•"/>
              <a:defRPr/>
            </a:lvl4pPr>
            <a:lvl5pPr algn="l" rtl="0" indent="-88900" marL="2057400">
              <a:spcBef>
                <a:spcPts val="280"/>
              </a:spcBef>
              <a:buClr>
                <a:srgbClr val="00CC00"/>
              </a:buClr>
              <a:buFont typeface="Arial"/>
              <a:buChar char="•"/>
              <a:defRPr/>
            </a:lvl5pPr>
            <a:lvl6pPr algn="l" rtl="0" indent="-25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25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25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25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media/image02.png" Type="http://schemas.openxmlformats.org/officeDocument/2006/relationships/image" Id="rId2"/><Relationship Target="../media/image01.png" Type="http://schemas.openxmlformats.org/officeDocument/2006/relationships/image" Id="rId1"/><Relationship Target="../theme/theme3.xml" Type="http://schemas.openxmlformats.org/officeDocument/2006/relationships/theme" Id="rId10"/><Relationship Target="../slideLayouts/slideLayout2.xml" Type="http://schemas.openxmlformats.org/officeDocument/2006/relationships/slideLayout" Id="rId4"/><Relationship Target="../slideLayouts/slideLayout1.xml" Type="http://schemas.openxmlformats.org/officeDocument/2006/relationships/slideLayout" Id="rId3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2"/>
            <a:ext cy="4525963" cx="83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1pPr>
            <a:lvl2pPr algn="l" rtl="0" marR="0" indent="-825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Arial"/>
              <a:buChar char="•"/>
              <a:defRPr/>
            </a:lvl2pPr>
            <a:lvl3pPr algn="l" rtl="0" marR="0" indent="-508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Arial"/>
              <a:buChar char="•"/>
              <a:defRPr/>
            </a:lvl3pPr>
            <a:lvl4pPr algn="l" rtl="0" marR="0" indent="-76200" marL="16002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CC00"/>
              </a:buClr>
              <a:buFont typeface="Arial"/>
              <a:buChar char="•"/>
              <a:defRPr/>
            </a:lvl4pPr>
            <a:lvl5pPr algn="l" rtl="0" marR="0" indent="-88900" marL="20574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CC00"/>
              </a:buClr>
              <a:buFont typeface="Arial"/>
              <a:buChar char="•"/>
              <a:defRPr/>
            </a:lvl5pPr>
            <a:lvl6pPr algn="l" rtl="0" marR="0" indent="-25400" marL="2514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25400" marL="2971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25400" marL="3429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25400" marL="3886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y="3886200" x="1371601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y="6172201" x="457202"/>
            <a:ext cy="441184" cx="2209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rot="10800000" flipH="1">
            <a:off y="6650038" x="1"/>
            <a:ext cy="207961" cx="9143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6172200" x="6629400"/>
            <a:ext cy="499326" cx="22333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9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https://github.com/podhrmic/OptimumLap-VMS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6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http://share.optimumg.com/vehicles/?page=2" Type="http://schemas.openxmlformats.org/officeDocument/2006/relationships/hyperlink" TargetMode="External" Id="rId3"/><Relationship Target="../media/image12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2209800" x="685800"/>
            <a:ext cy="1219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sz="36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OptimumLap for EV</a:t>
            </a:r>
          </a:p>
        </p:txBody>
      </p:sp>
      <p:sp>
        <p:nvSpPr>
          <p:cNvPr id="40" name="Shape 40"/>
          <p:cNvSpPr/>
          <p:nvPr/>
        </p:nvSpPr>
        <p:spPr>
          <a:xfrm>
            <a:off y="6049073" x="6145551"/>
            <a:ext cy="652115" cx="283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y="3429000" x="1828800"/>
            <a:ext cy="307777" cx="1828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Michal Podhradsky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Current car: Remy motor &amp; 4 battery modules (200V)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Looks reasonable, lower at higher speed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67575" x="1078075"/>
            <a:ext cy="4381500" cx="6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Somehow reasonable too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62250" x="230575"/>
            <a:ext cy="5239024" cx="8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Questions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Are the values all somewhat reasonable?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Max speed?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Acceleration? 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Tractive force?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Air drag and roll coefficients?</a:t>
            </a:r>
          </a:p>
          <a:p>
            <a:pPr algn="l" rt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so, lets go a step further.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4425592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</a:p>
        </p:txBody>
      </p:sp>
      <p:sp>
        <p:nvSpPr>
          <p:cNvPr id="132" name="Shape 132"/>
          <p:cNvSpPr/>
          <p:nvPr/>
        </p:nvSpPr>
        <p:spPr>
          <a:xfrm>
            <a:off y="6049073" x="6145551"/>
            <a:ext cy="652115" cx="283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775" x="984575"/>
            <a:ext cy="3341899" cx="68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Track: FSAE Endurance, Lincoln, Nebraska 2012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We are most concerned about endurance for EV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8812" x="2805112"/>
            <a:ext cy="3000375" cx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Track: FSAE Endurance, Lincoln, Nebraska 2012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Track report: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8649" x="391500"/>
            <a:ext cy="5013451" cx="81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Track: FSAE Endurance, Lincoln, Nebraska 2012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Endurance is ~22 km total, so around 18 rounds of the current track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Also available acceleration, skidpads and autocross tracks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1400" x="3820387"/>
            <a:ext cy="1828800" cx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</a:p>
        </p:txBody>
      </p:sp>
      <p:sp>
        <p:nvSpPr>
          <p:cNvPr id="161" name="Shape 161"/>
          <p:cNvSpPr/>
          <p:nvPr/>
        </p:nvSpPr>
        <p:spPr>
          <a:xfrm>
            <a:off y="6049073" x="6145551"/>
            <a:ext cy="652115" cx="283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97625" x="2418025"/>
            <a:ext cy="1428750" cx="6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Simulated lap for current EV and for default FSAE No Aero model (for comparison)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 lap times are very similar: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(difference 0.2 s)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EV with Remy motor produces more torque, but IC car has more hp 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EV has lower RPM than IC (2000 RPM vs 11000 RPM)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 speed of both cars is quite similar, hence very similar time</a:t>
            </a:r>
          </a:p>
          <a:p>
            <a:pPr algn="l" rt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Lets look at the results.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7975" x="4140000"/>
            <a:ext cy="609600" cx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Simulation: Engine Torque</a:t>
            </a:r>
          </a:p>
        </p:txBody>
      </p:sp>
      <p:sp>
        <p:nvSpPr>
          <p:cNvPr id="175" name="Shape 175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71562" x="704850"/>
            <a:ext cy="4714875" cx="77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Optimum Lap simulates behavior of the car on an arbitrary track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Lot of data, including lap time, motor power at any given time, car speed, motor RPM, acceleration etc…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Data can be exported as csv file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For more details look at: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i="1"/>
              <a:t>OptimumLap for dummies (and EEs)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i="1"/>
              <a:t>EV handbook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All project files are available at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https://github.com/podhrmic/OptimumLap-VMS</a:t>
            </a:r>
            <a:r>
              <a:rPr lang="en"/>
              <a:t> </a:t>
            </a:r>
          </a:p>
          <a:p>
            <a:pPr rt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 marL="0">
              <a:spcBef>
                <a:spcPts val="0"/>
              </a:spcBef>
              <a:buNone/>
            </a:pPr>
            <a:r>
              <a:rPr b="1" lang="en"/>
              <a:t>Please feel free to try it yourself!</a:t>
            </a:r>
          </a:p>
        </p:txBody>
      </p:sp>
      <p:sp>
        <p:nvSpPr>
          <p:cNvPr id="48" name="Shape 48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Simulation: Engine RPM</a:t>
            </a:r>
          </a:p>
        </p:txBody>
      </p:sp>
      <p:sp>
        <p:nvSpPr>
          <p:cNvPr id="182" name="Shape 182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81087" x="681037"/>
            <a:ext cy="4695825" cx="7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Simulation: Engine Power</a:t>
            </a:r>
          </a:p>
        </p:txBody>
      </p:sp>
      <p:sp>
        <p:nvSpPr>
          <p:cNvPr id="189" name="Shape 189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09662" x="733425"/>
            <a:ext cy="4638675" cx="7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Simulation: Car speed</a:t>
            </a:r>
          </a:p>
        </p:txBody>
      </p:sp>
      <p:sp>
        <p:nvSpPr>
          <p:cNvPr id="196" name="Shape 196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23950" x="719137"/>
            <a:ext cy="4610100" cx="7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Simulation Results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So even though EV is heavier and has less powerful motor, it can keep up with the IC car pretty well - so we can expect similar lap time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That is because EV motor produces more torque, and has very hard gear ratio (lot of torque on drivetrain)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What about the current consumption and battery capacity?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52400" x="6324600"/>
            <a:ext cy="3803184" cx="257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We know the produced mechanical motor power at any given point (</a:t>
            </a:r>
            <a:r>
              <a:rPr lang="en" i="1"/>
              <a:t>Pme</a:t>
            </a:r>
            <a:r>
              <a:rPr lang="en"/>
              <a:t>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Electrical motor power is: </a:t>
            </a:r>
            <a:r>
              <a:rPr lang="en" i="1"/>
              <a:t>Pe = Pme / motor_efficiency [kW]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Motor efficiency greatly varies (from 74% to 97%) and depends on RPM and produced torque. But for now we can assume it to be 90%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 battery power is: </a:t>
            </a:r>
            <a:r>
              <a:rPr lang="en" i="1"/>
              <a:t>Pb = Pe/inverter_efficiency [kW]</a:t>
            </a:r>
            <a:r>
              <a:rPr lang="en"/>
              <a:t> 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Inverter efficiency also varies a bit, so for simplicity we can assume constant losses of 2kw. The equation then will be </a:t>
            </a:r>
            <a:r>
              <a:rPr lang="en" i="1"/>
              <a:t>Pb = Pe + 2 [kW]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We know the system voltage (it depends on state of charge and in this case varies from 120 to 200V), we use the nominal system voltage of 177V (12 cells x 4 battery packs x 3.7 V nominal voltage)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Knowing the voltage, we know the current: </a:t>
            </a:r>
            <a:r>
              <a:rPr lang="en" i="1"/>
              <a:t>Ibat = Pb/Vdc [A]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Integrating the current we get the charge needed to finish one lap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Analysis: Power output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5575" x="722175"/>
            <a:ext cy="4622298" cx="76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31100" x="543189"/>
            <a:ext cy="3860100" cx="8057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Analysis: a side note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Note that EV doesn’t consume power if the motor is free-spinning (i.e. not producing torque), like during braking or regen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From the track simulation, we use throttle either at 100% or 0% (brake)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So we integrate current only when throttle &gt; 10% (to get more precise estimation)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Analysis: current consumption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930275" x="457200"/>
            <a:ext cy="4363199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 integration is done in MATLAB and described in </a:t>
            </a:r>
            <a:r>
              <a:rPr lang="en" i="1"/>
              <a:t>OptimumLap for Dummies (and EEs)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Here is the final plot of DC battery current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7950" x="1699575"/>
            <a:ext cy="4074948" cx="5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Analysis: endurance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930275" x="457200"/>
            <a:ext cy="4363199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 current peaks up to </a:t>
            </a:r>
            <a:r>
              <a:rPr b="1" lang="en"/>
              <a:t>275[A]</a:t>
            </a:r>
            <a:r>
              <a:rPr lang="en"/>
              <a:t> (that is OK and within the limit batteries can provide)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Average current consumption is around </a:t>
            </a:r>
            <a:r>
              <a:rPr b="1" lang="en"/>
              <a:t>210[A]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We have </a:t>
            </a:r>
            <a:r>
              <a:rPr b="1" lang="en"/>
              <a:t>32[Ah] </a:t>
            </a:r>
            <a:r>
              <a:rPr lang="en"/>
              <a:t>in the battery packs, so it means if we discharge it at </a:t>
            </a:r>
            <a:r>
              <a:rPr b="1" lang="en"/>
              <a:t>250[A]</a:t>
            </a:r>
            <a:r>
              <a:rPr lang="en"/>
              <a:t>, the battery will last for </a:t>
            </a:r>
            <a:r>
              <a:rPr b="1" lang="en"/>
              <a:t>32/210*60 = 9.1 minutes</a:t>
            </a:r>
            <a:r>
              <a:rPr lang="en"/>
              <a:t> (roughly 8 laps)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70769" x="2666175"/>
            <a:ext cy="2705174" cx="3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3685858" x="762000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Current car model (EV)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3184517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1" marR="0" indent="-228600" marL="8001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y="6049073" x="6145551"/>
            <a:ext cy="652115" cx="283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70525" x="1629387"/>
            <a:ext cy="3503699" cx="62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48" name="Shape 248"/>
          <p:cNvSpPr/>
          <p:nvPr/>
        </p:nvSpPr>
        <p:spPr>
          <a:xfrm>
            <a:off y="6049073" x="6145551"/>
            <a:ext cy="652115" cx="283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930275" x="457200"/>
            <a:ext cy="4363199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If we want to keep up pace with conventional IC car (no aero, not optimized), we have to discharge batteries at high rate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In that case, endurance will be a problem because we don’t have enough “juice”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Lighter car seems to be beneficial, because less power is needed for acceleration 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4406900" x="722312"/>
            <a:ext cy="136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cap="small" sz="4000"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260" name="Shape 260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1775" x="3246250"/>
            <a:ext cy="3874949" cx="51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930275" x="457200"/>
            <a:ext cy="4363199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/>
              <a:t>Simulate different combination of motors and batteries (the models are already there) and see what lap time we can get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/>
              <a:t>Calculate endurance with less powerful motors and see the difference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/>
              <a:t>Tamper max produced torque, so the consumption is lower and see how does it compromise the performance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Comments are welcome!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Remy motor has this torque characteristics: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6950" x="1151050"/>
            <a:ext cy="4406725" cx="61887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In OptimumLap: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40050" x="1390900"/>
            <a:ext cy="4401449" cx="63180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y="6201473" x="62979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Note that Nominal voltage is actually 177V, so the actual torque will be lower than in the datasheet, but we can ignore that for now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We also know that the max RPM we can get with our controller is about 2500 RPM, so we input only relevant data points (up to 3000 RPM)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 quick sanity check - the power profile of the motor should match the power profile from the datasheet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9450" x="2866025"/>
            <a:ext cy="3874149" cx="55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And it does (again look at 200V curve), 40kw is ~53hp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1750" x="1140691"/>
            <a:ext cy="4598624" cx="63284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Car weight: 308 kg (measured)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Aero and tire data taken from default </a:t>
            </a:r>
            <a:r>
              <a:rPr lang="en" i="1"/>
              <a:t>FSAE No Aero</a:t>
            </a:r>
            <a:r>
              <a:rPr lang="en"/>
              <a:t> model from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http://share.optimumg.com/vehicles/?page=2</a:t>
            </a:r>
            <a:r>
              <a:rPr lang="en"/>
              <a:t> 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Thermal efficiency 97% (default)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72687" x="5956650"/>
            <a:ext cy="4257675" cx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-152400" x="457202"/>
            <a:ext cy="1143000" cx="83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car: Remy motor &amp; 4 battery modules (200V)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930275" x="457200"/>
            <a:ext cy="5000100" cx="818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Only one gear, ratio 1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Final drive ratio: 1:3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gives max speed of 95kmh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/>
              <a:t>Drive efficiency 95% (default)</a:t>
            </a:r>
          </a:p>
          <a:p>
            <a:pPr algn="l" rtl="0" lvl="0" marR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6049073" x="6145551"/>
            <a:ext cy="652199" cx="28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84925" x="5389687"/>
            <a:ext cy="4191000" cx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