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1.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2.xml" ContentType="application/vnd.openxmlformats-officedocument.presentationml.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s/slide13.xml" ContentType="application/vnd.openxmlformats-officedocument.presentationml.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288" r:id="rId3"/>
    <p:sldId id="289" r:id="rId4"/>
    <p:sldId id="290" r:id="rId5"/>
    <p:sldId id="291" r:id="rId6"/>
    <p:sldId id="292" r:id="rId7"/>
    <p:sldId id="293" r:id="rId8"/>
    <p:sldId id="294" r:id="rId9"/>
    <p:sldId id="295" r:id="rId10"/>
    <p:sldId id="297" r:id="rId11"/>
    <p:sldId id="301" r:id="rId12"/>
    <p:sldId id="302" r:id="rId13"/>
    <p:sldId id="303" r:id="rId14"/>
    <p:sldId id="304" r:id="rId15"/>
    <p:sldId id="299" r:id="rId16"/>
    <p:sldId id="300"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6962" autoAdjust="0"/>
    <p:restoredTop sz="94660"/>
  </p:normalViewPr>
  <p:slideViewPr>
    <p:cSldViewPr snapToGrid="0">
      <p:cViewPr varScale="1">
        <p:scale>
          <a:sx n="52" d="100"/>
          <a:sy n="52" d="100"/>
        </p:scale>
        <p:origin x="486" y="4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2007_Workbook3.xlsx"/><Relationship Id="rId2" Type="http://schemas.microsoft.com/office/2011/relationships/chartStyle" Target="style3.xml"/><Relationship Id="rId3" Type="http://schemas.microsoft.com/office/2011/relationships/chartColorStyle" Target="colors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2007_Workbook4.xlsx"/><Relationship Id="rId2" Type="http://schemas.microsoft.com/office/2011/relationships/chartStyle" Target="style4.xml"/><Relationship Id="rId3" Type="http://schemas.microsoft.com/office/2011/relationships/chartColorStyle" Target="colors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CORRILATION COEFFICIENT = 0.7 </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1"/>
          <c:order val="1"/>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'california_housing_train (2)'!$K$3:$K$5</c:f>
              <c:strCache>
                <c:ptCount val="3"/>
                <c:pt idx="0">
                  <c:v>Total population</c:v>
                </c:pt>
                <c:pt idx="1">
                  <c:v>Total_rooms</c:v>
                </c:pt>
                <c:pt idx="2">
                  <c:v>CORRILATION</c:v>
                </c:pt>
              </c:strCache>
            </c:strRef>
          </c:cat>
          <c:val>
            <c:numRef>
              <c:f>'california_housing_train (2)'!$M$3:$M$5</c:f>
              <c:numCache>
                <c:formatCode>General</c:formatCode>
                <c:ptCount val="3"/>
                <c:pt idx="0">
                  <c:v>24302757</c:v>
                </c:pt>
                <c:pt idx="1">
                  <c:v>44942295</c:v>
                </c:pt>
                <c:pt idx="2">
                  <c:v>0.860170341</c:v>
                </c:pt>
              </c:numCache>
            </c:numRef>
          </c:val>
        </c:ser>
        <c:dLbls>
          <c:dLblPos val="inEnd"/>
          <c:showLegendKey val="0"/>
          <c:showVal val="1"/>
          <c:showCatName val="0"/>
          <c:showSerName val="0"/>
          <c:showPercent val="0"/>
          <c:showBubbleSize val="0"/>
        </c:dLbls>
        <c:gapWidth val="65"/>
        <c:axId val="257337696"/>
        <c:axId val="257338088"/>
        <c:extLst>
          <c:ext xmlns:c15="http://schemas.microsoft.com/office/drawing/2012/chart" uri="{02D57815-91ED-43cb-92C2-25804820EDAC}">
            <c15:filteredBarSeries>
              <c15:ser>
                <c:idx val="0"/>
                <c:order val="0"/>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extLst>
                      <c:ext xmlns:c15="http://schemas.microsoft.com/office/drawing/2012/chart" uri="{02D57815-91ED-43cb-92C2-25804820EDAC}">
                        <c15:formulaRef>
                          <c15:sqref>'california_housing_train (2)'!$K$3:$K$5</c15:sqref>
                        </c15:formulaRef>
                      </c:ext>
                    </c:extLst>
                    <c:strCache>
                      <c:ptCount val="3"/>
                      <c:pt idx="0">
                        <c:v>Total population</c:v>
                      </c:pt>
                      <c:pt idx="1">
                        <c:v>Total_rooms</c:v>
                      </c:pt>
                      <c:pt idx="2">
                        <c:v>CORRILATION</c:v>
                      </c:pt>
                    </c:strCache>
                  </c:strRef>
                </c:cat>
                <c:val>
                  <c:numRef>
                    <c:extLst>
                      <c:ext xmlns:c15="http://schemas.microsoft.com/office/drawing/2012/chart" uri="{02D57815-91ED-43cb-92C2-25804820EDAC}">
                        <c15:formulaRef>
                          <c15:sqref>'california_housing_train (2)'!$L$3:$L$5</c15:sqref>
                        </c15:formulaRef>
                      </c:ext>
                    </c:extLst>
                    <c:numCache>
                      <c:formatCode>General</c:formatCode>
                      <c:ptCount val="3"/>
                    </c:numCache>
                  </c:numRef>
                </c:val>
              </c15:ser>
            </c15:filteredBarSeries>
          </c:ext>
        </c:extLst>
      </c:barChart>
      <c:catAx>
        <c:axId val="25733769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57338088"/>
        <c:crosses val="autoZero"/>
        <c:auto val="1"/>
        <c:lblAlgn val="ctr"/>
        <c:lblOffset val="100"/>
        <c:noMultiLvlLbl val="0"/>
      </c:catAx>
      <c:valAx>
        <c:axId val="257338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5733769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spPr>
            <a:solidFill>
              <a:schemeClr val="accent2"/>
            </a:solidFill>
            <a:ln>
              <a:noFill/>
            </a:ln>
            <a:effectLst/>
          </c:spPr>
          <c:invertIfNegative val="0"/>
          <c:cat>
            <c:strRef>
              <c:f>'california_housing_train (2)'!$K$3:$K$5</c:f>
              <c:strCache>
                <c:ptCount val="3"/>
                <c:pt idx="0">
                  <c:v>Total population</c:v>
                </c:pt>
                <c:pt idx="1">
                  <c:v>Total_rooms</c:v>
                </c:pt>
                <c:pt idx="2">
                  <c:v>CORRILATION</c:v>
                </c:pt>
              </c:strCache>
            </c:strRef>
          </c:cat>
          <c:val>
            <c:numRef>
              <c:f>'california_housing_train (2)'!$M$3:$M$5</c:f>
              <c:numCache>
                <c:formatCode>General</c:formatCode>
                <c:ptCount val="3"/>
                <c:pt idx="0">
                  <c:v>24302757</c:v>
                </c:pt>
                <c:pt idx="1">
                  <c:v>44942295</c:v>
                </c:pt>
                <c:pt idx="2">
                  <c:v>0.860170341</c:v>
                </c:pt>
              </c:numCache>
            </c:numRef>
          </c:val>
        </c:ser>
        <c:dLbls>
          <c:showLegendKey val="0"/>
          <c:showVal val="0"/>
          <c:showCatName val="0"/>
          <c:showSerName val="0"/>
          <c:showPercent val="0"/>
          <c:showBubbleSize val="0"/>
        </c:dLbls>
        <c:gapWidth val="182"/>
        <c:axId val="190135512"/>
        <c:axId val="190129240"/>
        <c:extLst>
          <c:ext xmlns:c15="http://schemas.microsoft.com/office/drawing/2012/chart" uri="{02D57815-91ED-43cb-92C2-25804820EDAC}">
            <c15:filteredBarSeries>
              <c15:ser>
                <c:idx val="0"/>
                <c:order val="0"/>
                <c:spPr>
                  <a:solidFill>
                    <a:schemeClr val="accent1"/>
                  </a:solidFill>
                  <a:ln>
                    <a:noFill/>
                  </a:ln>
                  <a:effectLst/>
                </c:spPr>
                <c:invertIfNegative val="0"/>
                <c:cat>
                  <c:strRef>
                    <c:extLst>
                      <c:ext xmlns:c15="http://schemas.microsoft.com/office/drawing/2012/chart" uri="{02D57815-91ED-43cb-92C2-25804820EDAC}">
                        <c15:formulaRef>
                          <c15:sqref>'california_housing_train (2)'!$K$3:$K$5</c15:sqref>
                        </c15:formulaRef>
                      </c:ext>
                    </c:extLst>
                    <c:strCache>
                      <c:ptCount val="3"/>
                      <c:pt idx="0">
                        <c:v>Total population</c:v>
                      </c:pt>
                      <c:pt idx="1">
                        <c:v>Total_rooms</c:v>
                      </c:pt>
                      <c:pt idx="2">
                        <c:v>CORRILATION</c:v>
                      </c:pt>
                    </c:strCache>
                  </c:strRef>
                </c:cat>
                <c:val>
                  <c:numRef>
                    <c:extLst>
                      <c:ext xmlns:c15="http://schemas.microsoft.com/office/drawing/2012/chart" uri="{02D57815-91ED-43cb-92C2-25804820EDAC}">
                        <c15:formulaRef>
                          <c15:sqref>'california_housing_train (2)'!$L$3:$L$5</c15:sqref>
                        </c15:formulaRef>
                      </c:ext>
                    </c:extLst>
                    <c:numCache>
                      <c:formatCode>General</c:formatCode>
                      <c:ptCount val="3"/>
                    </c:numCache>
                  </c:numRef>
                </c:val>
              </c15:ser>
            </c15:filteredBarSeries>
          </c:ext>
        </c:extLst>
      </c:barChart>
      <c:catAx>
        <c:axId val="1901355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129240"/>
        <c:crosses val="autoZero"/>
        <c:auto val="1"/>
        <c:lblAlgn val="ctr"/>
        <c:lblOffset val="100"/>
        <c:noMultiLvlLbl val="0"/>
      </c:catAx>
      <c:valAx>
        <c:axId val="1901292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135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t>CORRILATION COEFFICIENT = 0.7</a:t>
            </a:r>
          </a:p>
        </c:rich>
      </c:tx>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1"/>
          <c:order val="1"/>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'california_housing_train (2)'!$K$7:$K$8</c:f>
              <c:strCache>
                <c:ptCount val="2"/>
                <c:pt idx="0">
                  <c:v>total_bedrooms</c:v>
                </c:pt>
                <c:pt idx="1">
                  <c:v>Total population</c:v>
                </c:pt>
              </c:strCache>
            </c:strRef>
          </c:cat>
          <c:val>
            <c:numRef>
              <c:f>'california_housing_train (2)'!$M$7:$M$8</c:f>
              <c:numCache>
                <c:formatCode>General</c:formatCode>
                <c:ptCount val="2"/>
                <c:pt idx="0">
                  <c:v>9169984.0</c:v>
                </c:pt>
                <c:pt idx="1">
                  <c:v>2.429847E+7</c:v>
                </c:pt>
              </c:numCache>
            </c:numRef>
          </c:val>
        </c:ser>
        <c:dLbls>
          <c:dLblPos val="outEnd"/>
          <c:showLegendKey val="0"/>
          <c:showVal val="1"/>
          <c:showCatName val="0"/>
          <c:showSerName val="0"/>
          <c:showPercent val="0"/>
          <c:showBubbleSize val="0"/>
        </c:dLbls>
        <c:gapWidth val="164"/>
        <c:overlap val="-22"/>
        <c:axId val="257332208"/>
        <c:axId val="257332600"/>
        <c:extLst>
          <c:ext xmlns:c15="http://schemas.microsoft.com/office/drawing/2012/chart" uri="{02D57815-91ED-43cb-92C2-25804820EDAC}">
            <c15:filteredBarSeries>
              <c15:ser>
                <c:idx val="0"/>
                <c:order val="0"/>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extLst>
                      <c:ext xmlns:c15="http://schemas.microsoft.com/office/drawing/2012/chart" uri="{02D57815-91ED-43cb-92C2-25804820EDAC}">
                        <c15:formulaRef>
                          <c15:sqref>'california_housing_train (2)'!$K$7:$K$8</c15:sqref>
                        </c15:formulaRef>
                      </c:ext>
                    </c:extLst>
                    <c:strCache>
                      <c:ptCount val="2"/>
                      <c:pt idx="0">
                        <c:v>total_bedrooms</c:v>
                      </c:pt>
                      <c:pt idx="1">
                        <c:v>Total population</c:v>
                      </c:pt>
                    </c:strCache>
                  </c:strRef>
                </c:cat>
                <c:val>
                  <c:numRef>
                    <c:extLst>
                      <c:ext xmlns:c15="http://schemas.microsoft.com/office/drawing/2012/chart" uri="{02D57815-91ED-43cb-92C2-25804820EDAC}">
                        <c15:formulaRef>
                          <c15:sqref>'california_housing_train (2)'!$L$7:$L$8</c15:sqref>
                        </c15:formulaRef>
                      </c:ext>
                    </c:extLst>
                    <c:numCache>
                      <c:formatCode>General</c:formatCode>
                      <c:ptCount val="2"/>
                    </c:numCache>
                  </c:numRef>
                </c:val>
              </c15:ser>
            </c15:filteredBarSeries>
          </c:ext>
        </c:extLst>
      </c:barChart>
      <c:catAx>
        <c:axId val="25733220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7332600"/>
        <c:crosses val="autoZero"/>
        <c:auto val="1"/>
        <c:lblAlgn val="ctr"/>
        <c:lblOffset val="100"/>
        <c:noMultiLvlLbl val="0"/>
      </c:catAx>
      <c:valAx>
        <c:axId val="2573326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7332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cat>
            <c:strRef>
              <c:f>'california_housing_train (2)'!$K$7:$K$8</c:f>
              <c:strCache>
                <c:ptCount val="2"/>
                <c:pt idx="0">
                  <c:v>total_bedrooms</c:v>
                </c:pt>
                <c:pt idx="1">
                  <c:v>Total population</c:v>
                </c:pt>
              </c:strCache>
            </c:strRef>
          </c:cat>
          <c:val>
            <c:numRef>
              <c:f>'california_housing_train (2)'!$M$7:$M$8</c:f>
              <c:numCache>
                <c:formatCode>General</c:formatCode>
                <c:ptCount val="2"/>
                <c:pt idx="0">
                  <c:v>9169984.0</c:v>
                </c:pt>
                <c:pt idx="1">
                  <c:v>2.429847E+7</c:v>
                </c:pt>
              </c:numCache>
            </c:numRef>
          </c:val>
        </c:ser>
        <c:dLbls>
          <c:showLegendKey val="0"/>
          <c:showVal val="0"/>
          <c:showCatName val="0"/>
          <c:showSerName val="0"/>
          <c:showPercent val="0"/>
          <c:showBubbleSize val="0"/>
        </c:dLbls>
        <c:gapWidth val="219"/>
        <c:overlap val="-27"/>
        <c:axId val="255566112"/>
        <c:axId val="255566504"/>
        <c:extLst>
          <c:ext xmlns:c15="http://schemas.microsoft.com/office/drawing/2012/chart" uri="{02D57815-91ED-43cb-92C2-25804820EDAC}">
            <c15:filteredBarSeries>
              <c15:ser>
                <c:idx val="0"/>
                <c:order val="0"/>
                <c:spPr>
                  <a:solidFill>
                    <a:schemeClr val="accent1"/>
                  </a:solidFill>
                  <a:ln>
                    <a:noFill/>
                  </a:ln>
                  <a:effectLst/>
                </c:spPr>
                <c:invertIfNegative val="0"/>
                <c:cat>
                  <c:strRef>
                    <c:extLst>
                      <c:ext xmlns:c15="http://schemas.microsoft.com/office/drawing/2012/chart" uri="{02D57815-91ED-43cb-92C2-25804820EDAC}">
                        <c15:formulaRef>
                          <c15:sqref>'california_housing_train (2)'!$K$7:$K$8</c15:sqref>
                        </c15:formulaRef>
                      </c:ext>
                    </c:extLst>
                    <c:strCache>
                      <c:ptCount val="2"/>
                      <c:pt idx="0">
                        <c:v>total_bedrooms</c:v>
                      </c:pt>
                      <c:pt idx="1">
                        <c:v>Total population</c:v>
                      </c:pt>
                    </c:strCache>
                  </c:strRef>
                </c:cat>
                <c:val>
                  <c:numRef>
                    <c:extLst>
                      <c:ext xmlns:c15="http://schemas.microsoft.com/office/drawing/2012/chart" uri="{02D57815-91ED-43cb-92C2-25804820EDAC}">
                        <c15:formulaRef>
                          <c15:sqref>'california_housing_train (2)'!$L$7:$L$8</c15:sqref>
                        </c15:formulaRef>
                      </c:ext>
                    </c:extLst>
                    <c:numCache>
                      <c:formatCode>General</c:formatCode>
                      <c:ptCount val="2"/>
                    </c:numCache>
                  </c:numRef>
                </c:val>
              </c15:ser>
            </c15:filteredBarSeries>
          </c:ext>
        </c:extLst>
      </c:barChart>
      <c:catAx>
        <c:axId val="25556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5566504"/>
        <c:crosses val="autoZero"/>
        <c:auto val="1"/>
        <c:lblAlgn val="ctr"/>
        <c:lblOffset val="100"/>
        <c:noMultiLvlLbl val="0"/>
      </c:catAx>
      <c:valAx>
        <c:axId val="255566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5566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lt1">
                <a:lumMod val="75000"/>
                <a:alpha val="36000"/>
              </a:schemeClr>
            </a:gs>
            <a:gs pos="100000">
              <a:schemeClr val="dk1">
                <a:lumMod val="95000"/>
                <a:lumOff val="5000"/>
                <a:alpha val="42000"/>
              </a:schemeClr>
            </a:gs>
          </a:gsLst>
          <a:lin ang="5400000" scaled="0"/>
        </a:gradFill>
        <a:round/>
      </a:ln>
    </cs:spPr>
  </cs:gridlineMajor>
  <cs:gridlineMinor>
    <cs:lnRef idx="0"/>
    <cs:fillRef idx="0"/>
    <cs:effectRef idx="0"/>
    <cs:fontRef idx="minor">
      <a:schemeClr val="dk1"/>
    </cs:fontRef>
    <cs:spPr>
      <a:ln>
        <a:gradFill>
          <a:gsLst>
            <a:gs pos="0">
              <a:schemeClr val="lt1">
                <a:lumMod val="75000"/>
                <a:alpha val="36000"/>
              </a:schemeClr>
            </a:gs>
            <a:gs pos="100000">
              <a:schemeClr val="dk1">
                <a:lumMod val="95000"/>
                <a:lumOff val="5000"/>
                <a:alpha val="42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1" name=""/>
        <p:cNvGrpSpPr/>
        <p:nvPr/>
      </p:nvGrpSpPr>
      <p:grpSpPr>
        <a:xfrm>
          <a:off x="0" y="0"/>
          <a:ext cx="0" cy="0"/>
          <a:chOff x="0" y="0"/>
          <a:chExt cx="0" cy="0"/>
        </a:xfrm>
      </p:grpSpPr>
      <p:sp>
        <p:nvSpPr>
          <p:cNvPr id="104859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93"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594" name="Date Placeholder 3"/>
          <p:cNvSpPr>
            <a:spLocks noGrp="1"/>
          </p:cNvSpPr>
          <p:nvPr>
            <p:ph type="dt" sz="half" idx="10"/>
          </p:nvPr>
        </p:nvSpPr>
        <p:spPr/>
        <p:txBody>
          <a:bodyPr/>
          <a:p>
            <a:fld id="{E1592303-F696-4386-8B46-68AA428D748C}" type="datetimeFigureOut">
              <a:rPr lang="en-US" smtClean="0"/>
              <a:t>4/5/2024</a:t>
            </a:fld>
            <a:endParaRPr lang="en-US"/>
          </a:p>
        </p:txBody>
      </p:sp>
      <p:sp>
        <p:nvSpPr>
          <p:cNvPr id="1048595" name="Footer Placeholder 4"/>
          <p:cNvSpPr>
            <a:spLocks noGrp="1"/>
          </p:cNvSpPr>
          <p:nvPr>
            <p:ph type="ftr" sz="quarter" idx="11"/>
          </p:nvPr>
        </p:nvSpPr>
        <p:spPr/>
        <p:txBody>
          <a:bodyPr/>
          <a:p>
            <a:endParaRPr lang="en-US"/>
          </a:p>
        </p:txBody>
      </p:sp>
      <p:sp>
        <p:nvSpPr>
          <p:cNvPr id="1048596" name="Slide Number Placeholder 5"/>
          <p:cNvSpPr>
            <a:spLocks noGrp="1"/>
          </p:cNvSpPr>
          <p:nvPr>
            <p:ph type="sldNum" sz="quarter" idx="12"/>
          </p:nvPr>
        </p:nvSpPr>
        <p:spPr/>
        <p:txBody>
          <a:bodyPr/>
          <a:p>
            <a:fld id="{249C621C-DAFC-49D6-B734-D52C8CEB583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2" name="Title 1"/>
          <p:cNvSpPr>
            <a:spLocks noGrp="1"/>
          </p:cNvSpPr>
          <p:nvPr>
            <p:ph type="title"/>
          </p:nvPr>
        </p:nvSpPr>
        <p:spPr/>
        <p:txBody>
          <a:bodyPr/>
          <a:p>
            <a:r>
              <a:rPr lang="en-US" smtClean="0"/>
              <a:t>Click to edit Master title style</a:t>
            </a:r>
            <a:endParaRPr lang="en-US"/>
          </a:p>
        </p:txBody>
      </p:sp>
      <p:sp>
        <p:nvSpPr>
          <p:cNvPr id="104863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4" name="Date Placeholder 3"/>
          <p:cNvSpPr>
            <a:spLocks noGrp="1"/>
          </p:cNvSpPr>
          <p:nvPr>
            <p:ph type="dt" sz="half" idx="10"/>
          </p:nvPr>
        </p:nvSpPr>
        <p:spPr/>
        <p:txBody>
          <a:bodyPr/>
          <a:p>
            <a:fld id="{E1592303-F696-4386-8B46-68AA428D748C}" type="datetimeFigureOut">
              <a:rPr lang="en-US" smtClean="0"/>
              <a:t>4/5/2024</a:t>
            </a:fld>
            <a:endParaRPr lang="en-US"/>
          </a:p>
        </p:txBody>
      </p:sp>
      <p:sp>
        <p:nvSpPr>
          <p:cNvPr id="1048635" name="Footer Placeholder 4"/>
          <p:cNvSpPr>
            <a:spLocks noGrp="1"/>
          </p:cNvSpPr>
          <p:nvPr>
            <p:ph type="ftr" sz="quarter" idx="11"/>
          </p:nvPr>
        </p:nvSpPr>
        <p:spPr/>
        <p:txBody>
          <a:bodyPr/>
          <a:p>
            <a:endParaRPr lang="en-US"/>
          </a:p>
        </p:txBody>
      </p:sp>
      <p:sp>
        <p:nvSpPr>
          <p:cNvPr id="1048636" name="Slide Number Placeholder 5"/>
          <p:cNvSpPr>
            <a:spLocks noGrp="1"/>
          </p:cNvSpPr>
          <p:nvPr>
            <p:ph type="sldNum" sz="quarter" idx="12"/>
          </p:nvPr>
        </p:nvSpPr>
        <p:spPr/>
        <p:txBody>
          <a:bodyPr/>
          <a:p>
            <a:fld id="{249C621C-DAFC-49D6-B734-D52C8CEB58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22"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3" name="Date Placeholder 3"/>
          <p:cNvSpPr>
            <a:spLocks noGrp="1"/>
          </p:cNvSpPr>
          <p:nvPr>
            <p:ph type="dt" sz="half" idx="10"/>
          </p:nvPr>
        </p:nvSpPr>
        <p:spPr/>
        <p:txBody>
          <a:bodyPr/>
          <a:p>
            <a:fld id="{E1592303-F696-4386-8B46-68AA428D748C}" type="datetimeFigureOut">
              <a:rPr lang="en-US" smtClean="0"/>
              <a:t>4/5/2024</a:t>
            </a:fld>
            <a:endParaRPr lang="en-US"/>
          </a:p>
        </p:txBody>
      </p:sp>
      <p:sp>
        <p:nvSpPr>
          <p:cNvPr id="1048624" name="Footer Placeholder 4"/>
          <p:cNvSpPr>
            <a:spLocks noGrp="1"/>
          </p:cNvSpPr>
          <p:nvPr>
            <p:ph type="ftr" sz="quarter" idx="11"/>
          </p:nvPr>
        </p:nvSpPr>
        <p:spPr/>
        <p:txBody>
          <a:bodyPr/>
          <a:p>
            <a:endParaRPr lang="en-US"/>
          </a:p>
        </p:txBody>
      </p:sp>
      <p:sp>
        <p:nvSpPr>
          <p:cNvPr id="1048625" name="Slide Number Placeholder 5"/>
          <p:cNvSpPr>
            <a:spLocks noGrp="1"/>
          </p:cNvSpPr>
          <p:nvPr>
            <p:ph type="sldNum" sz="quarter" idx="12"/>
          </p:nvPr>
        </p:nvSpPr>
        <p:spPr/>
        <p:txBody>
          <a:bodyPr/>
          <a:p>
            <a:fld id="{249C621C-DAFC-49D6-B734-D52C8CEB58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Placeholder 3"/>
          <p:cNvSpPr>
            <a:spLocks noGrp="1"/>
          </p:cNvSpPr>
          <p:nvPr>
            <p:ph type="dt" sz="half" idx="10"/>
          </p:nvPr>
        </p:nvSpPr>
        <p:spPr/>
        <p:txBody>
          <a:bodyPr/>
          <a:p>
            <a:fld id="{E1592303-F696-4386-8B46-68AA428D748C}" type="datetimeFigureOut">
              <a:rPr lang="en-US" smtClean="0"/>
              <a:t>4/5/2024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249C621C-DAFC-49D6-B734-D52C8CEB58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3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39" name="Date Placeholder 3"/>
          <p:cNvSpPr>
            <a:spLocks noGrp="1"/>
          </p:cNvSpPr>
          <p:nvPr>
            <p:ph type="dt" sz="half" idx="10"/>
          </p:nvPr>
        </p:nvSpPr>
        <p:spPr/>
        <p:txBody>
          <a:bodyPr/>
          <a:p>
            <a:fld id="{E1592303-F696-4386-8B46-68AA428D748C}" type="datetimeFigureOut">
              <a:rPr lang="en-US" smtClean="0"/>
              <a:t>4/5/2024</a:t>
            </a:fld>
            <a:endParaRPr lang="en-US"/>
          </a:p>
        </p:txBody>
      </p:sp>
      <p:sp>
        <p:nvSpPr>
          <p:cNvPr id="1048640" name="Footer Placeholder 4"/>
          <p:cNvSpPr>
            <a:spLocks noGrp="1"/>
          </p:cNvSpPr>
          <p:nvPr>
            <p:ph type="ftr" sz="quarter" idx="11"/>
          </p:nvPr>
        </p:nvSpPr>
        <p:spPr/>
        <p:txBody>
          <a:bodyPr/>
          <a:p>
            <a:endParaRPr lang="en-US"/>
          </a:p>
        </p:txBody>
      </p:sp>
      <p:sp>
        <p:nvSpPr>
          <p:cNvPr id="1048641" name="Slide Number Placeholder 5"/>
          <p:cNvSpPr>
            <a:spLocks noGrp="1"/>
          </p:cNvSpPr>
          <p:nvPr>
            <p:ph type="sldNum" sz="quarter" idx="12"/>
          </p:nvPr>
        </p:nvSpPr>
        <p:spPr/>
        <p:txBody>
          <a:bodyPr/>
          <a:p>
            <a:fld id="{249C621C-DAFC-49D6-B734-D52C8CEB583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lang="en-US"/>
          </a:p>
        </p:txBody>
      </p:sp>
      <p:sp>
        <p:nvSpPr>
          <p:cNvPr id="1048643"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4"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5" name="Date Placeholder 4"/>
          <p:cNvSpPr>
            <a:spLocks noGrp="1"/>
          </p:cNvSpPr>
          <p:nvPr>
            <p:ph type="dt" sz="half" idx="10"/>
          </p:nvPr>
        </p:nvSpPr>
        <p:spPr/>
        <p:txBody>
          <a:bodyPr/>
          <a:p>
            <a:fld id="{E1592303-F696-4386-8B46-68AA428D748C}" type="datetimeFigureOut">
              <a:rPr lang="en-US" smtClean="0"/>
              <a:t>4/5/2024</a:t>
            </a:fld>
            <a:endParaRPr lang="en-US"/>
          </a:p>
        </p:txBody>
      </p:sp>
      <p:sp>
        <p:nvSpPr>
          <p:cNvPr id="1048646" name="Footer Placeholder 5"/>
          <p:cNvSpPr>
            <a:spLocks noGrp="1"/>
          </p:cNvSpPr>
          <p:nvPr>
            <p:ph type="ftr" sz="quarter" idx="11"/>
          </p:nvPr>
        </p:nvSpPr>
        <p:spPr/>
        <p:txBody>
          <a:bodyPr/>
          <a:p>
            <a:endParaRPr lang="en-US"/>
          </a:p>
        </p:txBody>
      </p:sp>
      <p:sp>
        <p:nvSpPr>
          <p:cNvPr id="1048647" name="Slide Number Placeholder 6"/>
          <p:cNvSpPr>
            <a:spLocks noGrp="1"/>
          </p:cNvSpPr>
          <p:nvPr>
            <p:ph type="sldNum" sz="quarter" idx="12"/>
          </p:nvPr>
        </p:nvSpPr>
        <p:spPr/>
        <p:txBody>
          <a:bodyPr/>
          <a:p>
            <a:fld id="{249C621C-DAFC-49D6-B734-D52C8CEB58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8" name=""/>
        <p:cNvGrpSpPr/>
        <p:nvPr/>
      </p:nvGrpSpPr>
      <p:grpSpPr>
        <a:xfrm>
          <a:off x="0" y="0"/>
          <a:ext cx="0" cy="0"/>
          <a:chOff x="0" y="0"/>
          <a:chExt cx="0" cy="0"/>
        </a:xfrm>
      </p:grpSpPr>
      <p:sp>
        <p:nvSpPr>
          <p:cNvPr id="1048648"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4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0"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2"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3" name="Date Placeholder 6"/>
          <p:cNvSpPr>
            <a:spLocks noGrp="1"/>
          </p:cNvSpPr>
          <p:nvPr>
            <p:ph type="dt" sz="half" idx="10"/>
          </p:nvPr>
        </p:nvSpPr>
        <p:spPr/>
        <p:txBody>
          <a:bodyPr/>
          <a:p>
            <a:fld id="{E1592303-F696-4386-8B46-68AA428D748C}" type="datetimeFigureOut">
              <a:rPr lang="en-US" smtClean="0"/>
              <a:t>4/5/2024</a:t>
            </a:fld>
            <a:endParaRPr lang="en-US"/>
          </a:p>
        </p:txBody>
      </p:sp>
      <p:sp>
        <p:nvSpPr>
          <p:cNvPr id="1048654" name="Footer Placeholder 7"/>
          <p:cNvSpPr>
            <a:spLocks noGrp="1"/>
          </p:cNvSpPr>
          <p:nvPr>
            <p:ph type="ftr" sz="quarter" idx="11"/>
          </p:nvPr>
        </p:nvSpPr>
        <p:spPr/>
        <p:txBody>
          <a:bodyPr/>
          <a:p>
            <a:endParaRPr lang="en-US"/>
          </a:p>
        </p:txBody>
      </p:sp>
      <p:sp>
        <p:nvSpPr>
          <p:cNvPr id="1048655" name="Slide Number Placeholder 8"/>
          <p:cNvSpPr>
            <a:spLocks noGrp="1"/>
          </p:cNvSpPr>
          <p:nvPr>
            <p:ph type="sldNum" sz="quarter" idx="12"/>
          </p:nvPr>
        </p:nvSpPr>
        <p:spPr/>
        <p:txBody>
          <a:bodyPr/>
          <a:p>
            <a:fld id="{249C621C-DAFC-49D6-B734-D52C8CEB583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US"/>
          </a:p>
        </p:txBody>
      </p:sp>
      <p:sp>
        <p:nvSpPr>
          <p:cNvPr id="1048618" name="Date Placeholder 2"/>
          <p:cNvSpPr>
            <a:spLocks noGrp="1"/>
          </p:cNvSpPr>
          <p:nvPr>
            <p:ph type="dt" sz="half" idx="10"/>
          </p:nvPr>
        </p:nvSpPr>
        <p:spPr/>
        <p:txBody>
          <a:bodyPr/>
          <a:p>
            <a:fld id="{E1592303-F696-4386-8B46-68AA428D748C}" type="datetimeFigureOut">
              <a:rPr lang="en-US" smtClean="0"/>
              <a:t>4/5/2024</a:t>
            </a:fld>
            <a:endParaRPr lang="en-US"/>
          </a:p>
        </p:txBody>
      </p:sp>
      <p:sp>
        <p:nvSpPr>
          <p:cNvPr id="1048619" name="Footer Placeholder 3"/>
          <p:cNvSpPr>
            <a:spLocks noGrp="1"/>
          </p:cNvSpPr>
          <p:nvPr>
            <p:ph type="ftr" sz="quarter" idx="11"/>
          </p:nvPr>
        </p:nvSpPr>
        <p:spPr/>
        <p:txBody>
          <a:bodyPr/>
          <a:p>
            <a:endParaRPr lang="en-US"/>
          </a:p>
        </p:txBody>
      </p:sp>
      <p:sp>
        <p:nvSpPr>
          <p:cNvPr id="1048620" name="Slide Number Placeholder 4"/>
          <p:cNvSpPr>
            <a:spLocks noGrp="1"/>
          </p:cNvSpPr>
          <p:nvPr>
            <p:ph type="sldNum" sz="quarter" idx="12"/>
          </p:nvPr>
        </p:nvSpPr>
        <p:spPr/>
        <p:txBody>
          <a:bodyPr/>
          <a:p>
            <a:fld id="{249C621C-DAFC-49D6-B734-D52C8CEB58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56" name="Date Placeholder 1"/>
          <p:cNvSpPr>
            <a:spLocks noGrp="1"/>
          </p:cNvSpPr>
          <p:nvPr>
            <p:ph type="dt" sz="half" idx="10"/>
          </p:nvPr>
        </p:nvSpPr>
        <p:spPr/>
        <p:txBody>
          <a:bodyPr/>
          <a:p>
            <a:fld id="{E1592303-F696-4386-8B46-68AA428D748C}" type="datetimeFigureOut">
              <a:rPr lang="en-US" smtClean="0"/>
              <a:t>4/5/2024</a:t>
            </a:fld>
            <a:endParaRPr lang="en-US"/>
          </a:p>
        </p:txBody>
      </p:sp>
      <p:sp>
        <p:nvSpPr>
          <p:cNvPr id="1048657" name="Footer Placeholder 2"/>
          <p:cNvSpPr>
            <a:spLocks noGrp="1"/>
          </p:cNvSpPr>
          <p:nvPr>
            <p:ph type="ftr" sz="quarter" idx="11"/>
          </p:nvPr>
        </p:nvSpPr>
        <p:spPr/>
        <p:txBody>
          <a:bodyPr/>
          <a:p>
            <a:endParaRPr lang="en-US"/>
          </a:p>
        </p:txBody>
      </p:sp>
      <p:sp>
        <p:nvSpPr>
          <p:cNvPr id="1048658" name="Slide Number Placeholder 3"/>
          <p:cNvSpPr>
            <a:spLocks noGrp="1"/>
          </p:cNvSpPr>
          <p:nvPr>
            <p:ph type="sldNum" sz="quarter" idx="12"/>
          </p:nvPr>
        </p:nvSpPr>
        <p:spPr/>
        <p:txBody>
          <a:bodyPr/>
          <a:p>
            <a:fld id="{249C621C-DAFC-49D6-B734-D52C8CEB58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59"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6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2" name="Date Placeholder 4"/>
          <p:cNvSpPr>
            <a:spLocks noGrp="1"/>
          </p:cNvSpPr>
          <p:nvPr>
            <p:ph type="dt" sz="half" idx="10"/>
          </p:nvPr>
        </p:nvSpPr>
        <p:spPr/>
        <p:txBody>
          <a:bodyPr/>
          <a:p>
            <a:fld id="{E1592303-F696-4386-8B46-68AA428D748C}" type="datetimeFigureOut">
              <a:rPr lang="en-US" smtClean="0"/>
              <a:t>4/5/2024</a:t>
            </a:fld>
            <a:endParaRPr lang="en-US"/>
          </a:p>
        </p:txBody>
      </p:sp>
      <p:sp>
        <p:nvSpPr>
          <p:cNvPr id="1048663" name="Footer Placeholder 5"/>
          <p:cNvSpPr>
            <a:spLocks noGrp="1"/>
          </p:cNvSpPr>
          <p:nvPr>
            <p:ph type="ftr" sz="quarter" idx="11"/>
          </p:nvPr>
        </p:nvSpPr>
        <p:spPr/>
        <p:txBody>
          <a:bodyPr/>
          <a:p>
            <a:endParaRPr lang="en-US"/>
          </a:p>
        </p:txBody>
      </p:sp>
      <p:sp>
        <p:nvSpPr>
          <p:cNvPr id="1048664" name="Slide Number Placeholder 6"/>
          <p:cNvSpPr>
            <a:spLocks noGrp="1"/>
          </p:cNvSpPr>
          <p:nvPr>
            <p:ph type="sldNum" sz="quarter" idx="12"/>
          </p:nvPr>
        </p:nvSpPr>
        <p:spPr/>
        <p:txBody>
          <a:bodyPr/>
          <a:p>
            <a:fld id="{249C621C-DAFC-49D6-B734-D52C8CEB583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2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2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29" name="Date Placeholder 4"/>
          <p:cNvSpPr>
            <a:spLocks noGrp="1"/>
          </p:cNvSpPr>
          <p:nvPr>
            <p:ph type="dt" sz="half" idx="10"/>
          </p:nvPr>
        </p:nvSpPr>
        <p:spPr/>
        <p:txBody>
          <a:bodyPr/>
          <a:p>
            <a:fld id="{E1592303-F696-4386-8B46-68AA428D748C}" type="datetimeFigureOut">
              <a:rPr lang="en-US" smtClean="0"/>
              <a:t>4/5/2024</a:t>
            </a:fld>
            <a:endParaRPr lang="en-US"/>
          </a:p>
        </p:txBody>
      </p:sp>
      <p:sp>
        <p:nvSpPr>
          <p:cNvPr id="1048630" name="Footer Placeholder 5"/>
          <p:cNvSpPr>
            <a:spLocks noGrp="1"/>
          </p:cNvSpPr>
          <p:nvPr>
            <p:ph type="ftr" sz="quarter" idx="11"/>
          </p:nvPr>
        </p:nvSpPr>
        <p:spPr/>
        <p:txBody>
          <a:bodyPr/>
          <a:p>
            <a:endParaRPr lang="en-US"/>
          </a:p>
        </p:txBody>
      </p:sp>
      <p:sp>
        <p:nvSpPr>
          <p:cNvPr id="1048631" name="Slide Number Placeholder 6"/>
          <p:cNvSpPr>
            <a:spLocks noGrp="1"/>
          </p:cNvSpPr>
          <p:nvPr>
            <p:ph type="sldNum" sz="quarter" idx="12"/>
          </p:nvPr>
        </p:nvSpPr>
        <p:spPr/>
        <p:txBody>
          <a:bodyPr/>
          <a:p>
            <a:fld id="{249C621C-DAFC-49D6-B734-D52C8CEB58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E1592303-F696-4386-8B46-68AA428D748C}" type="datetimeFigureOut">
              <a:rPr lang="en-US" smtClean="0"/>
              <a:t>4/5/2024</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249C621C-DAFC-49D6-B734-D52C8CEB583D}"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4.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1"/>
          <p:cNvSpPr>
            <a:spLocks noGrp="1"/>
          </p:cNvSpPr>
          <p:nvPr>
            <p:ph type="ctrTitle"/>
          </p:nvPr>
        </p:nvSpPr>
        <p:spPr/>
        <p:txBody>
          <a:bodyPr>
            <a:normAutofit fontScale="96667"/>
          </a:bodyPr>
          <a:p>
            <a:r>
              <a:rPr dirty="0" lang="en-US" smtClean="0"/>
              <a:t>3MTT FELLOW’S PROJECT</a:t>
            </a:r>
            <a:br>
              <a:rPr dirty="0" lang="en-US" smtClean="0"/>
            </a:br>
            <a:r>
              <a:rPr dirty="0" lang="en-US" smtClean="0"/>
              <a:t>BY</a:t>
            </a:r>
            <a:endParaRPr dirty="0" lang="en-US"/>
          </a:p>
        </p:txBody>
      </p:sp>
      <p:sp>
        <p:nvSpPr>
          <p:cNvPr id="1048600" name="Subtitle 2"/>
          <p:cNvSpPr>
            <a:spLocks noGrp="1"/>
          </p:cNvSpPr>
          <p:nvPr>
            <p:ph type="subTitle" idx="1"/>
          </p:nvPr>
        </p:nvSpPr>
        <p:spPr/>
        <p:txBody>
          <a:bodyPr/>
          <a:p>
            <a:r>
              <a:rPr dirty="0" lang="en-US" smtClean="0"/>
              <a:t>SHEHU USMAN PANDA</a:t>
            </a:r>
          </a:p>
          <a:p>
            <a:r>
              <a:rPr dirty="0" lang="en-US" smtClean="0"/>
              <a:t>FE/23/16640854</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76" name="Title 1"/>
          <p:cNvSpPr>
            <a:spLocks noGrp="1"/>
          </p:cNvSpPr>
          <p:nvPr>
            <p:ph type="title"/>
          </p:nvPr>
        </p:nvSpPr>
        <p:spPr/>
        <p:txBody>
          <a:bodyPr/>
          <a:p>
            <a:endParaRPr dirty="0" lang="en-US"/>
          </a:p>
        </p:txBody>
      </p:sp>
      <p:graphicFrame>
        <p:nvGraphicFramePr>
          <p:cNvPr id="4194304" name="Content Placeholder 3"/>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82" name="Title 1"/>
          <p:cNvSpPr>
            <a:spLocks noGrp="1"/>
          </p:cNvSpPr>
          <p:nvPr>
            <p:ph type="title"/>
          </p:nvPr>
        </p:nvSpPr>
        <p:spPr/>
        <p:txBody>
          <a:bodyPr/>
          <a:p>
            <a:endParaRPr dirty="0" lang="en-US"/>
          </a:p>
        </p:txBody>
      </p:sp>
      <p:graphicFrame>
        <p:nvGraphicFramePr>
          <p:cNvPr id="4194305" name="Content Placeholder 3"/>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6" name="Table 4"/>
          <p:cNvGraphicFramePr>
            <a:graphicFrameLocks noGrp="1"/>
          </p:cNvGraphicFramePr>
          <p:nvPr/>
        </p:nvGraphicFramePr>
        <p:xfrm>
          <a:off x="5181600" y="3715544"/>
          <a:ext cx="1828800" cy="571500"/>
        </p:xfrm>
        <a:graphic>
          <a:graphicData uri="http://schemas.openxmlformats.org/drawingml/2006/table">
            <a:tbl>
              <a:tblPr/>
              <a:tblGrid>
                <a:gridCol w="1219200"/>
                <a:gridCol w="609600"/>
              </a:tblGrid>
              <a:tr h="190500">
                <a:tc>
                  <a:txBody>
                    <a:bodyPr/>
                    <a:p>
                      <a:pPr algn="l" fontAlgn="b"/>
                      <a:r>
                        <a:rPr b="0" sz="1100" i="0" lang="en-US" strike="noStrike" u="none">
                          <a:solidFill>
                            <a:srgbClr val="000000"/>
                          </a:solidFill>
                          <a:effectLst/>
                          <a:latin typeface="Calibri" panose="020F0502020204030204" pitchFamily="34" charset="0"/>
                        </a:rPr>
                        <a:t>Total population</a:t>
                      </a:r>
                    </a:p>
                  </a:txBody>
                  <a:tcPr marL="9525" marR="9525" marT="9525" marB="0" anchor="b">
                    <a:lnL>
                      <a:noFill/>
                    </a:lnL>
                    <a:lnR>
                      <a:noFill/>
                    </a:lnR>
                    <a:lnT>
                      <a:noFill/>
                    </a:lnT>
                    <a:lnB>
                      <a:noFill/>
                    </a:lnB>
                  </a:tcPr>
                </a:tc>
                <a:tc>
                  <a:txBody>
                    <a:bodyPr/>
                    <a:p>
                      <a:pPr algn="r" fontAlgn="b"/>
                      <a:r>
                        <a:rPr b="0" sz="1100" i="0" lang="en-US" strike="noStrike" u="none">
                          <a:solidFill>
                            <a:srgbClr val="000000"/>
                          </a:solidFill>
                          <a:effectLst/>
                          <a:latin typeface="Calibri" panose="020F0502020204030204" pitchFamily="34" charset="0"/>
                        </a:rPr>
                        <a:t>24302757</a:t>
                      </a:r>
                    </a:p>
                  </a:txBody>
                  <a:tcPr marL="9525" marR="9525" marT="9525" marB="0" anchor="b">
                    <a:lnL>
                      <a:noFill/>
                    </a:lnL>
                    <a:lnR>
                      <a:noFill/>
                    </a:lnR>
                    <a:lnT>
                      <a:noFill/>
                    </a:lnT>
                    <a:lnB>
                      <a:noFill/>
                    </a:lnB>
                  </a:tcPr>
                </a:tc>
              </a:tr>
              <a:tr h="190500">
                <a:tc>
                  <a:txBody>
                    <a:bodyPr/>
                    <a:p>
                      <a:pPr algn="l" fontAlgn="b"/>
                      <a:r>
                        <a:rPr b="0" sz="1100" i="0" lang="en-US" strike="noStrike" u="none">
                          <a:solidFill>
                            <a:srgbClr val="000000"/>
                          </a:solidFill>
                          <a:effectLst/>
                          <a:latin typeface="Calibri" panose="020F0502020204030204" pitchFamily="34" charset="0"/>
                        </a:rPr>
                        <a:t>Total_rooms</a:t>
                      </a:r>
                    </a:p>
                  </a:txBody>
                  <a:tcPr marL="9525" marR="9525" marT="9525" marB="0" anchor="b">
                    <a:lnL>
                      <a:noFill/>
                    </a:lnL>
                    <a:lnR>
                      <a:noFill/>
                    </a:lnR>
                    <a:lnT>
                      <a:noFill/>
                    </a:lnT>
                    <a:lnB>
                      <a:noFill/>
                    </a:lnB>
                  </a:tcPr>
                </a:tc>
                <a:tc>
                  <a:txBody>
                    <a:bodyPr/>
                    <a:p>
                      <a:pPr algn="r" fontAlgn="b"/>
                      <a:r>
                        <a:rPr b="0" sz="1100" i="0" lang="en-US" strike="noStrike" u="none">
                          <a:solidFill>
                            <a:srgbClr val="000000"/>
                          </a:solidFill>
                          <a:effectLst/>
                          <a:latin typeface="Calibri" panose="020F0502020204030204" pitchFamily="34" charset="0"/>
                        </a:rPr>
                        <a:t>44942295</a:t>
                      </a:r>
                    </a:p>
                  </a:txBody>
                  <a:tcPr marL="9525" marR="9525" marT="9525" marB="0" anchor="b">
                    <a:lnL>
                      <a:noFill/>
                    </a:lnL>
                    <a:lnR>
                      <a:noFill/>
                    </a:lnR>
                    <a:lnT>
                      <a:noFill/>
                    </a:lnT>
                    <a:lnB>
                      <a:noFill/>
                    </a:lnB>
                  </a:tcPr>
                </a:tc>
              </a:tr>
              <a:tr h="190500">
                <a:tc>
                  <a:txBody>
                    <a:bodyPr/>
                    <a:p>
                      <a:pPr algn="l" fontAlgn="b"/>
                      <a:r>
                        <a:rPr b="0" sz="1100" i="0" lang="en-US" strike="noStrike" u="none">
                          <a:solidFill>
                            <a:srgbClr val="000000"/>
                          </a:solidFill>
                          <a:effectLst/>
                          <a:latin typeface="Calibri" panose="020F0502020204030204" pitchFamily="34" charset="0"/>
                        </a:rPr>
                        <a:t>CORRILATION</a:t>
                      </a:r>
                    </a:p>
                  </a:txBody>
                  <a:tcPr marL="9525" marR="9525" marT="9525" marB="0" anchor="b">
                    <a:lnL>
                      <a:noFill/>
                    </a:lnL>
                    <a:lnR>
                      <a:noFill/>
                    </a:lnR>
                    <a:lnT>
                      <a:noFill/>
                    </a:lnT>
                    <a:lnB>
                      <a:noFill/>
                    </a:lnB>
                  </a:tcPr>
                </a:tc>
                <a:tc>
                  <a:txBody>
                    <a:bodyPr/>
                    <a:p>
                      <a:pPr algn="r" fontAlgn="b"/>
                      <a:r>
                        <a:rPr b="0" dirty="0" sz="1100" i="0" lang="en-US" strike="noStrike" u="none">
                          <a:solidFill>
                            <a:srgbClr val="000000"/>
                          </a:solidFill>
                          <a:effectLst/>
                          <a:latin typeface="Calibri" panose="020F0502020204030204" pitchFamily="34" charset="0"/>
                        </a:rPr>
                        <a:t>0.86017</a:t>
                      </a:r>
                    </a:p>
                  </a:txBody>
                  <a:tcPr marL="9525" marR="9525" marT="9525" marB="0" anchor="b">
                    <a:lnL>
                      <a:noFill/>
                    </a:lnL>
                    <a:lnR>
                      <a:noFill/>
                    </a:lnR>
                    <a:lnT>
                      <a:noFill/>
                    </a:lnT>
                    <a:lnB>
                      <a:noFill/>
                    </a:lnB>
                  </a:tcPr>
                </a:tc>
              </a:tr>
            </a:tbl>
          </a:graphicData>
        </a:graphic>
      </p:graphicFrame>
      <p:graphicFrame>
        <p:nvGraphicFramePr>
          <p:cNvPr id="4194307" name="Table 5"/>
          <p:cNvGraphicFramePr>
            <a:graphicFrameLocks noGrp="1"/>
          </p:cNvGraphicFramePr>
          <p:nvPr/>
        </p:nvGraphicFramePr>
        <p:xfrm>
          <a:off x="5181600" y="3715544"/>
          <a:ext cx="1828800" cy="571500"/>
        </p:xfrm>
        <a:graphic>
          <a:graphicData uri="http://schemas.openxmlformats.org/drawingml/2006/table">
            <a:tbl>
              <a:tblPr/>
              <a:tblGrid>
                <a:gridCol w="1219200"/>
                <a:gridCol w="609600"/>
              </a:tblGrid>
              <a:tr h="190500">
                <a:tc>
                  <a:txBody>
                    <a:bodyPr/>
                    <a:p>
                      <a:pPr algn="l" fontAlgn="b"/>
                      <a:r>
                        <a:rPr b="0" sz="1100" i="0" lang="en-US" strike="noStrike" u="none">
                          <a:solidFill>
                            <a:srgbClr val="000000"/>
                          </a:solidFill>
                          <a:effectLst/>
                          <a:latin typeface="Calibri" panose="020F0502020204030204" pitchFamily="34" charset="0"/>
                        </a:rPr>
                        <a:t>Total population</a:t>
                      </a:r>
                    </a:p>
                  </a:txBody>
                  <a:tcPr marL="9525" marR="9525" marT="9525" marB="0" anchor="b">
                    <a:lnL>
                      <a:noFill/>
                    </a:lnL>
                    <a:lnR>
                      <a:noFill/>
                    </a:lnR>
                    <a:lnT>
                      <a:noFill/>
                    </a:lnT>
                    <a:lnB>
                      <a:noFill/>
                    </a:lnB>
                  </a:tcPr>
                </a:tc>
                <a:tc>
                  <a:txBody>
                    <a:bodyPr/>
                    <a:p>
                      <a:pPr algn="r" fontAlgn="b"/>
                      <a:r>
                        <a:rPr b="0" sz="1100" i="0" lang="en-US" strike="noStrike" u="none">
                          <a:solidFill>
                            <a:srgbClr val="000000"/>
                          </a:solidFill>
                          <a:effectLst/>
                          <a:latin typeface="Calibri" panose="020F0502020204030204" pitchFamily="34" charset="0"/>
                        </a:rPr>
                        <a:t>24302757</a:t>
                      </a:r>
                    </a:p>
                  </a:txBody>
                  <a:tcPr marL="9525" marR="9525" marT="9525" marB="0" anchor="b">
                    <a:lnL>
                      <a:noFill/>
                    </a:lnL>
                    <a:lnR>
                      <a:noFill/>
                    </a:lnR>
                    <a:lnT>
                      <a:noFill/>
                    </a:lnT>
                    <a:lnB>
                      <a:noFill/>
                    </a:lnB>
                  </a:tcPr>
                </a:tc>
              </a:tr>
              <a:tr h="190500">
                <a:tc>
                  <a:txBody>
                    <a:bodyPr/>
                    <a:p>
                      <a:pPr algn="l" fontAlgn="b"/>
                      <a:r>
                        <a:rPr b="0" sz="1100" i="0" lang="en-US" strike="noStrike" u="none">
                          <a:solidFill>
                            <a:srgbClr val="000000"/>
                          </a:solidFill>
                          <a:effectLst/>
                          <a:latin typeface="Calibri" panose="020F0502020204030204" pitchFamily="34" charset="0"/>
                        </a:rPr>
                        <a:t>Total_rooms</a:t>
                      </a:r>
                    </a:p>
                  </a:txBody>
                  <a:tcPr marL="9525" marR="9525" marT="9525" marB="0" anchor="b">
                    <a:lnL>
                      <a:noFill/>
                    </a:lnL>
                    <a:lnR>
                      <a:noFill/>
                    </a:lnR>
                    <a:lnT>
                      <a:noFill/>
                    </a:lnT>
                    <a:lnB>
                      <a:noFill/>
                    </a:lnB>
                  </a:tcPr>
                </a:tc>
                <a:tc>
                  <a:txBody>
                    <a:bodyPr/>
                    <a:p>
                      <a:pPr algn="r" fontAlgn="b"/>
                      <a:r>
                        <a:rPr b="0" sz="1100" i="0" lang="en-US" strike="noStrike" u="none">
                          <a:solidFill>
                            <a:srgbClr val="000000"/>
                          </a:solidFill>
                          <a:effectLst/>
                          <a:latin typeface="Calibri" panose="020F0502020204030204" pitchFamily="34" charset="0"/>
                        </a:rPr>
                        <a:t>44942295</a:t>
                      </a:r>
                    </a:p>
                  </a:txBody>
                  <a:tcPr marL="9525" marR="9525" marT="9525" marB="0" anchor="b">
                    <a:lnL>
                      <a:noFill/>
                    </a:lnL>
                    <a:lnR>
                      <a:noFill/>
                    </a:lnR>
                    <a:lnT>
                      <a:noFill/>
                    </a:lnT>
                    <a:lnB>
                      <a:noFill/>
                    </a:lnB>
                  </a:tcPr>
                </a:tc>
              </a:tr>
              <a:tr h="190500">
                <a:tc>
                  <a:txBody>
                    <a:bodyPr/>
                    <a:p>
                      <a:pPr algn="l" fontAlgn="b"/>
                      <a:r>
                        <a:rPr b="0" sz="1100" i="0" lang="en-US" strike="noStrike" u="none">
                          <a:solidFill>
                            <a:srgbClr val="000000"/>
                          </a:solidFill>
                          <a:effectLst/>
                          <a:latin typeface="Calibri" panose="020F0502020204030204" pitchFamily="34" charset="0"/>
                        </a:rPr>
                        <a:t>CORRILATION</a:t>
                      </a:r>
                    </a:p>
                  </a:txBody>
                  <a:tcPr marL="9525" marR="9525" marT="9525" marB="0" anchor="b">
                    <a:lnL>
                      <a:noFill/>
                    </a:lnL>
                    <a:lnR>
                      <a:noFill/>
                    </a:lnR>
                    <a:lnT>
                      <a:noFill/>
                    </a:lnT>
                    <a:lnB>
                      <a:noFill/>
                    </a:lnB>
                  </a:tcPr>
                </a:tc>
                <a:tc>
                  <a:txBody>
                    <a:bodyPr/>
                    <a:p>
                      <a:pPr algn="r" fontAlgn="b"/>
                      <a:r>
                        <a:rPr b="0" dirty="0" sz="1100" i="0" lang="en-US" strike="noStrike" u="none">
                          <a:solidFill>
                            <a:srgbClr val="000000"/>
                          </a:solidFill>
                          <a:effectLst/>
                          <a:latin typeface="Calibri" panose="020F0502020204030204" pitchFamily="34" charset="0"/>
                        </a:rPr>
                        <a:t>0.86017</a:t>
                      </a:r>
                    </a:p>
                  </a:txBody>
                  <a:tcPr marL="9525" marR="9525" marT="9525" marB="0" anchor="b">
                    <a:lnL>
                      <a:noFill/>
                    </a:lnL>
                    <a:lnR>
                      <a:noFill/>
                    </a:lnR>
                    <a:lnT>
                      <a:noFill/>
                    </a:lnT>
                    <a:lnB>
                      <a:noFill/>
                    </a:lnB>
                  </a:tcPr>
                </a:tc>
              </a:tr>
            </a:tbl>
          </a:graphicData>
        </a:graphic>
      </p:graphicFrame>
      <p:graphicFrame>
        <p:nvGraphicFramePr>
          <p:cNvPr id="4194308" name="Table 6"/>
          <p:cNvGraphicFramePr>
            <a:graphicFrameLocks noGrp="1"/>
          </p:cNvGraphicFramePr>
          <p:nvPr/>
        </p:nvGraphicFramePr>
        <p:xfrm>
          <a:off x="2032000" y="719666"/>
          <a:ext cx="8127999" cy="1112520"/>
        </p:xfrm>
        <a:graphic>
          <a:graphicData uri="http://schemas.openxmlformats.org/drawingml/2006/table">
            <a:tbl>
              <a:tblPr firstRow="1" bandRow="1">
                <a:tableStyleId>{5C22544A-7EE6-4342-B048-85BDC9FD1C3A}</a:tableStyleId>
              </a:tblPr>
              <a:tblGrid>
                <a:gridCol w="5418666"/>
                <a:gridCol w="2709333"/>
              </a:tblGrid>
              <a:tr h="370840">
                <a:tc>
                  <a:txBody>
                    <a:bodyPr/>
                    <a:p>
                      <a:pPr algn="l" fontAlgn="b"/>
                      <a:r>
                        <a:rPr b="0" dirty="0" sz="1100" i="0" lang="en-US" strike="noStrike" u="none">
                          <a:solidFill>
                            <a:srgbClr val="000000"/>
                          </a:solidFill>
                          <a:effectLst/>
                          <a:latin typeface="Calibri" panose="020F0502020204030204" pitchFamily="34" charset="0"/>
                        </a:rPr>
                        <a:t>Total population</a:t>
                      </a:r>
                    </a:p>
                  </a:txBody>
                  <a:tcPr marL="9525" marR="9525" marT="9525" marB="0" anchor="b"/>
                </a:tc>
                <a:tc>
                  <a:txBody>
                    <a:bodyPr/>
                    <a:p>
                      <a:pPr algn="r" fontAlgn="b"/>
                      <a:r>
                        <a:rPr b="0" sz="1100" i="0" lang="en-US" strike="noStrike" u="none">
                          <a:solidFill>
                            <a:srgbClr val="000000"/>
                          </a:solidFill>
                          <a:effectLst/>
                          <a:latin typeface="Calibri" panose="020F0502020204030204" pitchFamily="34" charset="0"/>
                        </a:rPr>
                        <a:t>24302757</a:t>
                      </a:r>
                    </a:p>
                  </a:txBody>
                  <a:tcPr marL="9525" marR="9525" marT="9525" marB="0" anchor="b"/>
                </a:tc>
              </a:tr>
              <a:tr h="370840">
                <a:tc>
                  <a:txBody>
                    <a:bodyPr/>
                    <a:p>
                      <a:pPr algn="l" fontAlgn="b"/>
                      <a:r>
                        <a:rPr b="0" sz="1100" i="0" lang="en-US" strike="noStrike" u="none">
                          <a:solidFill>
                            <a:srgbClr val="000000"/>
                          </a:solidFill>
                          <a:effectLst/>
                          <a:latin typeface="Calibri" panose="020F0502020204030204" pitchFamily="34" charset="0"/>
                        </a:rPr>
                        <a:t>Total_rooms</a:t>
                      </a:r>
                    </a:p>
                  </a:txBody>
                  <a:tcPr marL="9525" marR="9525" marT="9525" marB="0" anchor="b"/>
                </a:tc>
                <a:tc>
                  <a:txBody>
                    <a:bodyPr/>
                    <a:p>
                      <a:pPr algn="r" fontAlgn="b"/>
                      <a:r>
                        <a:rPr b="0" sz="1100" i="0" lang="en-US" strike="noStrike" u="none">
                          <a:solidFill>
                            <a:srgbClr val="000000"/>
                          </a:solidFill>
                          <a:effectLst/>
                          <a:latin typeface="Calibri" panose="020F0502020204030204" pitchFamily="34" charset="0"/>
                        </a:rPr>
                        <a:t>44942295</a:t>
                      </a:r>
                    </a:p>
                  </a:txBody>
                  <a:tcPr marL="9525" marR="9525" marT="9525" marB="0" anchor="b"/>
                </a:tc>
              </a:tr>
              <a:tr h="370840">
                <a:tc>
                  <a:txBody>
                    <a:bodyPr/>
                    <a:p>
                      <a:pPr algn="l" fontAlgn="b"/>
                      <a:r>
                        <a:rPr b="0" sz="1100" i="0" lang="en-US" strike="noStrike" u="none">
                          <a:solidFill>
                            <a:srgbClr val="000000"/>
                          </a:solidFill>
                          <a:effectLst/>
                          <a:latin typeface="Calibri" panose="020F0502020204030204" pitchFamily="34" charset="0"/>
                        </a:rPr>
                        <a:t>CORRILATION</a:t>
                      </a:r>
                    </a:p>
                  </a:txBody>
                  <a:tcPr marL="9525" marR="9525" marT="9525" marB="0" anchor="b"/>
                </a:tc>
                <a:tc>
                  <a:txBody>
                    <a:bodyPr/>
                    <a:p>
                      <a:pPr algn="r" fontAlgn="b"/>
                      <a:r>
                        <a:rPr b="0" dirty="0" sz="1100" i="0" lang="en-US" strike="noStrike" u="none">
                          <a:solidFill>
                            <a:srgbClr val="000000"/>
                          </a:solidFill>
                          <a:effectLst/>
                          <a:latin typeface="Calibri" panose="020F0502020204030204" pitchFamily="34" charset="0"/>
                        </a:rPr>
                        <a:t>0.86017</a:t>
                      </a:r>
                    </a:p>
                  </a:txBody>
                  <a:tcPr marL="9525" marR="9525" marT="9525" marB="0" anchor="b"/>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88" name="Title 1"/>
          <p:cNvSpPr>
            <a:spLocks noGrp="1"/>
          </p:cNvSpPr>
          <p:nvPr>
            <p:ph type="title"/>
          </p:nvPr>
        </p:nvSpPr>
        <p:spPr/>
        <p:txBody>
          <a:bodyPr/>
          <a:p>
            <a:endParaRPr lang="en-US"/>
          </a:p>
        </p:txBody>
      </p:sp>
      <p:graphicFrame>
        <p:nvGraphicFramePr>
          <p:cNvPr id="4194309" name="Content Placeholder 3"/>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94" name="Title 1"/>
          <p:cNvSpPr>
            <a:spLocks noGrp="1"/>
          </p:cNvSpPr>
          <p:nvPr>
            <p:ph type="title"/>
          </p:nvPr>
        </p:nvSpPr>
        <p:spPr/>
        <p:txBody>
          <a:bodyPr/>
          <a:p>
            <a:endParaRPr dirty="0" lang="en-US"/>
          </a:p>
        </p:txBody>
      </p:sp>
      <p:graphicFrame>
        <p:nvGraphicFramePr>
          <p:cNvPr id="4194310" name="Content Placeholder 3"/>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11" name="Table 4"/>
          <p:cNvGraphicFramePr>
            <a:graphicFrameLocks noGrp="1"/>
          </p:cNvGraphicFramePr>
          <p:nvPr/>
        </p:nvGraphicFramePr>
        <p:xfrm>
          <a:off x="2032000" y="719666"/>
          <a:ext cx="8127999" cy="1112520"/>
        </p:xfrm>
        <a:graphic>
          <a:graphicData uri="http://schemas.openxmlformats.org/drawingml/2006/table">
            <a:tbl>
              <a:tblPr firstRow="1" bandRow="1">
                <a:tableStyleId>{5C22544A-7EE6-4342-B048-85BDC9FD1C3A}</a:tableStyleId>
              </a:tblPr>
              <a:tblGrid>
                <a:gridCol w="5418666"/>
                <a:gridCol w="2709333"/>
              </a:tblGrid>
              <a:tr h="370840">
                <a:tc>
                  <a:txBody>
                    <a:bodyPr/>
                    <a:p>
                      <a:pPr algn="l" fontAlgn="b"/>
                      <a:r>
                        <a:rPr b="0" dirty="0" sz="1100" i="0" lang="en-US" err="1" strike="noStrike" u="none">
                          <a:solidFill>
                            <a:srgbClr val="000000"/>
                          </a:solidFill>
                          <a:effectLst/>
                          <a:latin typeface="Calibri" panose="020F0502020204030204" pitchFamily="34" charset="0"/>
                        </a:rPr>
                        <a:t>total_bedrooms</a:t>
                      </a:r>
                      <a:endParaRPr b="0" dirty="0" sz="1100" i="0" lang="en-US" strike="noStrike" u="none">
                        <a:solidFill>
                          <a:srgbClr val="000000"/>
                        </a:solidFill>
                        <a:effectLst/>
                        <a:latin typeface="Calibri" panose="020F0502020204030204" pitchFamily="34" charset="0"/>
                      </a:endParaRPr>
                    </a:p>
                  </a:txBody>
                  <a:tcPr marL="9525" marR="9525" marT="9525" marB="0" anchor="b"/>
                </a:tc>
                <a:tc>
                  <a:txBody>
                    <a:bodyPr/>
                    <a:p>
                      <a:pPr algn="r" fontAlgn="b"/>
                      <a:r>
                        <a:rPr b="0" sz="1100" i="0" lang="en-US" strike="noStrike" u="none">
                          <a:solidFill>
                            <a:srgbClr val="000000"/>
                          </a:solidFill>
                          <a:effectLst/>
                          <a:latin typeface="Calibri" panose="020F0502020204030204" pitchFamily="34" charset="0"/>
                        </a:rPr>
                        <a:t>9169984</a:t>
                      </a:r>
                    </a:p>
                  </a:txBody>
                  <a:tcPr marL="9525" marR="9525" marT="9525" marB="0" anchor="b"/>
                </a:tc>
              </a:tr>
              <a:tr h="370840">
                <a:tc>
                  <a:txBody>
                    <a:bodyPr/>
                    <a:p>
                      <a:pPr algn="l" fontAlgn="b"/>
                      <a:r>
                        <a:rPr b="0" sz="1100" i="0" lang="en-US" strike="noStrike" u="none">
                          <a:solidFill>
                            <a:srgbClr val="000000"/>
                          </a:solidFill>
                          <a:effectLst/>
                          <a:latin typeface="Calibri" panose="020F0502020204030204" pitchFamily="34" charset="0"/>
                        </a:rPr>
                        <a:t>Total population</a:t>
                      </a:r>
                    </a:p>
                  </a:txBody>
                  <a:tcPr marL="9525" marR="9525" marT="9525" marB="0" anchor="b"/>
                </a:tc>
                <a:tc>
                  <a:txBody>
                    <a:bodyPr/>
                    <a:p>
                      <a:pPr algn="r" fontAlgn="b"/>
                      <a:r>
                        <a:rPr b="0" sz="1100" i="0" lang="en-US" strike="noStrike" u="none">
                          <a:solidFill>
                            <a:srgbClr val="000000"/>
                          </a:solidFill>
                          <a:effectLst/>
                          <a:latin typeface="Calibri" panose="020F0502020204030204" pitchFamily="34" charset="0"/>
                        </a:rPr>
                        <a:t>24298470</a:t>
                      </a:r>
                    </a:p>
                  </a:txBody>
                  <a:tcPr marL="9525" marR="9525" marT="9525" marB="0" anchor="b"/>
                </a:tc>
              </a:tr>
              <a:tr h="370840">
                <a:tc>
                  <a:txBody>
                    <a:bodyPr/>
                    <a:p>
                      <a:pPr algn="l" fontAlgn="b"/>
                      <a:r>
                        <a:rPr b="0" sz="1100" i="0" lang="en-US" strike="noStrike" u="none">
                          <a:solidFill>
                            <a:srgbClr val="000000"/>
                          </a:solidFill>
                          <a:effectLst/>
                          <a:latin typeface="Calibri" panose="020F0502020204030204" pitchFamily="34" charset="0"/>
                        </a:rPr>
                        <a:t>CORRILATION</a:t>
                      </a:r>
                    </a:p>
                  </a:txBody>
                  <a:tcPr marL="9525" marR="9525" marT="9525" marB="0" anchor="b"/>
                </a:tc>
                <a:tc>
                  <a:txBody>
                    <a:bodyPr/>
                    <a:p>
                      <a:pPr algn="r" fontAlgn="b"/>
                      <a:r>
                        <a:rPr b="0" dirty="0" sz="1100" i="0" lang="en-US" strike="noStrike" u="none">
                          <a:solidFill>
                            <a:srgbClr val="000000"/>
                          </a:solidFill>
                          <a:effectLst/>
                          <a:latin typeface="Calibri" panose="020F0502020204030204" pitchFamily="34" charset="0"/>
                        </a:rPr>
                        <a:t>0.691871</a:t>
                      </a:r>
                    </a:p>
                  </a:txBody>
                  <a:tcPr marL="9525" marR="9525" marT="9525" marB="0" anchor="b"/>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Title 1"/>
          <p:cNvSpPr>
            <a:spLocks noGrp="1"/>
          </p:cNvSpPr>
          <p:nvPr>
            <p:ph type="title"/>
          </p:nvPr>
        </p:nvSpPr>
        <p:spPr/>
        <p:txBody>
          <a:bodyPr/>
          <a:p>
            <a:pPr algn="ctr"/>
            <a:r>
              <a:rPr b="1" lang="en-US"/>
              <a:t>C</a:t>
            </a:r>
            <a:r>
              <a:rPr b="1" lang="en-US"/>
              <a:t>O</a:t>
            </a:r>
            <a:r>
              <a:rPr b="1" lang="en-US"/>
              <a:t>N</a:t>
            </a:r>
            <a:r>
              <a:rPr b="1" lang="en-US"/>
              <a:t>C</a:t>
            </a:r>
            <a:r>
              <a:rPr b="1" lang="en-US"/>
              <a:t>U</a:t>
            </a:r>
            <a:r>
              <a:rPr b="1" lang="en-US"/>
              <a:t>SSION</a:t>
            </a:r>
            <a:r>
              <a:rPr lang="en-US"/>
              <a:t> </a:t>
            </a:r>
            <a:endParaRPr lang="en-US"/>
          </a:p>
        </p:txBody>
      </p:sp>
      <p:sp>
        <p:nvSpPr>
          <p:cNvPr id="1048614" name="Content Placeholder 2"/>
          <p:cNvSpPr>
            <a:spLocks noGrp="1"/>
          </p:cNvSpPr>
          <p:nvPr>
            <p:ph idx="1"/>
          </p:nvPr>
        </p:nvSpPr>
        <p:spPr/>
        <p:txBody>
          <a:bodyPr/>
          <a:p>
            <a:pPr algn="l" indent="0" marL="0">
              <a:buNone/>
            </a:pPr>
            <a:r>
              <a:rPr lang="en-US"/>
              <a:t>T</a:t>
            </a:r>
            <a:r>
              <a:rPr lang="en-US"/>
              <a:t>h</a:t>
            </a:r>
            <a:r>
              <a:rPr lang="en-US"/>
              <a:t>e</a:t>
            </a:r>
            <a:r>
              <a:rPr lang="en-US"/>
              <a:t>r</a:t>
            </a:r>
            <a:r>
              <a:rPr lang="en-US"/>
              <a:t>e</a:t>
            </a:r>
            <a:r>
              <a:rPr lang="en-US"/>
              <a:t> </a:t>
            </a:r>
            <a:r>
              <a:rPr lang="en-US"/>
              <a:t>is </a:t>
            </a:r>
            <a:r>
              <a:rPr lang="en-US"/>
              <a:t>a </a:t>
            </a:r>
            <a:r>
              <a:rPr lang="en-US"/>
              <a:t>r</a:t>
            </a:r>
            <a:r>
              <a:rPr lang="en-US"/>
              <a:t>a</a:t>
            </a:r>
            <a:r>
              <a:rPr lang="en-US"/>
              <a:t>l</a:t>
            </a:r>
            <a:r>
              <a:rPr lang="en-US"/>
              <a:t>a</a:t>
            </a:r>
            <a:r>
              <a:rPr lang="en-US"/>
              <a:t>t</a:t>
            </a:r>
            <a:r>
              <a:rPr lang="en-US"/>
              <a:t>i</a:t>
            </a:r>
            <a:r>
              <a:rPr lang="en-US"/>
              <a:t>o</a:t>
            </a:r>
            <a:r>
              <a:rPr lang="en-US"/>
              <a:t>n</a:t>
            </a:r>
            <a:r>
              <a:rPr lang="en-US"/>
              <a:t>s</a:t>
            </a:r>
            <a:r>
              <a:rPr lang="en-US"/>
              <a:t>h</a:t>
            </a:r>
            <a:r>
              <a:rPr lang="en-US"/>
              <a:t>i</a:t>
            </a:r>
            <a:r>
              <a:rPr lang="en-US"/>
              <a:t>p</a:t>
            </a:r>
            <a:r>
              <a:rPr lang="en-US"/>
              <a:t> </a:t>
            </a:r>
            <a:r>
              <a:rPr lang="en-US"/>
              <a:t>b</a:t>
            </a:r>
            <a:r>
              <a:rPr lang="en-US"/>
              <a:t>e</a:t>
            </a:r>
            <a:r>
              <a:rPr lang="en-US"/>
              <a:t>t</a:t>
            </a:r>
            <a:r>
              <a:rPr lang="en-US"/>
              <a:t>ween </a:t>
            </a:r>
            <a:r>
              <a:rPr lang="en-US"/>
              <a:t>p</a:t>
            </a:r>
            <a:r>
              <a:rPr lang="en-US"/>
              <a:t>o</a:t>
            </a:r>
            <a:r>
              <a:rPr lang="en-US"/>
              <a:t>p</a:t>
            </a:r>
            <a:r>
              <a:rPr lang="en-US"/>
              <a:t>u</a:t>
            </a:r>
            <a:r>
              <a:rPr lang="en-US"/>
              <a:t>lation </a:t>
            </a:r>
            <a:r>
              <a:rPr lang="en-US"/>
              <a:t>s</a:t>
            </a:r>
            <a:r>
              <a:rPr lang="en-US"/>
              <a:t>i</a:t>
            </a:r>
            <a:r>
              <a:rPr lang="en-US"/>
              <a:t>z</a:t>
            </a:r>
            <a:r>
              <a:rPr lang="en-US"/>
              <a:t>e</a:t>
            </a:r>
            <a:r>
              <a:rPr lang="en-US"/>
              <a:t> </a:t>
            </a:r>
            <a:r>
              <a:rPr lang="en-US"/>
              <a:t>and </a:t>
            </a:r>
            <a:r>
              <a:rPr lang="en-US"/>
              <a:t>n</a:t>
            </a:r>
            <a:r>
              <a:rPr lang="en-US"/>
              <a:t>u</a:t>
            </a:r>
            <a:r>
              <a:rPr lang="en-US"/>
              <a:t>mber </a:t>
            </a:r>
            <a:r>
              <a:rPr lang="en-US"/>
              <a:t>of </a:t>
            </a:r>
            <a:r>
              <a:rPr lang="en-US"/>
              <a:t>r</a:t>
            </a:r>
            <a:r>
              <a:rPr lang="en-US"/>
              <a:t>o</a:t>
            </a:r>
            <a:r>
              <a:rPr lang="en-US"/>
              <a:t>oms </a:t>
            </a:r>
            <a:r>
              <a:rPr lang="en-US"/>
              <a:t>in </a:t>
            </a:r>
            <a:r>
              <a:rPr lang="en-US"/>
              <a:t>the</a:t>
            </a:r>
            <a:r>
              <a:rPr lang="en-US"/>
              <a:t>i</a:t>
            </a:r>
            <a:r>
              <a:rPr lang="en-US"/>
              <a:t>r</a:t>
            </a:r>
            <a:r>
              <a:rPr lang="en-US"/>
              <a:t> </a:t>
            </a:r>
            <a:r>
              <a:rPr lang="en-US"/>
              <a:t>house</a:t>
            </a:r>
            <a:r>
              <a:rPr lang="en-US"/>
              <a:t>s</a:t>
            </a:r>
            <a:r>
              <a:rPr lang="en-US"/>
              <a:t> </a:t>
            </a:r>
            <a:r>
              <a:rPr lang="en-US"/>
              <a:t>s</a:t>
            </a:r>
            <a:r>
              <a:rPr lang="en-US"/>
              <a:t>o</a:t>
            </a:r>
            <a:r>
              <a:rPr lang="en-US"/>
              <a:t> </a:t>
            </a:r>
            <a:r>
              <a:rPr lang="en-US"/>
              <a:t>a</a:t>
            </a:r>
            <a:r>
              <a:rPr lang="en-US"/>
              <a:t>l</a:t>
            </a:r>
            <a:r>
              <a:rPr lang="en-US"/>
              <a:t>s</a:t>
            </a:r>
            <a:r>
              <a:rPr lang="en-US"/>
              <a:t>o </a:t>
            </a:r>
            <a:r>
              <a:rPr lang="en-US"/>
              <a:t>b</a:t>
            </a:r>
            <a:r>
              <a:rPr lang="en-US"/>
              <a:t>e</a:t>
            </a:r>
            <a:r>
              <a:rPr lang="en-US"/>
              <a:t>t</a:t>
            </a:r>
            <a:r>
              <a:rPr lang="en-US"/>
              <a:t>ween </a:t>
            </a:r>
            <a:r>
              <a:rPr lang="en-US"/>
              <a:t>h</a:t>
            </a:r>
            <a:r>
              <a:rPr lang="en-US"/>
              <a:t>o</a:t>
            </a:r>
            <a:r>
              <a:rPr lang="en-US"/>
              <a:t>us</a:t>
            </a:r>
            <a:r>
              <a:rPr lang="en-US"/>
              <a:t>e</a:t>
            </a:r>
            <a:r>
              <a:rPr lang="en-US"/>
              <a:t>h</a:t>
            </a:r>
            <a:r>
              <a:rPr lang="en-US"/>
              <a:t>o</a:t>
            </a:r>
            <a:r>
              <a:rPr lang="en-US"/>
              <a:t>l</a:t>
            </a:r>
            <a:r>
              <a:rPr lang="en-US"/>
              <a:t>d</a:t>
            </a:r>
            <a:r>
              <a:rPr lang="en-US"/>
              <a:t> </a:t>
            </a:r>
            <a:r>
              <a:rPr lang="en-US"/>
              <a:t>i</a:t>
            </a:r>
            <a:r>
              <a:rPr lang="en-US"/>
              <a:t>n</a:t>
            </a:r>
            <a:r>
              <a:rPr lang="en-US"/>
              <a:t>come </a:t>
            </a:r>
            <a:r>
              <a:rPr lang="en-US"/>
              <a:t>a</a:t>
            </a:r>
            <a:r>
              <a:rPr lang="en-US"/>
              <a:t>n</a:t>
            </a:r>
            <a:r>
              <a:rPr lang="en-US"/>
              <a:t>d </a:t>
            </a:r>
            <a:r>
              <a:rPr lang="en-US"/>
              <a:t>the </a:t>
            </a:r>
            <a:r>
              <a:rPr lang="en-US"/>
              <a:t>c</a:t>
            </a:r>
            <a:r>
              <a:rPr lang="en-US"/>
              <a:t>o</a:t>
            </a:r>
            <a:r>
              <a:rPr lang="en-US"/>
              <a:t>st </a:t>
            </a:r>
            <a:r>
              <a:rPr lang="en-US"/>
              <a:t>of </a:t>
            </a:r>
            <a:r>
              <a:rPr lang="en-US"/>
              <a:t>h</a:t>
            </a:r>
            <a:r>
              <a:rPr lang="en-US"/>
              <a:t>i</a:t>
            </a:r>
            <a:r>
              <a:rPr lang="en-US"/>
              <a:t>s </a:t>
            </a:r>
            <a:r>
              <a:rPr lang="en-US"/>
              <a:t>h</a:t>
            </a:r>
            <a:r>
              <a:rPr lang="en-US"/>
              <a:t>ouse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5" name="Title 1"/>
          <p:cNvSpPr>
            <a:spLocks noGrp="1"/>
          </p:cNvSpPr>
          <p:nvPr>
            <p:ph type="title"/>
          </p:nvPr>
        </p:nvSpPr>
        <p:spPr/>
        <p:txBody>
          <a:bodyPr/>
          <a:p>
            <a:pPr algn="ctr"/>
            <a:r>
              <a:rPr lang="en-US"/>
              <a:t>R</a:t>
            </a:r>
            <a:r>
              <a:rPr lang="en-US"/>
              <a:t>E</a:t>
            </a:r>
            <a:r>
              <a:rPr lang="en-US"/>
              <a:t>C</a:t>
            </a:r>
            <a:r>
              <a:rPr lang="en-US"/>
              <a:t>O</a:t>
            </a:r>
            <a:r>
              <a:rPr lang="en-US"/>
              <a:t>M</a:t>
            </a:r>
            <a:r>
              <a:rPr lang="en-US"/>
              <a:t>MEND</a:t>
            </a:r>
            <a:r>
              <a:rPr lang="en-US"/>
              <a:t>ATION </a:t>
            </a:r>
            <a:endParaRPr lang="en-US"/>
          </a:p>
        </p:txBody>
      </p:sp>
      <p:sp>
        <p:nvSpPr>
          <p:cNvPr id="1048616" name="Content Placeholder 2"/>
          <p:cNvSpPr>
            <a:spLocks noGrp="1"/>
          </p:cNvSpPr>
          <p:nvPr>
            <p:ph idx="1"/>
          </p:nvPr>
        </p:nvSpPr>
        <p:spPr/>
        <p:txBody>
          <a:bodyPr/>
          <a:p>
            <a:pPr indent="0" marL="0">
              <a:buNone/>
            </a:pPr>
            <a:r>
              <a:rPr lang="en-US"/>
              <a:t>G</a:t>
            </a:r>
            <a:r>
              <a:rPr lang="en-US"/>
              <a:t>o</a:t>
            </a:r>
            <a:r>
              <a:rPr lang="en-US"/>
              <a:t>v</a:t>
            </a:r>
            <a:r>
              <a:rPr lang="en-US"/>
              <a:t>ernment </a:t>
            </a:r>
            <a:r>
              <a:rPr lang="en-US"/>
              <a:t>t</a:t>
            </a:r>
            <a:r>
              <a:rPr lang="en-US"/>
              <a:t>o</a:t>
            </a:r>
            <a:r>
              <a:rPr lang="en-US"/>
              <a:t> </a:t>
            </a:r>
            <a:r>
              <a:rPr lang="en-US"/>
              <a:t>e</a:t>
            </a:r>
            <a:r>
              <a:rPr lang="en-US"/>
              <a:t>m</a:t>
            </a:r>
            <a:r>
              <a:rPr lang="en-US"/>
              <a:t>p</a:t>
            </a:r>
            <a:r>
              <a:rPr lang="en-US"/>
              <a:t>e</a:t>
            </a:r>
            <a:r>
              <a:rPr lang="en-US"/>
              <a:t>r</a:t>
            </a:r>
            <a:r>
              <a:rPr lang="en-US"/>
              <a:t>s</a:t>
            </a:r>
            <a:r>
              <a:rPr lang="en-US"/>
              <a:t>i</a:t>
            </a:r>
            <a:r>
              <a:rPr lang="en-US"/>
              <a:t>s</a:t>
            </a:r>
            <a:r>
              <a:rPr lang="en-US"/>
              <a:t>e</a:t>
            </a:r>
            <a:r>
              <a:rPr lang="en-US"/>
              <a:t>s</a:t>
            </a:r>
            <a:r>
              <a:rPr lang="en-US"/>
              <a:t> </a:t>
            </a:r>
            <a:r>
              <a:rPr lang="en-US"/>
              <a:t>o</a:t>
            </a:r>
            <a:r>
              <a:rPr lang="en-US"/>
              <a:t>n</a:t>
            </a:r>
            <a:r>
              <a:rPr lang="en-US"/>
              <a:t> </a:t>
            </a:r>
            <a:r>
              <a:rPr lang="en-US"/>
              <a:t> </a:t>
            </a:r>
            <a:r>
              <a:rPr lang="en-US"/>
              <a:t>a</a:t>
            </a:r>
            <a:r>
              <a:rPr lang="en-US"/>
              <a:t>p</a:t>
            </a:r>
            <a:r>
              <a:rPr lang="en-US"/>
              <a:t>propriate </a:t>
            </a:r>
            <a:r>
              <a:rPr lang="en-US"/>
              <a:t>n</a:t>
            </a:r>
            <a:r>
              <a:rPr lang="en-US"/>
              <a:t>umber </a:t>
            </a:r>
            <a:r>
              <a:rPr lang="en-US"/>
              <a:t>of </a:t>
            </a:r>
            <a:r>
              <a:rPr lang="en-US"/>
              <a:t>rooms </a:t>
            </a:r>
            <a:r>
              <a:rPr lang="en-US"/>
              <a:t>for </a:t>
            </a:r>
            <a:r>
              <a:rPr lang="en-US"/>
              <a:t>e</a:t>
            </a:r>
            <a:r>
              <a:rPr lang="en-US"/>
              <a:t>a</a:t>
            </a:r>
            <a:r>
              <a:rPr lang="en-US"/>
              <a:t>ch </a:t>
            </a:r>
            <a:r>
              <a:rPr lang="en-US"/>
              <a:t>p</a:t>
            </a:r>
            <a:r>
              <a:rPr lang="en-US"/>
              <a:t>o</a:t>
            </a:r>
            <a:r>
              <a:rPr lang="en-US"/>
              <a:t>p</a:t>
            </a:r>
            <a:r>
              <a:rPr lang="en-US"/>
              <a:t>ulation </a:t>
            </a:r>
            <a:r>
              <a:rPr lang="en-US"/>
              <a:t>s</a:t>
            </a:r>
            <a:r>
              <a:rPr lang="en-US"/>
              <a:t>i</a:t>
            </a:r>
            <a:r>
              <a:rPr lang="en-US"/>
              <a:t>ze </a:t>
            </a:r>
            <a:r>
              <a:rPr lang="en-US"/>
              <a:t>p</a:t>
            </a:r>
            <a:r>
              <a:rPr lang="en-US"/>
              <a:t>e</a:t>
            </a:r>
            <a:r>
              <a:rPr lang="en-US"/>
              <a:t>r</a:t>
            </a:r>
            <a:r>
              <a:rPr lang="en-US"/>
              <a:t> </a:t>
            </a:r>
            <a:r>
              <a:rPr lang="en-US"/>
              <a:t>e</a:t>
            </a:r>
            <a:r>
              <a:rPr lang="en-US"/>
              <a:t>a</a:t>
            </a:r>
            <a:r>
              <a:rPr lang="en-US"/>
              <a:t>ch </a:t>
            </a:r>
            <a:r>
              <a:rPr lang="en-US"/>
              <a:t>h</a:t>
            </a:r>
            <a:r>
              <a:rPr lang="en-US"/>
              <a:t>o</a:t>
            </a:r>
            <a:r>
              <a:rPr lang="en-US"/>
              <a:t>use</a:t>
            </a:r>
            <a:r>
              <a:rPr lang="en-US"/>
              <a:t> </a:t>
            </a:r>
            <a:r>
              <a:rPr lang="en-US"/>
              <a:t>t</a:t>
            </a:r>
            <a:r>
              <a:rPr lang="en-US"/>
              <a:t>o</a:t>
            </a:r>
            <a:r>
              <a:rPr lang="en-US"/>
              <a:t> </a:t>
            </a:r>
            <a:r>
              <a:rPr lang="en-US"/>
              <a:t>a</a:t>
            </a:r>
            <a:r>
              <a:rPr lang="en-US"/>
              <a:t>v</a:t>
            </a:r>
            <a:r>
              <a:rPr lang="en-US"/>
              <a:t>o</a:t>
            </a:r>
            <a:r>
              <a:rPr lang="en-US"/>
              <a:t>id </a:t>
            </a:r>
            <a:r>
              <a:rPr lang="en-US"/>
              <a:t>o</a:t>
            </a:r>
            <a:r>
              <a:rPr lang="en-US"/>
              <a:t>v</a:t>
            </a:r>
            <a:r>
              <a:rPr lang="en-US"/>
              <a:t>e</a:t>
            </a:r>
            <a:r>
              <a:rPr lang="en-US"/>
              <a:t>r</a:t>
            </a:r>
            <a:r>
              <a:rPr lang="en-US"/>
              <a:t>c</a:t>
            </a:r>
            <a:r>
              <a:rPr lang="en-US"/>
              <a:t>r</a:t>
            </a:r>
            <a:r>
              <a:rPr lang="en-US"/>
              <a:t>owd</a:t>
            </a:r>
            <a:r>
              <a:rPr lang="en-US"/>
              <a:t>e</a:t>
            </a:r>
            <a:r>
              <a:rPr lang="en-US"/>
              <a:t>d</a:t>
            </a:r>
            <a:r>
              <a:rPr lang="en-US"/>
              <a:t> </a:t>
            </a:r>
            <a:r>
              <a:rPr lang="en-US"/>
              <a:t>s</a:t>
            </a:r>
            <a:r>
              <a:rPr lang="en-US"/>
              <a:t>h</a:t>
            </a:r>
            <a:r>
              <a:rPr lang="en-US"/>
              <a:t>e</a:t>
            </a:r>
            <a:r>
              <a:rPr lang="en-US"/>
              <a:t>l</a:t>
            </a:r>
            <a:r>
              <a:rPr lang="en-US"/>
              <a:t>ter</a:t>
            </a:r>
            <a:r>
              <a:rPr lang="en-US"/>
              <a:t>.</a:t>
            </a:r>
            <a:endParaRPr lang="en-US"/>
          </a:p>
          <a:p>
            <a:pPr indent="0" marL="0">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0" name="Title 1"/>
          <p:cNvSpPr>
            <a:spLocks noGrp="1"/>
          </p:cNvSpPr>
          <p:nvPr>
            <p:ph type="title"/>
          </p:nvPr>
        </p:nvSpPr>
        <p:spPr>
          <a:xfrm>
            <a:off x="838200" y="365125"/>
            <a:ext cx="10515600" cy="972013"/>
          </a:xfrm>
        </p:spPr>
        <p:txBody>
          <a:bodyPr/>
          <a:p>
            <a:pPr algn="ctr"/>
            <a:r>
              <a:rPr dirty="0" lang="en-US" smtClean="0"/>
              <a:t>TITLE</a:t>
            </a:r>
            <a:endParaRPr dirty="0" lang="en-US"/>
          </a:p>
        </p:txBody>
      </p:sp>
      <p:sp>
        <p:nvSpPr>
          <p:cNvPr id="1048591" name="Content Placeholder 2"/>
          <p:cNvSpPr>
            <a:spLocks noGrp="1"/>
          </p:cNvSpPr>
          <p:nvPr>
            <p:ph idx="1"/>
          </p:nvPr>
        </p:nvSpPr>
        <p:spPr>
          <a:xfrm>
            <a:off x="838200" y="3092593"/>
            <a:ext cx="10515600" cy="3084369"/>
          </a:xfrm>
        </p:spPr>
        <p:txBody>
          <a:bodyPr>
            <a:normAutofit/>
          </a:bodyPr>
          <a:p>
            <a:pPr algn="ctr" indent="0" marL="0">
              <a:buNone/>
            </a:pPr>
            <a:r>
              <a:rPr dirty="0" sz="4400" lang="en-US" smtClean="0"/>
              <a:t>DATAD ANALYSIA AND VISUALIZATION OF CALIFORNIA HOUSING TRAIN </a:t>
            </a:r>
            <a:endParaRPr dirty="0"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title"/>
          </p:nvPr>
        </p:nvSpPr>
        <p:spPr/>
        <p:txBody>
          <a:bodyPr/>
          <a:p>
            <a:pPr algn="ctr"/>
            <a:r>
              <a:rPr dirty="0" lang="en-US"/>
              <a:t>I</a:t>
            </a:r>
            <a:r>
              <a:rPr dirty="0" lang="en-US"/>
              <a:t>N</a:t>
            </a:r>
            <a:r>
              <a:rPr dirty="0" lang="en-US"/>
              <a:t>T</a:t>
            </a:r>
            <a:r>
              <a:rPr dirty="0" lang="en-US"/>
              <a:t>R</a:t>
            </a:r>
            <a:r>
              <a:rPr dirty="0" lang="en-US"/>
              <a:t>ODUCTION </a:t>
            </a:r>
            <a:endParaRPr dirty="0" lang="en-US"/>
          </a:p>
        </p:txBody>
      </p:sp>
      <p:sp>
        <p:nvSpPr>
          <p:cNvPr id="1048587" name="Content Placeholder 2"/>
          <p:cNvSpPr>
            <a:spLocks noGrp="1"/>
          </p:cNvSpPr>
          <p:nvPr>
            <p:ph idx="1"/>
          </p:nvPr>
        </p:nvSpPr>
        <p:spPr>
          <a:xfrm>
            <a:off x="838200" y="1825625"/>
            <a:ext cx="10515600" cy="3754197"/>
          </a:xfrm>
        </p:spPr>
        <p:txBody>
          <a:bodyPr/>
          <a:p>
            <a:r>
              <a:rPr lang="en-US"/>
              <a:t>Data storytelling is the concept of building a compelling narrative based on complex data and analytics that help tell your story and influence and inform a particular audience.</a:t>
            </a:r>
            <a:endParaRPr lang="en-US"/>
          </a:p>
          <a:p>
            <a:r>
              <a:rPr lang="en-US"/>
              <a:t>I</a:t>
            </a:r>
            <a:r>
              <a:rPr lang="en-US"/>
              <a:t>t</a:t>
            </a:r>
            <a:r>
              <a:rPr lang="en-US"/>
              <a:t> </a:t>
            </a:r>
            <a:r>
              <a:rPr lang="en-US"/>
              <a:t>i</a:t>
            </a:r>
            <a:r>
              <a:rPr lang="en-US"/>
              <a:t>s</a:t>
            </a:r>
            <a:r>
              <a:rPr lang="en-US"/>
              <a:t> </a:t>
            </a:r>
            <a:r>
              <a:rPr lang="en-US"/>
              <a:t>a</a:t>
            </a:r>
            <a:r>
              <a:rPr lang="en-US"/>
              <a:t> </a:t>
            </a:r>
            <a:r>
              <a:rPr lang="en-US"/>
              <a:t>b</a:t>
            </a:r>
            <a:r>
              <a:rPr lang="en-US"/>
              <a:t>uild model of housing prices to predict median house values in California using the provided dataset. Train the model to learn from the data to predict the median housing price in any district, given all the other metrics. Predict housing prices based on median_income and plot the regression chart for it.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8" name="Title 1"/>
          <p:cNvSpPr>
            <a:spLocks noGrp="1"/>
          </p:cNvSpPr>
          <p:nvPr>
            <p:ph type="title"/>
          </p:nvPr>
        </p:nvSpPr>
        <p:spPr>
          <a:xfrm>
            <a:off x="838200" y="365125"/>
            <a:ext cx="10515600" cy="2939928"/>
          </a:xfrm>
        </p:spPr>
        <p:txBody>
          <a:bodyPr>
            <a:noAutofit/>
          </a:bodyPr>
          <a:p>
            <a:pPr algn="ctr"/>
            <a:r>
              <a:rPr b="1" dirty="0" sz="4800" lang="en-US" smtClean="0"/>
              <a:t>AIMS</a:t>
            </a:r>
            <a:br>
              <a:rPr b="1" dirty="0" sz="4800" lang="en-US" smtClean="0"/>
            </a:br>
            <a:r>
              <a:rPr dirty="0" sz="4800" lang="en-US" smtClean="0"/>
              <a:t>TO PRESENT A DATA STORY PASSING INFORMATION ON CALFORNIA HOUSNG TRAIN</a:t>
            </a:r>
            <a:br>
              <a:rPr dirty="0" sz="3200" lang="en-US"/>
            </a:br>
            <a:endParaRPr dirty="0" lang="en-US"/>
          </a:p>
        </p:txBody>
      </p:sp>
      <p:sp>
        <p:nvSpPr>
          <p:cNvPr id="1048589" name="Content Placeholder 2"/>
          <p:cNvSpPr>
            <a:spLocks noGrp="1"/>
          </p:cNvSpPr>
          <p:nvPr>
            <p:ph idx="1"/>
          </p:nvPr>
        </p:nvSpPr>
        <p:spPr>
          <a:xfrm>
            <a:off x="817765" y="3235640"/>
            <a:ext cx="10536035" cy="3686685"/>
          </a:xfrm>
        </p:spPr>
        <p:txBody>
          <a:bodyPr>
            <a:noAutofit/>
          </a:bodyPr>
          <a:p>
            <a:pPr algn="ctr" indent="0" marL="0">
              <a:buNone/>
            </a:pPr>
            <a:r>
              <a:rPr b="1" sz="4400" lang="en-US" smtClean="0"/>
              <a:t>O</a:t>
            </a:r>
            <a:r>
              <a:rPr b="1" sz="4400" lang="en-US" smtClean="0"/>
              <a:t>B</a:t>
            </a:r>
            <a:r>
              <a:rPr b="1" sz="4400" lang="en-US" smtClean="0"/>
              <a:t>J</a:t>
            </a:r>
            <a:r>
              <a:rPr b="1" sz="4400" lang="en-US" smtClean="0"/>
              <a:t>E</a:t>
            </a:r>
            <a:r>
              <a:rPr b="1" sz="4400" lang="en-US" smtClean="0"/>
              <a:t>CTIVES</a:t>
            </a:r>
            <a:endParaRPr b="1" sz="4000" lang="en-US"/>
          </a:p>
          <a:p>
            <a:pPr algn="ctr" indent="0" marL="0">
              <a:buNone/>
            </a:pPr>
            <a:r>
              <a:rPr sz="4400" lang="en-US" smtClean="0"/>
              <a:t>TO PRESENT A DATA STORY SHOWING THE RELASHINSHIP BETWEEN, POPULATION SIZE, HOUSING AGE, NUMBER OF ROOMS , IN A HOUSE, AND THE VALUE OF THE HOUSE.</a:t>
            </a:r>
            <a:endParaRPr sz="4000" lang="en-US"/>
          </a:p>
          <a:p>
            <a:pPr algn="ctr" indent="0" marL="0">
              <a:buNone/>
            </a:pPr>
            <a:endParaRPr dirty="0"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
          <p:cNvSpPr>
            <a:spLocks noGrp="1"/>
          </p:cNvSpPr>
          <p:nvPr>
            <p:ph type="ctrTitle"/>
          </p:nvPr>
        </p:nvSpPr>
        <p:spPr>
          <a:xfrm>
            <a:off x="1524000" y="-134972"/>
            <a:ext cx="9144000" cy="2163690"/>
          </a:xfrm>
        </p:spPr>
        <p:txBody>
          <a:bodyPr/>
          <a:p>
            <a:r>
              <a:rPr lang="en-US"/>
              <a:t>M</a:t>
            </a:r>
            <a:r>
              <a:rPr lang="en-US"/>
              <a:t>E</a:t>
            </a:r>
            <a:r>
              <a:rPr lang="en-US"/>
              <a:t>T</a:t>
            </a:r>
            <a:r>
              <a:rPr lang="en-US"/>
              <a:t>H</a:t>
            </a:r>
            <a:r>
              <a:rPr lang="en-US"/>
              <a:t>O</a:t>
            </a:r>
            <a:r>
              <a:rPr lang="en-US"/>
              <a:t>DOLOGY </a:t>
            </a:r>
            <a:endParaRPr lang="en-US"/>
          </a:p>
        </p:txBody>
      </p:sp>
      <p:sp>
        <p:nvSpPr>
          <p:cNvPr id="1048598" name=""/>
          <p:cNvSpPr>
            <a:spLocks noGrp="1"/>
          </p:cNvSpPr>
          <p:nvPr>
            <p:ph type="subTitle" idx="1"/>
          </p:nvPr>
        </p:nvSpPr>
        <p:spPr>
          <a:xfrm>
            <a:off x="1524000" y="2241360"/>
            <a:ext cx="9144000" cy="4170432"/>
          </a:xfrm>
        </p:spPr>
        <p:txBody>
          <a:bodyPr/>
          <a:p>
            <a:r>
              <a:rPr lang="en-US"/>
              <a:t>G</a:t>
            </a:r>
            <a:r>
              <a:rPr lang="en-US"/>
              <a:t>o</a:t>
            </a:r>
            <a:r>
              <a:rPr lang="en-US"/>
              <a:t>o</a:t>
            </a:r>
            <a:r>
              <a:rPr lang="en-US"/>
              <a:t>gle </a:t>
            </a:r>
            <a:r>
              <a:rPr lang="en-US"/>
              <a:t>c</a:t>
            </a:r>
            <a:r>
              <a:rPr lang="en-US"/>
              <a:t>l</a:t>
            </a:r>
            <a:r>
              <a:rPr lang="en-US"/>
              <a:t>a</a:t>
            </a:r>
            <a:r>
              <a:rPr lang="en-US"/>
              <a:t>b</a:t>
            </a:r>
            <a:r>
              <a:rPr lang="en-US"/>
              <a:t> </a:t>
            </a:r>
            <a:r>
              <a:rPr lang="en-US"/>
              <a:t>w</a:t>
            </a:r>
            <a:r>
              <a:rPr lang="en-US"/>
              <a:t>as </a:t>
            </a:r>
            <a:r>
              <a:rPr lang="en-US"/>
              <a:t>u</a:t>
            </a:r>
            <a:r>
              <a:rPr lang="en-US"/>
              <a:t>s</a:t>
            </a:r>
            <a:r>
              <a:rPr lang="en-US"/>
              <a:t>e</a:t>
            </a:r>
            <a:r>
              <a:rPr lang="en-US"/>
              <a:t>d </a:t>
            </a:r>
            <a:r>
              <a:rPr lang="en-US"/>
              <a:t>to </a:t>
            </a:r>
            <a:r>
              <a:rPr lang="en-US"/>
              <a:t>i</a:t>
            </a:r>
            <a:r>
              <a:rPr lang="en-US"/>
              <a:t>mport </a:t>
            </a:r>
            <a:r>
              <a:rPr lang="en-US"/>
              <a:t>data </a:t>
            </a:r>
            <a:r>
              <a:rPr lang="en-US"/>
              <a:t>from </a:t>
            </a:r>
            <a:r>
              <a:rPr lang="en-US"/>
              <a:t>Pandas </a:t>
            </a:r>
            <a:r>
              <a:rPr lang="en-US"/>
              <a:t>u</a:t>
            </a:r>
            <a:r>
              <a:rPr lang="en-US"/>
              <a:t>sing </a:t>
            </a:r>
            <a:r>
              <a:rPr lang="en-US"/>
              <a:t>p</a:t>
            </a:r>
            <a:r>
              <a:rPr lang="en-US"/>
              <a:t>h</a:t>
            </a:r>
            <a:r>
              <a:rPr lang="en-US"/>
              <a:t>y</a:t>
            </a:r>
            <a:r>
              <a:rPr lang="en-US"/>
              <a:t>t</a:t>
            </a:r>
            <a:r>
              <a:rPr lang="en-US"/>
              <a:t>on </a:t>
            </a:r>
            <a:r>
              <a:rPr lang="en-US"/>
              <a:t>p</a:t>
            </a:r>
            <a:r>
              <a:rPr lang="en-US"/>
              <a:t>r</a:t>
            </a:r>
            <a:r>
              <a:rPr lang="en-US"/>
              <a:t>o</a:t>
            </a:r>
            <a:r>
              <a:rPr lang="en-US"/>
              <a:t>g</a:t>
            </a:r>
            <a:r>
              <a:rPr lang="en-US"/>
              <a:t>ram </a:t>
            </a:r>
            <a:r>
              <a:rPr lang="en-US"/>
              <a:t>l</a:t>
            </a:r>
            <a:r>
              <a:rPr lang="en-US"/>
              <a:t>a</a:t>
            </a:r>
            <a:r>
              <a:rPr lang="en-US"/>
              <a:t>n</a:t>
            </a:r>
            <a:r>
              <a:rPr lang="en-US"/>
              <a:t>g</a:t>
            </a:r>
            <a:r>
              <a:rPr lang="en-US"/>
              <a:t>uage</a:t>
            </a:r>
            <a:r>
              <a:rPr lang="en-US"/>
              <a:t>.</a:t>
            </a:r>
            <a:r>
              <a:rPr lang="en-US"/>
              <a:t> </a:t>
            </a:r>
            <a:r>
              <a:rPr lang="en-US"/>
              <a:t>T</a:t>
            </a:r>
            <a:r>
              <a:rPr lang="en-US"/>
              <a:t>h</a:t>
            </a:r>
            <a:r>
              <a:rPr lang="en-US"/>
              <a:t>e </a:t>
            </a:r>
            <a:r>
              <a:rPr lang="en-US"/>
              <a:t>d</a:t>
            </a:r>
            <a:r>
              <a:rPr lang="en-US"/>
              <a:t>a</a:t>
            </a:r>
            <a:r>
              <a:rPr lang="en-US"/>
              <a:t>t</a:t>
            </a:r>
            <a:r>
              <a:rPr lang="en-US"/>
              <a:t>a</a:t>
            </a:r>
            <a:r>
              <a:rPr lang="en-US"/>
              <a:t> </a:t>
            </a:r>
            <a:r>
              <a:rPr lang="en-US"/>
              <a:t>w</a:t>
            </a:r>
            <a:r>
              <a:rPr lang="en-US"/>
              <a:t>as </a:t>
            </a:r>
            <a:r>
              <a:rPr lang="en-US"/>
              <a:t>c</a:t>
            </a:r>
            <a:r>
              <a:rPr lang="en-US"/>
              <a:t>l</a:t>
            </a:r>
            <a:r>
              <a:rPr lang="en-US"/>
              <a:t>e</a:t>
            </a:r>
            <a:r>
              <a:rPr lang="en-US"/>
              <a:t>a</a:t>
            </a:r>
            <a:r>
              <a:rPr lang="en-US"/>
              <a:t>n</a:t>
            </a:r>
            <a:r>
              <a:rPr lang="en-US"/>
              <a:t>ed </a:t>
            </a:r>
            <a:r>
              <a:rPr lang="en-US"/>
              <a:t>u</a:t>
            </a:r>
            <a:r>
              <a:rPr lang="en-US"/>
              <a:t>s</a:t>
            </a:r>
            <a:r>
              <a:rPr lang="en-US"/>
              <a:t>i</a:t>
            </a:r>
            <a:r>
              <a:rPr lang="en-US"/>
              <a:t>ng </a:t>
            </a:r>
            <a:r>
              <a:rPr lang="en-US"/>
              <a:t>the </a:t>
            </a:r>
            <a:r>
              <a:rPr lang="en-US"/>
              <a:t>p</a:t>
            </a:r>
            <a:r>
              <a:rPr lang="en-US"/>
              <a:t>r</a:t>
            </a:r>
            <a:r>
              <a:rPr lang="en-US"/>
              <a:t>ogram </a:t>
            </a:r>
            <a:r>
              <a:rPr lang="en-US"/>
              <a:t>a</a:t>
            </a:r>
            <a:r>
              <a:rPr lang="en-US"/>
              <a:t>s</a:t>
            </a:r>
            <a:r>
              <a:rPr lang="en-US"/>
              <a:t> </a:t>
            </a:r>
            <a:r>
              <a:rPr lang="en-US"/>
              <a:t>s</a:t>
            </a:r>
            <a:r>
              <a:rPr lang="en-US"/>
              <a:t>h</a:t>
            </a:r>
            <a:r>
              <a:rPr lang="en-US"/>
              <a:t>own </a:t>
            </a:r>
            <a:r>
              <a:rPr lang="en-US"/>
              <a:t>i</a:t>
            </a:r>
            <a:r>
              <a:rPr lang="en-US"/>
              <a:t>n</a:t>
            </a:r>
            <a:r>
              <a:rPr lang="en-US"/>
              <a:t> </a:t>
            </a:r>
            <a:r>
              <a:rPr lang="en-US"/>
              <a:t>the </a:t>
            </a:r>
            <a:r>
              <a:rPr lang="en-US"/>
              <a:t>p</a:t>
            </a:r>
            <a:r>
              <a:rPr lang="en-US"/>
              <a:t>i</a:t>
            </a:r>
            <a:r>
              <a:rPr lang="en-US"/>
              <a:t>c</a:t>
            </a:r>
            <a:r>
              <a:rPr lang="en-US"/>
              <a:t>ture</a:t>
            </a:r>
            <a:r>
              <a:rPr lang="en-US"/>
              <a:t>s</a:t>
            </a:r>
            <a:r>
              <a:rPr lang="en-US"/>
              <a:t> below</a:t>
            </a:r>
            <a:r>
              <a:rPr lang="en-US"/>
              <a:t>.</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1" name="Title 1"/>
          <p:cNvSpPr>
            <a:spLocks noGrp="1"/>
          </p:cNvSpPr>
          <p:nvPr>
            <p:ph type="title"/>
          </p:nvPr>
        </p:nvSpPr>
        <p:spPr/>
        <p:txBody>
          <a:bodyPr/>
          <a:p>
            <a:endParaRPr lang="en-US"/>
          </a:p>
        </p:txBody>
      </p:sp>
      <p:sp>
        <p:nvSpPr>
          <p:cNvPr id="1048602" name="Content Placeholder 2"/>
          <p:cNvSpPr>
            <a:spLocks noGrp="1"/>
          </p:cNvSpPr>
          <p:nvPr>
            <p:ph idx="1"/>
          </p:nvPr>
        </p:nvSpPr>
        <p:spPr>
          <a:xfrm>
            <a:off x="1563876" y="-1556072"/>
            <a:ext cx="10515600" cy="7417427"/>
          </a:xfrm>
        </p:spPr>
        <p:txBody>
          <a:bodyPr/>
          <a:p>
            <a:endParaRPr lang="en-US"/>
          </a:p>
        </p:txBody>
      </p:sp>
      <p:pic>
        <p:nvPicPr>
          <p:cNvPr id="2097152" name=""/>
          <p:cNvPicPr>
            <a:picLocks/>
          </p:cNvPicPr>
          <p:nvPr/>
        </p:nvPicPr>
        <p:blipFill>
          <a:blip xmlns:r="http://schemas.openxmlformats.org/officeDocument/2006/relationships" r:embed="rId1"/>
          <a:stretch>
            <a:fillRect/>
          </a:stretch>
        </p:blipFill>
        <p:spPr>
          <a:xfrm rot="0">
            <a:off x="6841777" y="211467"/>
            <a:ext cx="4710142" cy="5649888"/>
          </a:xfrm>
          <a:prstGeom prst="rect"/>
        </p:spPr>
      </p:pic>
      <p:pic>
        <p:nvPicPr>
          <p:cNvPr id="2097153" name=""/>
          <p:cNvPicPr>
            <a:picLocks/>
          </p:cNvPicPr>
          <p:nvPr/>
        </p:nvPicPr>
        <p:blipFill>
          <a:blip xmlns:r="http://schemas.openxmlformats.org/officeDocument/2006/relationships" r:embed="rId2"/>
          <a:stretch>
            <a:fillRect/>
          </a:stretch>
        </p:blipFill>
        <p:spPr>
          <a:xfrm rot="0">
            <a:off x="1563876" y="342900"/>
            <a:ext cx="4227989" cy="566434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3" name="Title 1"/>
          <p:cNvSpPr>
            <a:spLocks noGrp="1"/>
          </p:cNvSpPr>
          <p:nvPr>
            <p:ph type="title"/>
          </p:nvPr>
        </p:nvSpPr>
        <p:spPr/>
        <p:txBody>
          <a:bodyPr/>
          <a:p>
            <a:endParaRPr lang="en-US"/>
          </a:p>
        </p:txBody>
      </p:sp>
      <p:sp>
        <p:nvSpPr>
          <p:cNvPr id="1048604" name="Content Placeholder 2"/>
          <p:cNvSpPr>
            <a:spLocks noGrp="1"/>
          </p:cNvSpPr>
          <p:nvPr>
            <p:ph idx="1"/>
          </p:nvPr>
        </p:nvSpPr>
        <p:spPr>
          <a:xfrm>
            <a:off x="838200" y="365125"/>
            <a:ext cx="10515600" cy="6827838"/>
          </a:xfrm>
        </p:spPr>
        <p:txBody>
          <a:bodyPr/>
          <a:p>
            <a:endParaRPr lang="en-US"/>
          </a:p>
        </p:txBody>
      </p:sp>
      <p:pic>
        <p:nvPicPr>
          <p:cNvPr id="2097154" name=""/>
          <p:cNvPicPr>
            <a:picLocks/>
          </p:cNvPicPr>
          <p:nvPr/>
        </p:nvPicPr>
        <p:blipFill>
          <a:blip xmlns:r="http://schemas.openxmlformats.org/officeDocument/2006/relationships" r:embed="rId1"/>
          <a:stretch>
            <a:fillRect/>
          </a:stretch>
        </p:blipFill>
        <p:spPr>
          <a:xfrm>
            <a:off x="1447644" y="568384"/>
            <a:ext cx="3681588" cy="6096661"/>
          </a:xfrm>
          <a:prstGeom prst="rect"/>
        </p:spPr>
      </p:pic>
      <p:pic>
        <p:nvPicPr>
          <p:cNvPr id="2097155" name=""/>
          <p:cNvPicPr>
            <a:picLocks/>
          </p:cNvPicPr>
          <p:nvPr/>
        </p:nvPicPr>
        <p:blipFill>
          <a:blip xmlns:r="http://schemas.openxmlformats.org/officeDocument/2006/relationships" r:embed="rId2"/>
          <a:stretch>
            <a:fillRect/>
          </a:stretch>
        </p:blipFill>
        <p:spPr>
          <a:xfrm rot="0">
            <a:off x="5501868" y="1031850"/>
            <a:ext cx="5440954" cy="525619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5" name=""/>
          <p:cNvSpPr>
            <a:spLocks noGrp="1"/>
          </p:cNvSpPr>
          <p:nvPr>
            <p:ph type="ctrTitle"/>
          </p:nvPr>
        </p:nvSpPr>
        <p:spPr>
          <a:xfrm>
            <a:off x="1524000" y="357972"/>
            <a:ext cx="9144000" cy="1917687"/>
          </a:xfrm>
        </p:spPr>
        <p:txBody>
          <a:bodyPr/>
          <a:p>
            <a:r>
              <a:rPr lang="en-US"/>
              <a:t>M</a:t>
            </a:r>
            <a:r>
              <a:rPr lang="en-US"/>
              <a:t>E</a:t>
            </a:r>
            <a:r>
              <a:rPr lang="en-US"/>
              <a:t>T</a:t>
            </a:r>
            <a:r>
              <a:rPr lang="en-US"/>
              <a:t>H</a:t>
            </a:r>
            <a:r>
              <a:rPr lang="en-US"/>
              <a:t>ODOLOGY </a:t>
            </a:r>
            <a:endParaRPr lang="en-US"/>
          </a:p>
        </p:txBody>
      </p:sp>
      <p:sp>
        <p:nvSpPr>
          <p:cNvPr id="1048606" name=""/>
          <p:cNvSpPr>
            <a:spLocks noGrp="1"/>
          </p:cNvSpPr>
          <p:nvPr>
            <p:ph type="subTitle" idx="1"/>
          </p:nvPr>
        </p:nvSpPr>
        <p:spPr>
          <a:xfrm>
            <a:off x="1524000" y="2839440"/>
            <a:ext cx="9144000" cy="3157689"/>
          </a:xfrm>
        </p:spPr>
        <p:txBody>
          <a:bodyPr/>
          <a:p>
            <a:r>
              <a:rPr lang="en-US"/>
              <a:t>S</a:t>
            </a:r>
            <a:r>
              <a:rPr lang="en-US"/>
              <a:t>t</a:t>
            </a:r>
            <a:r>
              <a:rPr lang="en-US"/>
              <a:t>a</a:t>
            </a:r>
            <a:r>
              <a:rPr lang="en-US"/>
              <a:t>t</a:t>
            </a:r>
            <a:r>
              <a:rPr lang="en-US"/>
              <a:t>i</a:t>
            </a:r>
            <a:r>
              <a:rPr lang="en-US"/>
              <a:t>stic</a:t>
            </a:r>
            <a:r>
              <a:rPr lang="en-US"/>
              <a:t>a</a:t>
            </a:r>
            <a:r>
              <a:rPr lang="en-US"/>
              <a:t>l</a:t>
            </a:r>
            <a:r>
              <a:rPr lang="en-US"/>
              <a:t> </a:t>
            </a:r>
            <a:r>
              <a:rPr lang="en-US"/>
              <a:t>a</a:t>
            </a:r>
            <a:r>
              <a:rPr lang="en-US"/>
              <a:t>n</a:t>
            </a:r>
            <a:r>
              <a:rPr lang="en-US"/>
              <a:t>a</a:t>
            </a:r>
            <a:r>
              <a:rPr lang="en-US"/>
              <a:t>l</a:t>
            </a:r>
            <a:r>
              <a:rPr lang="en-US"/>
              <a:t>ysis </a:t>
            </a:r>
            <a:r>
              <a:rPr lang="en-US"/>
              <a:t>w</a:t>
            </a:r>
            <a:r>
              <a:rPr lang="en-US"/>
              <a:t>as </a:t>
            </a:r>
            <a:r>
              <a:rPr lang="en-US"/>
              <a:t>d</a:t>
            </a:r>
            <a:r>
              <a:rPr lang="en-US"/>
              <a:t>one </a:t>
            </a:r>
            <a:r>
              <a:rPr lang="en-US"/>
              <a:t>o</a:t>
            </a:r>
            <a:r>
              <a:rPr lang="en-US"/>
              <a:t>n</a:t>
            </a:r>
            <a:r>
              <a:rPr lang="en-US"/>
              <a:t> </a:t>
            </a:r>
            <a:r>
              <a:rPr lang="en-US"/>
              <a:t>the </a:t>
            </a:r>
            <a:r>
              <a:rPr lang="en-US"/>
              <a:t>c</a:t>
            </a:r>
            <a:r>
              <a:rPr lang="en-US"/>
              <a:t>l</a:t>
            </a:r>
            <a:r>
              <a:rPr lang="en-US"/>
              <a:t>e</a:t>
            </a:r>
            <a:r>
              <a:rPr lang="en-US"/>
              <a:t>a</a:t>
            </a:r>
            <a:r>
              <a:rPr lang="en-US"/>
              <a:t>n</a:t>
            </a:r>
            <a:r>
              <a:rPr lang="en-US"/>
              <a:t>e</a:t>
            </a:r>
            <a:r>
              <a:rPr lang="en-US"/>
              <a:t>d</a:t>
            </a:r>
            <a:r>
              <a:rPr lang="en-US"/>
              <a:t> </a:t>
            </a:r>
            <a:r>
              <a:rPr lang="en-US"/>
              <a:t>d</a:t>
            </a:r>
            <a:r>
              <a:rPr lang="en-US"/>
              <a:t>a</a:t>
            </a:r>
            <a:r>
              <a:rPr lang="en-US"/>
              <a:t>t</a:t>
            </a:r>
            <a:r>
              <a:rPr lang="en-US"/>
              <a:t>a</a:t>
            </a:r>
            <a:r>
              <a:rPr lang="en-US"/>
              <a:t>.</a:t>
            </a:r>
            <a:r>
              <a:rPr lang="en-US"/>
              <a:t> </a:t>
            </a:r>
            <a:r>
              <a:rPr lang="en-US"/>
              <a:t>T</a:t>
            </a:r>
            <a:r>
              <a:rPr lang="en-US"/>
              <a:t>h</a:t>
            </a:r>
            <a:r>
              <a:rPr lang="en-US"/>
              <a:t>e </a:t>
            </a:r>
            <a:r>
              <a:rPr lang="en-US"/>
              <a:t>m</a:t>
            </a:r>
            <a:r>
              <a:rPr lang="en-US"/>
              <a:t>e</a:t>
            </a:r>
            <a:r>
              <a:rPr lang="en-US"/>
              <a:t>a</a:t>
            </a:r>
            <a:r>
              <a:rPr lang="en-US"/>
              <a:t>n</a:t>
            </a:r>
            <a:r>
              <a:rPr lang="en-US"/>
              <a:t> </a:t>
            </a:r>
            <a:r>
              <a:rPr lang="en-US"/>
              <a:t>a</a:t>
            </a:r>
            <a:r>
              <a:rPr lang="en-US"/>
              <a:t>g</a:t>
            </a:r>
            <a:r>
              <a:rPr lang="en-US"/>
              <a:t>e</a:t>
            </a:r>
            <a:r>
              <a:rPr lang="en-US"/>
              <a:t> </a:t>
            </a:r>
            <a:r>
              <a:rPr lang="en-US"/>
              <a:t>o</a:t>
            </a:r>
            <a:r>
              <a:rPr lang="en-US"/>
              <a:t>f</a:t>
            </a:r>
            <a:r>
              <a:rPr lang="en-US"/>
              <a:t> </a:t>
            </a:r>
            <a:r>
              <a:rPr lang="en-US"/>
              <a:t>h</a:t>
            </a:r>
            <a:r>
              <a:rPr lang="en-US"/>
              <a:t>o</a:t>
            </a:r>
            <a:r>
              <a:rPr lang="en-US"/>
              <a:t>u</a:t>
            </a:r>
            <a:r>
              <a:rPr lang="en-US"/>
              <a:t>s</a:t>
            </a:r>
            <a:r>
              <a:rPr lang="en-US"/>
              <a:t>i</a:t>
            </a:r>
            <a:r>
              <a:rPr lang="en-US"/>
              <a:t>ng</a:t>
            </a:r>
            <a:r>
              <a:rPr lang="en-US"/>
              <a:t>,</a:t>
            </a:r>
            <a:r>
              <a:rPr lang="en-US"/>
              <a:t> </a:t>
            </a:r>
            <a:r>
              <a:rPr lang="en-US"/>
              <a:t>m</a:t>
            </a:r>
            <a:r>
              <a:rPr lang="en-US"/>
              <a:t>e</a:t>
            </a:r>
            <a:r>
              <a:rPr lang="en-US"/>
              <a:t>a</a:t>
            </a:r>
            <a:r>
              <a:rPr lang="en-US"/>
              <a:t>n</a:t>
            </a:r>
            <a:r>
              <a:rPr lang="en-US"/>
              <a:t> </a:t>
            </a:r>
            <a:r>
              <a:rPr lang="en-US"/>
              <a:t>c</a:t>
            </a:r>
            <a:r>
              <a:rPr lang="en-US"/>
              <a:t>o</a:t>
            </a:r>
            <a:r>
              <a:rPr lang="en-US"/>
              <a:t>s</a:t>
            </a:r>
            <a:r>
              <a:rPr lang="en-US"/>
              <a:t>t </a:t>
            </a:r>
            <a:r>
              <a:rPr lang="en-US"/>
              <a:t>of </a:t>
            </a:r>
            <a:r>
              <a:rPr lang="en-US"/>
              <a:t>h</a:t>
            </a:r>
            <a:r>
              <a:rPr lang="en-US"/>
              <a:t>o</a:t>
            </a:r>
            <a:r>
              <a:rPr lang="en-US"/>
              <a:t>u</a:t>
            </a:r>
            <a:r>
              <a:rPr lang="en-US"/>
              <a:t>se</a:t>
            </a:r>
            <a:r>
              <a:rPr lang="en-US"/>
              <a:t>,</a:t>
            </a:r>
            <a:r>
              <a:rPr lang="en-US"/>
              <a:t> </a:t>
            </a:r>
            <a:r>
              <a:rPr lang="en-US"/>
              <a:t>m</a:t>
            </a:r>
            <a:r>
              <a:rPr lang="en-US"/>
              <a:t>e</a:t>
            </a:r>
            <a:r>
              <a:rPr lang="en-US"/>
              <a:t>a</a:t>
            </a:r>
            <a:r>
              <a:rPr lang="en-US"/>
              <a:t>n </a:t>
            </a:r>
            <a:r>
              <a:rPr lang="en-US"/>
              <a:t>i</a:t>
            </a:r>
            <a:r>
              <a:rPr lang="en-US"/>
              <a:t>n</a:t>
            </a:r>
            <a:r>
              <a:rPr lang="en-US"/>
              <a:t>c</a:t>
            </a:r>
            <a:r>
              <a:rPr lang="en-US"/>
              <a:t>o</a:t>
            </a:r>
            <a:r>
              <a:rPr lang="en-US"/>
              <a:t>me </a:t>
            </a:r>
            <a:r>
              <a:rPr lang="en-US"/>
              <a:t>o</a:t>
            </a:r>
            <a:r>
              <a:rPr lang="en-US"/>
              <a:t>f</a:t>
            </a:r>
            <a:r>
              <a:rPr lang="en-US"/>
              <a:t> </a:t>
            </a:r>
            <a:r>
              <a:rPr lang="en-US"/>
              <a:t>h</a:t>
            </a:r>
            <a:r>
              <a:rPr lang="en-US"/>
              <a:t>o</a:t>
            </a:r>
            <a:r>
              <a:rPr lang="en-US"/>
              <a:t>u</a:t>
            </a:r>
            <a:r>
              <a:rPr lang="en-US"/>
              <a:t>se </a:t>
            </a:r>
            <a:r>
              <a:rPr lang="en-US"/>
              <a:t>h</a:t>
            </a:r>
            <a:r>
              <a:rPr lang="en-US"/>
              <a:t>o</a:t>
            </a:r>
            <a:r>
              <a:rPr lang="en-US"/>
              <a:t>l</a:t>
            </a:r>
            <a:r>
              <a:rPr lang="en-US"/>
              <a:t>d</a:t>
            </a:r>
            <a:r>
              <a:rPr lang="en-US"/>
              <a:t> </a:t>
            </a:r>
            <a:r>
              <a:rPr lang="en-US"/>
              <a:t>w</a:t>
            </a:r>
            <a:r>
              <a:rPr lang="en-US"/>
              <a:t>e</a:t>
            </a:r>
            <a:r>
              <a:rPr lang="en-US"/>
              <a:t>r</a:t>
            </a:r>
            <a:r>
              <a:rPr lang="en-US"/>
              <a:t>e</a:t>
            </a:r>
            <a:r>
              <a:rPr lang="en-US"/>
              <a:t> </a:t>
            </a:r>
            <a:r>
              <a:rPr lang="en-US"/>
              <a:t>c</a:t>
            </a:r>
            <a:r>
              <a:rPr lang="en-US"/>
              <a:t>a</a:t>
            </a:r>
            <a:r>
              <a:rPr lang="en-US"/>
              <a:t>l</a:t>
            </a:r>
            <a:r>
              <a:rPr lang="en-US"/>
              <a:t>c</a:t>
            </a:r>
            <a:r>
              <a:rPr lang="en-US"/>
              <a:t>ulated </a:t>
            </a:r>
            <a:r>
              <a:rPr lang="en-US"/>
              <a:t>a</a:t>
            </a:r>
            <a:r>
              <a:rPr lang="en-US"/>
              <a:t>n</a:t>
            </a:r>
            <a:r>
              <a:rPr lang="en-US"/>
              <a:t>d </a:t>
            </a:r>
            <a:r>
              <a:rPr lang="en-US"/>
              <a:t>p</a:t>
            </a:r>
            <a:r>
              <a:rPr lang="en-US"/>
              <a:t>r</a:t>
            </a:r>
            <a:r>
              <a:rPr lang="en-US"/>
              <a:t>e</a:t>
            </a:r>
            <a:r>
              <a:rPr lang="en-US"/>
              <a:t>s</a:t>
            </a:r>
            <a:r>
              <a:rPr lang="en-US"/>
              <a:t>e</a:t>
            </a:r>
            <a:r>
              <a:rPr lang="en-US"/>
              <a:t>nted </a:t>
            </a:r>
            <a:r>
              <a:rPr lang="en-US"/>
              <a:t>a</a:t>
            </a:r>
            <a:r>
              <a:rPr lang="en-US"/>
              <a:t>s</a:t>
            </a:r>
            <a:r>
              <a:rPr lang="en-US"/>
              <a:t> </a:t>
            </a:r>
            <a:r>
              <a:rPr lang="en-US"/>
              <a:t>b</a:t>
            </a:r>
            <a:r>
              <a:rPr lang="en-US"/>
              <a:t>a</a:t>
            </a:r>
            <a:r>
              <a:rPr lang="en-US"/>
              <a:t>r</a:t>
            </a:r>
            <a:r>
              <a:rPr lang="en-US"/>
              <a:t> </a:t>
            </a:r>
            <a:r>
              <a:rPr lang="en-US"/>
              <a:t>c</a:t>
            </a:r>
            <a:r>
              <a:rPr lang="en-US"/>
              <a:t>h</a:t>
            </a:r>
            <a:r>
              <a:rPr lang="en-US"/>
              <a:t>a</a:t>
            </a:r>
            <a:r>
              <a:rPr lang="en-US"/>
              <a:t>r</a:t>
            </a:r>
            <a:r>
              <a:rPr lang="en-US"/>
              <a:t>t</a:t>
            </a:r>
            <a:r>
              <a:rPr lang="en-US"/>
              <a:t>s </a:t>
            </a:r>
            <a:r>
              <a:rPr lang="en-US"/>
              <a:t>a</a:t>
            </a:r>
            <a:r>
              <a:rPr lang="en-US"/>
              <a:t>s</a:t>
            </a:r>
            <a:r>
              <a:rPr lang="en-US"/>
              <a:t> </a:t>
            </a:r>
            <a:r>
              <a:rPr lang="en-US"/>
              <a:t>s</a:t>
            </a:r>
            <a:r>
              <a:rPr lang="en-US"/>
              <a:t>h</a:t>
            </a:r>
            <a:r>
              <a:rPr lang="en-US"/>
              <a:t>own </a:t>
            </a:r>
            <a:r>
              <a:rPr lang="en-US"/>
              <a:t>b</a:t>
            </a:r>
            <a:r>
              <a:rPr lang="en-US"/>
              <a:t>e</a:t>
            </a:r>
            <a:r>
              <a:rPr lang="en-US"/>
              <a:t>l</a:t>
            </a:r>
            <a:r>
              <a:rPr lang="en-US"/>
              <a:t>o</a:t>
            </a:r>
            <a:r>
              <a:rPr lang="en-US"/>
              <a:t>w</a:t>
            </a:r>
            <a:r>
              <a:rPr lang="en-US"/>
              <a:t>.</a:t>
            </a:r>
            <a:r>
              <a:rPr lang="en-US"/>
              <a:t> </a:t>
            </a:r>
            <a:r>
              <a:rPr lang="en-US"/>
              <a:t>C</a:t>
            </a:r>
            <a:r>
              <a:rPr lang="en-US"/>
              <a:t>o</a:t>
            </a:r>
            <a:r>
              <a:rPr lang="en-US"/>
              <a:t>r</a:t>
            </a:r>
            <a:r>
              <a:rPr lang="en-US"/>
              <a:t>r</a:t>
            </a:r>
            <a:r>
              <a:rPr lang="en-US"/>
              <a:t>e</a:t>
            </a:r>
            <a:r>
              <a:rPr lang="en-US"/>
              <a:t>l</a:t>
            </a:r>
            <a:r>
              <a:rPr lang="en-US"/>
              <a:t>ation </a:t>
            </a:r>
            <a:r>
              <a:rPr lang="en-US"/>
              <a:t>c</a:t>
            </a:r>
            <a:r>
              <a:rPr lang="en-US"/>
              <a:t>o</a:t>
            </a:r>
            <a:r>
              <a:rPr lang="en-US"/>
              <a:t>e</a:t>
            </a:r>
            <a:r>
              <a:rPr lang="en-US"/>
              <a:t>f</a:t>
            </a:r>
            <a:r>
              <a:rPr lang="en-US"/>
              <a:t>f</a:t>
            </a:r>
            <a:r>
              <a:rPr lang="en-US"/>
              <a:t>icient </a:t>
            </a:r>
            <a:r>
              <a:rPr lang="en-US"/>
              <a:t>w</a:t>
            </a:r>
            <a:r>
              <a:rPr lang="en-US"/>
              <a:t>a</a:t>
            </a:r>
            <a:r>
              <a:rPr lang="en-US"/>
              <a:t>s</a:t>
            </a:r>
            <a:r>
              <a:rPr lang="en-US"/>
              <a:t> </a:t>
            </a:r>
            <a:r>
              <a:rPr lang="en-US"/>
              <a:t>a</a:t>
            </a:r>
            <a:r>
              <a:rPr lang="en-US"/>
              <a:t>l</a:t>
            </a:r>
            <a:r>
              <a:rPr lang="en-US"/>
              <a:t>s</a:t>
            </a:r>
            <a:r>
              <a:rPr lang="en-US"/>
              <a:t>o </a:t>
            </a:r>
            <a:r>
              <a:rPr lang="en-US"/>
              <a:t>c</a:t>
            </a:r>
            <a:r>
              <a:rPr lang="en-US"/>
              <a:t>a</a:t>
            </a:r>
            <a:r>
              <a:rPr lang="en-US"/>
              <a:t>l</a:t>
            </a:r>
            <a:r>
              <a:rPr lang="en-US"/>
              <a:t>c</a:t>
            </a:r>
            <a:r>
              <a:rPr lang="en-US"/>
              <a:t>ulated </a:t>
            </a:r>
            <a:r>
              <a:rPr lang="en-US"/>
              <a:t>to </a:t>
            </a:r>
            <a:r>
              <a:rPr lang="en-US"/>
              <a:t>f</a:t>
            </a:r>
            <a:r>
              <a:rPr lang="en-US"/>
              <a:t>i</a:t>
            </a:r>
            <a:r>
              <a:rPr lang="en-US"/>
              <a:t>n</a:t>
            </a:r>
            <a:r>
              <a:rPr lang="en-US"/>
              <a:t>d </a:t>
            </a:r>
            <a:r>
              <a:rPr lang="en-US"/>
              <a:t>t</a:t>
            </a:r>
            <a:r>
              <a:rPr lang="en-US"/>
              <a:t>he </a:t>
            </a:r>
            <a:r>
              <a:rPr lang="en-US"/>
              <a:t>r</a:t>
            </a:r>
            <a:r>
              <a:rPr lang="en-US"/>
              <a:t>e</a:t>
            </a:r>
            <a:r>
              <a:rPr lang="en-US"/>
              <a:t>l</a:t>
            </a:r>
            <a:r>
              <a:rPr lang="en-US"/>
              <a:t>a</a:t>
            </a:r>
            <a:r>
              <a:rPr lang="en-US"/>
              <a:t>tionship </a:t>
            </a:r>
            <a:r>
              <a:rPr lang="en-US"/>
              <a:t>b</a:t>
            </a:r>
            <a:r>
              <a:rPr lang="en-US"/>
              <a:t>etween </a:t>
            </a:r>
            <a:r>
              <a:rPr lang="en-US"/>
              <a:t>the </a:t>
            </a:r>
            <a:r>
              <a:rPr lang="en-US"/>
              <a:t>p</a:t>
            </a:r>
            <a:r>
              <a:rPr lang="en-US"/>
              <a:t>o</a:t>
            </a:r>
            <a:r>
              <a:rPr lang="en-US"/>
              <a:t>pulation </a:t>
            </a:r>
            <a:r>
              <a:rPr lang="en-US"/>
              <a:t>of </a:t>
            </a:r>
            <a:r>
              <a:rPr lang="en-US"/>
              <a:t>the </a:t>
            </a:r>
            <a:r>
              <a:rPr lang="en-US"/>
              <a:t>c</a:t>
            </a:r>
            <a:r>
              <a:rPr lang="en-US"/>
              <a:t>o</a:t>
            </a:r>
            <a:r>
              <a:rPr lang="en-US"/>
              <a:t>m</a:t>
            </a:r>
            <a:r>
              <a:rPr lang="en-US"/>
              <a:t>m</a:t>
            </a:r>
            <a:r>
              <a:rPr lang="en-US"/>
              <a:t>unity </a:t>
            </a:r>
            <a:r>
              <a:rPr lang="en-US"/>
              <a:t>and </a:t>
            </a:r>
            <a:r>
              <a:rPr lang="en-US"/>
              <a:t>t</a:t>
            </a:r>
            <a:r>
              <a:rPr lang="en-US"/>
              <a:t>h</a:t>
            </a:r>
            <a:r>
              <a:rPr lang="en-US"/>
              <a:t>e </a:t>
            </a:r>
            <a:r>
              <a:rPr lang="en-US"/>
              <a:t>n</a:t>
            </a:r>
            <a:r>
              <a:rPr lang="en-US"/>
              <a:t>u</a:t>
            </a:r>
            <a:r>
              <a:rPr lang="en-US"/>
              <a:t>mber </a:t>
            </a:r>
            <a:r>
              <a:rPr lang="en-US"/>
              <a:t>of </a:t>
            </a:r>
            <a:r>
              <a:rPr lang="en-US"/>
              <a:t>h</a:t>
            </a:r>
            <a:r>
              <a:rPr lang="en-US"/>
              <a:t>o</a:t>
            </a:r>
            <a:r>
              <a:rPr lang="en-US"/>
              <a:t>use</a:t>
            </a:r>
            <a:r>
              <a:rPr lang="en-US"/>
              <a:t>s</a:t>
            </a:r>
            <a:r>
              <a:rPr lang="en-US"/>
              <a:t> </a:t>
            </a:r>
            <a:r>
              <a:rPr lang="en-US"/>
              <a:t>a</a:t>
            </a:r>
            <a:r>
              <a:rPr lang="en-US"/>
              <a:t>v</a:t>
            </a:r>
            <a:r>
              <a:rPr lang="en-US"/>
              <a:t>a</a:t>
            </a:r>
            <a:r>
              <a:rPr lang="en-US"/>
              <a:t>ilable </a:t>
            </a:r>
            <a:r>
              <a:rPr lang="en-US"/>
              <a:t>a</a:t>
            </a:r>
            <a:r>
              <a:rPr lang="en-US"/>
              <a:t>s</a:t>
            </a:r>
            <a:r>
              <a:rPr lang="en-US"/>
              <a:t> </a:t>
            </a:r>
            <a:r>
              <a:rPr lang="en-US"/>
              <a:t>well </a:t>
            </a:r>
            <a:r>
              <a:rPr lang="en-US"/>
              <a:t>as </a:t>
            </a:r>
            <a:r>
              <a:rPr lang="en-US"/>
              <a:t>the </a:t>
            </a:r>
            <a:r>
              <a:rPr lang="en-US"/>
              <a:t>n</a:t>
            </a:r>
            <a:r>
              <a:rPr lang="en-US"/>
              <a:t>u</a:t>
            </a:r>
            <a:r>
              <a:rPr lang="en-US"/>
              <a:t>mber </a:t>
            </a:r>
            <a:r>
              <a:rPr lang="en-US"/>
              <a:t>of </a:t>
            </a:r>
            <a:r>
              <a:rPr lang="en-US"/>
              <a:t>r</a:t>
            </a:r>
            <a:r>
              <a:rPr lang="en-US"/>
              <a:t>o</a:t>
            </a:r>
            <a:r>
              <a:rPr lang="en-US"/>
              <a:t>om</a:t>
            </a:r>
            <a:r>
              <a:rPr lang="en-US"/>
              <a:t>s</a:t>
            </a:r>
            <a:r>
              <a:rPr lang="en-US"/>
              <a:t> </a:t>
            </a:r>
            <a:r>
              <a:rPr lang="en-US"/>
              <a:t>i</a:t>
            </a:r>
            <a:r>
              <a:rPr lang="en-US"/>
              <a:t>n </a:t>
            </a:r>
            <a:r>
              <a:rPr lang="en-US"/>
              <a:t>t</a:t>
            </a:r>
            <a:r>
              <a:rPr lang="en-US"/>
              <a:t>h</a:t>
            </a:r>
            <a:r>
              <a:rPr lang="en-US"/>
              <a:t>e </a:t>
            </a:r>
            <a:r>
              <a:rPr lang="en-US"/>
              <a:t>h</a:t>
            </a:r>
            <a:r>
              <a:rPr lang="en-US"/>
              <a:t>ouse</a:t>
            </a:r>
            <a:r>
              <a:rPr lang="en-US"/>
              <a:t>s</a:t>
            </a:r>
            <a:r>
              <a:rPr lang="en-US"/>
              <a: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9" name=""/>
          <p:cNvSpPr>
            <a:spLocks noGrp="1"/>
          </p:cNvSpPr>
          <p:nvPr>
            <p:ph type="ctrTitle"/>
          </p:nvPr>
        </p:nvSpPr>
        <p:spPr/>
        <p:txBody>
          <a:bodyPr/>
          <a:p>
            <a:r>
              <a:rPr lang="en-US"/>
              <a:t>R</a:t>
            </a:r>
            <a:r>
              <a:rPr lang="en-US"/>
              <a:t>E</a:t>
            </a:r>
            <a:r>
              <a:rPr lang="en-US"/>
              <a:t>S</a:t>
            </a:r>
            <a:r>
              <a:rPr lang="en-US"/>
              <a:t>U</a:t>
            </a:r>
            <a:r>
              <a:rPr lang="en-US"/>
              <a:t>L</a:t>
            </a:r>
            <a:r>
              <a:rPr lang="en-US"/>
              <a:t>TS </a:t>
            </a:r>
            <a:endParaRPr lang="en-US"/>
          </a:p>
        </p:txBody>
      </p:sp>
      <p:sp>
        <p:nvSpPr>
          <p:cNvPr id="1048610" name=""/>
          <p:cNvSpPr>
            <a:spLocks noGrp="1"/>
          </p:cNvSpPr>
          <p:nvPr>
            <p:ph type="subTitle" idx="1"/>
          </p:nvPr>
        </p:nvSpPr>
        <p:spPr/>
        <p:txBody>
          <a:bodyPr/>
          <a:p>
            <a:r>
              <a:rPr lang="en-US"/>
              <a:t>B</a:t>
            </a:r>
            <a:r>
              <a:rPr lang="en-US"/>
              <a:t>e</a:t>
            </a:r>
            <a:r>
              <a:rPr lang="en-US"/>
              <a:t>l</a:t>
            </a:r>
            <a:r>
              <a:rPr lang="en-US"/>
              <a:t>ow </a:t>
            </a:r>
            <a:r>
              <a:rPr lang="en-US"/>
              <a:t>is </a:t>
            </a:r>
            <a:r>
              <a:rPr lang="en-US"/>
              <a:t>the </a:t>
            </a:r>
            <a:r>
              <a:rPr lang="en-US"/>
              <a:t>d</a:t>
            </a:r>
            <a:r>
              <a:rPr lang="en-US"/>
              <a:t>a</a:t>
            </a:r>
            <a:r>
              <a:rPr lang="en-US"/>
              <a:t>t</a:t>
            </a:r>
            <a:r>
              <a:rPr lang="en-US"/>
              <a:t>a </a:t>
            </a:r>
            <a:r>
              <a:rPr lang="en-US"/>
              <a:t>s</a:t>
            </a:r>
            <a:r>
              <a:rPr lang="en-US"/>
              <a:t>t</a:t>
            </a:r>
            <a:r>
              <a:rPr lang="en-US"/>
              <a:t>o</a:t>
            </a:r>
            <a:r>
              <a:rPr lang="en-US"/>
              <a:t>r</a:t>
            </a:r>
            <a:r>
              <a:rPr lang="en-US"/>
              <a:t>y</a:t>
            </a:r>
            <a:r>
              <a:rPr lang="en-US"/>
              <a:t> </a:t>
            </a:r>
            <a:r>
              <a:rPr lang="en-US"/>
              <a:t> </a:t>
            </a:r>
            <a:r>
              <a:rPr lang="en-US"/>
              <a:t>s</a:t>
            </a:r>
            <a:r>
              <a:rPr lang="en-US"/>
              <a:t>h</a:t>
            </a:r>
            <a:r>
              <a:rPr lang="en-US"/>
              <a:t>o</a:t>
            </a:r>
            <a:r>
              <a:rPr lang="en-US"/>
              <a:t>w</a:t>
            </a:r>
            <a:r>
              <a:rPr lang="en-US"/>
              <a:t>i</a:t>
            </a:r>
            <a:r>
              <a:rPr lang="en-US"/>
              <a:t>ng </a:t>
            </a:r>
            <a:r>
              <a:rPr lang="en-US"/>
              <a:t>the </a:t>
            </a:r>
            <a:r>
              <a:rPr lang="en-US"/>
              <a:t>r</a:t>
            </a:r>
            <a:r>
              <a:rPr lang="en-US"/>
              <a:t>e</a:t>
            </a:r>
            <a:r>
              <a:rPr lang="en-US"/>
              <a:t>sults </a:t>
            </a:r>
            <a:r>
              <a:rPr lang="en-US"/>
              <a:t>of </a:t>
            </a:r>
            <a:r>
              <a:rPr lang="en-US"/>
              <a:t>the </a:t>
            </a:r>
            <a:r>
              <a:rPr lang="en-US"/>
              <a:t>d</a:t>
            </a:r>
            <a:r>
              <a:rPr lang="en-US"/>
              <a:t>a</a:t>
            </a:r>
            <a:r>
              <a:rPr lang="en-US"/>
              <a:t>t</a:t>
            </a:r>
            <a:r>
              <a:rPr lang="en-US"/>
              <a:t>a </a:t>
            </a:r>
            <a:r>
              <a:rPr lang="en-US"/>
              <a:t>a</a:t>
            </a:r>
            <a:r>
              <a:rPr lang="en-US"/>
              <a:t>n</a:t>
            </a:r>
            <a:r>
              <a:rPr lang="en-US"/>
              <a:t>a</a:t>
            </a:r>
            <a:r>
              <a:rPr lang="en-US"/>
              <a:t>lysis </a:t>
            </a:r>
            <a:r>
              <a:rPr lang="en-US"/>
              <a:t>d</a:t>
            </a:r>
            <a:r>
              <a:rPr lang="en-US"/>
              <a:t>o</a:t>
            </a:r>
            <a:r>
              <a:rPr lang="en-US"/>
              <a:t>n</a:t>
            </a:r>
            <a:r>
              <a:rPr lang="en-US"/>
              <a:t>e </a:t>
            </a:r>
            <a:r>
              <a:rPr lang="en-US"/>
              <a:t>o</a:t>
            </a:r>
            <a:r>
              <a:rPr lang="en-US"/>
              <a:t>n</a:t>
            </a:r>
            <a:r>
              <a:rPr lang="en-US"/>
              <a:t> </a:t>
            </a:r>
            <a:r>
              <a:rPr lang="en-US"/>
              <a:t>t</a:t>
            </a:r>
            <a:r>
              <a:rPr lang="en-US"/>
              <a:t>he </a:t>
            </a:r>
            <a:r>
              <a:rPr lang="en-US"/>
              <a:t>d</a:t>
            </a:r>
            <a:r>
              <a:rPr lang="en-US"/>
              <a:t>a</a:t>
            </a:r>
            <a:r>
              <a:rPr lang="en-US"/>
              <a:t>t</a:t>
            </a:r>
            <a:r>
              <a:rPr lang="en-US"/>
              <a:t>a </a:t>
            </a:r>
            <a:r>
              <a:rPr lang="en-US"/>
              <a:t>s</a:t>
            </a:r>
            <a:r>
              <a:rPr lang="en-US"/>
              <a:t>e</a:t>
            </a:r>
            <a:r>
              <a:rPr lang="en-US"/>
              <a:t>t</a:t>
            </a:r>
            <a:r>
              <a:rPr lang="en-US"/>
              <a: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3MTT FELLOW’S PROJECT BY</dc:title>
  <dc:creator>PC</dc:creator>
  <cp:lastModifiedBy>PC</cp:lastModifiedBy>
  <dcterms:created xsi:type="dcterms:W3CDTF">2024-04-05T09:47:29Z</dcterms:created>
  <dcterms:modified xsi:type="dcterms:W3CDTF">2024-04-07T14:33:56Z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5c95ab26d33e4870bf7b8757ddb41f06</vt:lpwstr>
  </property>
</Properties>
</file>