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2" r:id="rId3"/>
    <p:sldId id="273" r:id="rId4"/>
    <p:sldId id="275" r:id="rId5"/>
    <p:sldId id="274" r:id="rId6"/>
    <p:sldId id="276" r:id="rId7"/>
    <p:sldId id="277" r:id="rId8"/>
    <p:sldId id="278" r:id="rId9"/>
    <p:sldId id="279" r:id="rId10"/>
    <p:sldId id="280" r:id="rId11"/>
    <p:sldId id="283" r:id="rId12"/>
    <p:sldId id="284" r:id="rId13"/>
    <p:sldId id="285"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0"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1"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29-08-2024</a:t>
            </a:fld>
            <a:endParaRPr lang="en-IN"/>
          </a:p>
        </p:txBody>
      </p:sp>
      <p:sp>
        <p:nvSpPr>
          <p:cNvPr id="1048712"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3"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4"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5"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type="body" idx="1"/>
          </p:nvPr>
        </p:nvSpPr>
        <p:spPr/>
        <p:txBody>
          <a:bodyPr bIns="0" lIns="0" rIns="0" tIns="0"/>
          <a:p/>
        </p:txBody>
      </p:sp>
      <p:sp>
        <p:nvSpPr>
          <p:cNvPr id="1048698"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0"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2"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3"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4"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5"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6"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7"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8"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9"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2.png"/><Relationship Id="rId3" Type="http://schemas.openxmlformats.org/officeDocument/2006/relationships/image" Target="../media/image5.jpeg"/><Relationship Id="rId4"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225039"/>
          </a:xfrm>
          <a:prstGeom prst="rect"/>
          <a:noFill/>
        </p:spPr>
        <p:txBody>
          <a:bodyPr rtlCol="0" wrap="square">
            <a:spAutoFit/>
          </a:bodyPr>
          <a:p>
            <a:r>
              <a:rPr sz="2400" lang="en-US"/>
              <a:t>STUDENT NAME:</a:t>
            </a:r>
            <a:r>
              <a:rPr sz="2400" lang="en-US"/>
              <a:t>B</a:t>
            </a:r>
            <a:r>
              <a:rPr sz="2400" lang="en-US"/>
              <a:t>H</a:t>
            </a:r>
            <a:r>
              <a:rPr sz="2400" lang="en-US"/>
              <a:t>U</a:t>
            </a:r>
            <a:r>
              <a:rPr sz="2400" lang="en-US"/>
              <a:t>V</a:t>
            </a:r>
            <a:r>
              <a:rPr sz="2400" lang="en-US"/>
              <a:t>A</a:t>
            </a:r>
            <a:r>
              <a:rPr sz="2400" lang="en-US"/>
              <a:t>N</a:t>
            </a:r>
            <a:r>
              <a:rPr sz="2400" lang="en-US"/>
              <a:t>E</a:t>
            </a:r>
            <a:r>
              <a:rPr sz="2400" lang="en-US"/>
              <a:t>S</a:t>
            </a:r>
            <a:r>
              <a:rPr sz="2400" lang="en-US"/>
              <a:t>H</a:t>
            </a:r>
            <a:r>
              <a:rPr sz="2400" lang="en-US"/>
              <a:t>W</a:t>
            </a:r>
            <a:r>
              <a:rPr sz="2400" lang="en-US"/>
              <a:t>A</a:t>
            </a:r>
            <a:r>
              <a:rPr sz="2400" lang="en-US"/>
              <a:t>R</a:t>
            </a:r>
            <a:r>
              <a:rPr sz="2400" lang="en-US"/>
              <a:t>I</a:t>
            </a:r>
            <a:r>
              <a:rPr sz="2400" lang="en-US"/>
              <a:t> </a:t>
            </a:r>
            <a:r>
              <a:rPr sz="2400" lang="en-US"/>
              <a:t>M</a:t>
            </a:r>
            <a:endParaRPr dirty="0" sz="2400" lang="en-US"/>
          </a:p>
          <a:p>
            <a:r>
              <a:rPr dirty="0" sz="2400" lang="en-US"/>
              <a:t>REGISTER NO:</a:t>
            </a:r>
            <a:r>
              <a:rPr dirty="0" sz="2400" lang="en-US"/>
              <a:t>1</a:t>
            </a:r>
            <a:r>
              <a:rPr dirty="0" sz="2400" lang="en-US"/>
              <a:t>2</a:t>
            </a:r>
            <a:r>
              <a:rPr dirty="0" sz="2400" lang="en-US"/>
              <a:t>2</a:t>
            </a:r>
            <a:r>
              <a:rPr dirty="0" sz="2400" lang="en-US"/>
              <a:t>2</a:t>
            </a:r>
            <a:r>
              <a:rPr dirty="0" sz="2400" lang="en-US"/>
              <a:t>0</a:t>
            </a:r>
            <a:r>
              <a:rPr dirty="0" sz="2400" lang="en-US"/>
              <a:t>0</a:t>
            </a:r>
            <a:r>
              <a:rPr dirty="0" sz="2400" lang="en-US"/>
              <a:t>0</a:t>
            </a:r>
            <a:r>
              <a:rPr dirty="0" sz="2400" lang="en-US"/>
              <a:t>7</a:t>
            </a:r>
            <a:r>
              <a:rPr dirty="0" sz="2400" lang="en-US"/>
              <a:t>4</a:t>
            </a:r>
            <a:endParaRPr altLang="en-US" lang="zh-CN"/>
          </a:p>
          <a:p>
            <a:r>
              <a:rPr dirty="0" sz="2400" lang="en-US"/>
              <a:t>DEPARTMENT:</a:t>
            </a:r>
            <a:r>
              <a:rPr dirty="0" sz="2400" lang="en-US"/>
              <a:t>B</a:t>
            </a:r>
            <a:r>
              <a:rPr dirty="0" sz="2400" lang="en-US"/>
              <a:t>.</a:t>
            </a:r>
            <a:r>
              <a:rPr dirty="0" sz="2400" lang="en-US"/>
              <a:t>C</a:t>
            </a:r>
            <a:r>
              <a:rPr dirty="0" sz="2400" lang="en-US"/>
              <a:t>O</a:t>
            </a:r>
            <a:r>
              <a:rPr dirty="0" sz="2400" lang="en-US"/>
              <a:t>M</a:t>
            </a:r>
            <a:r>
              <a:rPr dirty="0" sz="2400" lang="en-US"/>
              <a:t>(</a:t>
            </a:r>
            <a:r>
              <a:rPr dirty="0" sz="2400" lang="en-US"/>
              <a:t>C</a:t>
            </a:r>
            <a:r>
              <a:rPr dirty="0" sz="2400" lang="en-US"/>
              <a:t>S</a:t>
            </a:r>
            <a:r>
              <a:rPr dirty="0" sz="2400" lang="en-US"/>
              <a:t>)</a:t>
            </a:r>
            <a:endParaRPr altLang="en-US" lang="zh-CN"/>
          </a:p>
          <a:p>
            <a:r>
              <a:rPr dirty="0" sz="2400" lang="en-US"/>
              <a:t>COLLEGE</a:t>
            </a:r>
            <a:r>
              <a:rPr dirty="0" sz="2400" lang="en-US"/>
              <a:t>:</a:t>
            </a:r>
            <a:r>
              <a:rPr dirty="0" sz="2400" lang="en-US"/>
              <a:t> </a:t>
            </a:r>
            <a:r>
              <a:rPr dirty="0" sz="2400" lang="en-US"/>
              <a:t>P</a:t>
            </a:r>
            <a:r>
              <a:rPr dirty="0" sz="2400" lang="en-US"/>
              <a:t>A</a:t>
            </a:r>
            <a:r>
              <a:rPr dirty="0" sz="2400" lang="en-US"/>
              <a:t>C</a:t>
            </a:r>
            <a:r>
              <a:rPr dirty="0" sz="2400" lang="en-US"/>
              <a:t>H</a:t>
            </a:r>
            <a:r>
              <a:rPr dirty="0" sz="2400" lang="en-US"/>
              <a:t>A</a:t>
            </a:r>
            <a:r>
              <a:rPr dirty="0" sz="2400" lang="en-US"/>
              <a:t>I</a:t>
            </a:r>
            <a:r>
              <a:rPr dirty="0" sz="2400" lang="en-US"/>
              <a:t>Y</a:t>
            </a:r>
            <a:r>
              <a:rPr dirty="0" sz="2400" lang="en-US"/>
              <a:t>A</a:t>
            </a:r>
            <a:r>
              <a:rPr dirty="0" sz="2400" lang="en-US"/>
              <a:t>PPAS </a:t>
            </a:r>
            <a:r>
              <a:rPr dirty="0" sz="2400" lang="en-US"/>
              <a:t>COLLEGE </a:t>
            </a:r>
            <a:r>
              <a:rPr dirty="0" sz="2400" lang="en-US"/>
              <a:t>FOR </a:t>
            </a:r>
            <a:r>
              <a:rPr dirty="0" sz="2400" lang="en-US"/>
              <a:t>WOMEN </a:t>
            </a:r>
            <a:r>
              <a:rPr dirty="0" sz="2400" lang="en-US"/>
              <a:t>K</a:t>
            </a:r>
            <a:r>
              <a:rPr dirty="0" sz="2400" lang="en-US"/>
              <a:t>A</a:t>
            </a:r>
            <a:r>
              <a:rPr dirty="0" sz="2400" lang="en-US"/>
              <a:t>N</a:t>
            </a:r>
            <a:r>
              <a:rPr dirty="0" sz="2400" lang="en-US"/>
              <a:t>C</a:t>
            </a:r>
            <a:r>
              <a:rPr dirty="0" sz="2400" lang="en-US"/>
              <a:t>H</a:t>
            </a:r>
            <a:r>
              <a:rPr dirty="0" sz="2400" lang="en-US"/>
              <a:t>I</a:t>
            </a:r>
            <a:r>
              <a:rPr dirty="0" sz="2400" lang="en-US"/>
              <a:t>PURAM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6"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7"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32" name=""/>
          <p:cNvSpPr txBox="1"/>
          <p:nvPr/>
        </p:nvSpPr>
        <p:spPr>
          <a:xfrm>
            <a:off x="2391727" y="1362710"/>
            <a:ext cx="5378553" cy="4714240"/>
          </a:xfrm>
          <a:prstGeom prst="rect"/>
        </p:spPr>
        <p:txBody>
          <a:bodyPr rtlCol="0" wrap="square">
            <a:spAutoFit/>
          </a:bodyPr>
          <a:p>
            <a:r>
              <a:rPr sz="2400" lang="en-IN">
                <a:solidFill>
                  <a:srgbClr val="000000"/>
                </a:solidFill>
              </a:rPr>
              <a:t>Modeling Employee Attribution: A Deep Dive
Understanding Employee Attribution
Employee attribution is the process of determining the factors that contribute to employee performance, turnover, or other outcomes. It's a critical aspect of human resource management, as it helps organizations identify areas for improvement, optimize talent strategies, and foster a positive work environment.</a:t>
            </a:r>
            <a:endParaRPr sz="28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92"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3"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pic>
        <p:nvPicPr>
          <p:cNvPr id="2097169" name=""/>
          <p:cNvPicPr>
            <a:picLocks/>
          </p:cNvPicPr>
          <p:nvPr/>
        </p:nvPicPr>
        <p:blipFill>
          <a:blip xmlns:r="http://schemas.openxmlformats.org/officeDocument/2006/relationships" r:embed="rId2"/>
          <a:stretch>
            <a:fillRect/>
          </a:stretch>
        </p:blipFill>
        <p:spPr>
          <a:xfrm rot="0">
            <a:off x="3082636" y="1560012"/>
            <a:ext cx="6026727" cy="3737975"/>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4"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5" name="TextBox 3"/>
          <p:cNvSpPr txBox="1"/>
          <p:nvPr/>
        </p:nvSpPr>
        <p:spPr>
          <a:xfrm>
            <a:off x="755332" y="1524000"/>
            <a:ext cx="8398941" cy="2491741"/>
          </a:xfrm>
          <a:prstGeom prst="rect"/>
          <a:noFill/>
        </p:spPr>
        <p:txBody>
          <a:bodyPr wrap="square">
            <a:spAutoFit/>
          </a:bodyPr>
          <a:p>
            <a:pPr algn="just"/>
            <a:r>
              <a:rPr dirty="0" lang="en-US"/>
              <a:t>The "Employee Performance Analysis Using Excel" project provides a robust and user-friendly solution for evaluating and managing employee performance. By leveraging Excel's powerful tools—such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endParaRPr dirty="0"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717" name=""/>
          <p:cNvSpPr txBox="1"/>
          <p:nvPr/>
        </p:nvSpPr>
        <p:spPr>
          <a:xfrm>
            <a:off x="1575946" y="2387916"/>
            <a:ext cx="5192008" cy="1691641"/>
          </a:xfrm>
          <a:prstGeom prst="rect"/>
        </p:spPr>
        <p:txBody>
          <a:bodyPr rtlCol="0" wrap="square">
            <a:spAutoFit/>
          </a:bodyPr>
          <a:p>
            <a:r>
              <a:rPr sz="3600" lang="en-US">
                <a:solidFill>
                  <a:srgbClr val="000000"/>
                </a:solidFill>
              </a:rPr>
              <a:t>E</a:t>
            </a:r>
            <a:r>
              <a:rPr sz="3600" lang="en-US">
                <a:solidFill>
                  <a:srgbClr val="000000"/>
                </a:solidFill>
              </a:rPr>
              <a:t>m</a:t>
            </a:r>
            <a:r>
              <a:rPr sz="3600" lang="en-US">
                <a:solidFill>
                  <a:srgbClr val="000000"/>
                </a:solidFill>
              </a:rPr>
              <a:t>p</a:t>
            </a:r>
            <a:r>
              <a:rPr sz="3600" lang="en-US">
                <a:solidFill>
                  <a:srgbClr val="000000"/>
                </a:solidFill>
              </a:rPr>
              <a:t>l</a:t>
            </a:r>
            <a:r>
              <a:rPr sz="3600" lang="en-US">
                <a:solidFill>
                  <a:srgbClr val="000000"/>
                </a:solidFill>
              </a:rPr>
              <a:t>o</a:t>
            </a:r>
            <a:r>
              <a:rPr sz="3600" lang="en-US">
                <a:solidFill>
                  <a:srgbClr val="000000"/>
                </a:solidFill>
              </a:rPr>
              <a:t>y</a:t>
            </a:r>
            <a:r>
              <a:rPr sz="3600" lang="en-US">
                <a:solidFill>
                  <a:srgbClr val="000000"/>
                </a:solidFill>
              </a:rPr>
              <a:t>e</a:t>
            </a:r>
            <a:r>
              <a:rPr sz="3600" lang="en-US">
                <a:solidFill>
                  <a:srgbClr val="000000"/>
                </a:solidFill>
              </a:rPr>
              <a:t>e</a:t>
            </a:r>
            <a:r>
              <a:rPr sz="3600" lang="en-US">
                <a:solidFill>
                  <a:srgbClr val="000000"/>
                </a:solidFill>
              </a:rPr>
              <a:t> </a:t>
            </a:r>
            <a:r>
              <a:rPr sz="3600" lang="en-US">
                <a:solidFill>
                  <a:srgbClr val="000000"/>
                </a:solidFill>
              </a:rPr>
              <a:t>A</a:t>
            </a:r>
            <a:r>
              <a:rPr sz="3600" lang="en-US">
                <a:solidFill>
                  <a:srgbClr val="000000"/>
                </a:solidFill>
              </a:rPr>
              <a:t>t</a:t>
            </a:r>
            <a:r>
              <a:rPr sz="3600" lang="en-US">
                <a:solidFill>
                  <a:srgbClr val="000000"/>
                </a:solidFill>
              </a:rPr>
              <a:t>t</a:t>
            </a:r>
            <a:r>
              <a:rPr sz="3600" lang="en-US">
                <a:solidFill>
                  <a:srgbClr val="000000"/>
                </a:solidFill>
              </a:rPr>
              <a:t>r</a:t>
            </a:r>
            <a:r>
              <a:rPr sz="3600" lang="en-US">
                <a:solidFill>
                  <a:srgbClr val="000000"/>
                </a:solidFill>
              </a:rPr>
              <a:t>i</a:t>
            </a:r>
            <a:r>
              <a:rPr sz="3600" lang="en-US">
                <a:solidFill>
                  <a:srgbClr val="000000"/>
                </a:solidFill>
              </a:rPr>
              <a:t>b</a:t>
            </a:r>
            <a:r>
              <a:rPr sz="3600" lang="en-US">
                <a:solidFill>
                  <a:srgbClr val="000000"/>
                </a:solidFill>
              </a:rPr>
              <a:t>u</a:t>
            </a:r>
            <a:r>
              <a:rPr sz="3600" lang="en-US">
                <a:solidFill>
                  <a:srgbClr val="000000"/>
                </a:solidFill>
              </a:rPr>
              <a:t>t</a:t>
            </a:r>
            <a:r>
              <a:rPr sz="3600" lang="en-US">
                <a:solidFill>
                  <a:srgbClr val="000000"/>
                </a:solidFill>
              </a:rPr>
              <a:t>i</a:t>
            </a:r>
            <a:r>
              <a:rPr sz="3600" lang="en-US">
                <a:solidFill>
                  <a:srgbClr val="000000"/>
                </a:solidFill>
              </a:rPr>
              <a:t>o</a:t>
            </a:r>
            <a:r>
              <a:rPr sz="3600" lang="en-US">
                <a:solidFill>
                  <a:srgbClr val="000000"/>
                </a:solidFill>
              </a:rPr>
              <a:t>n</a:t>
            </a:r>
            <a:r>
              <a:rPr sz="3600" lang="en-US">
                <a:solidFill>
                  <a:srgbClr val="000000"/>
                </a:solidFill>
              </a:rPr>
              <a:t> </a:t>
            </a:r>
            <a:r>
              <a:rPr sz="3600" lang="en-US">
                <a:solidFill>
                  <a:srgbClr val="000000"/>
                </a:solidFill>
              </a:rPr>
              <a:t>a</a:t>
            </a:r>
            <a:r>
              <a:rPr sz="3600" lang="en-US">
                <a:solidFill>
                  <a:srgbClr val="000000"/>
                </a:solidFill>
              </a:rPr>
              <a:t>n</a:t>
            </a:r>
            <a:r>
              <a:rPr sz="3600" lang="en-US">
                <a:solidFill>
                  <a:srgbClr val="000000"/>
                </a:solidFill>
              </a:rPr>
              <a:t>a</a:t>
            </a:r>
            <a:r>
              <a:rPr sz="3600" lang="en-US">
                <a:solidFill>
                  <a:srgbClr val="000000"/>
                </a:solidFill>
              </a:rPr>
              <a:t>l</a:t>
            </a:r>
            <a:r>
              <a:rPr sz="3600" lang="en-US">
                <a:solidFill>
                  <a:srgbClr val="000000"/>
                </a:solidFill>
              </a:rPr>
              <a:t>y</a:t>
            </a:r>
            <a:r>
              <a:rPr sz="3600" lang="en-US">
                <a:solidFill>
                  <a:srgbClr val="000000"/>
                </a:solidFill>
              </a:rPr>
              <a:t>s</a:t>
            </a:r>
            <a:r>
              <a:rPr sz="3600" lang="en-US">
                <a:solidFill>
                  <a:srgbClr val="000000"/>
                </a:solidFill>
              </a:rPr>
              <a:t>i</a:t>
            </a:r>
            <a:r>
              <a:rPr sz="3600" lang="en-US">
                <a:solidFill>
                  <a:srgbClr val="000000"/>
                </a:solidFill>
              </a:rPr>
              <a:t>s</a:t>
            </a:r>
            <a:r>
              <a:rPr sz="3600" lang="en-US">
                <a:solidFill>
                  <a:srgbClr val="000000"/>
                </a:solidFill>
              </a:rPr>
              <a:t> </a:t>
            </a:r>
            <a:r>
              <a:rPr sz="3600" lang="en-US">
                <a:solidFill>
                  <a:srgbClr val="000000"/>
                </a:solidFill>
              </a:rPr>
              <a:t>u</a:t>
            </a:r>
            <a:r>
              <a:rPr sz="3600" lang="en-US">
                <a:solidFill>
                  <a:srgbClr val="000000"/>
                </a:solidFill>
              </a:rPr>
              <a:t>s</a:t>
            </a:r>
            <a:r>
              <a:rPr sz="3600" lang="en-US">
                <a:solidFill>
                  <a:srgbClr val="000000"/>
                </a:solidFill>
              </a:rPr>
              <a:t>i</a:t>
            </a:r>
            <a:r>
              <a:rPr sz="3600" lang="en-US">
                <a:solidFill>
                  <a:srgbClr val="000000"/>
                </a:solidFill>
              </a:rPr>
              <a:t>n</a:t>
            </a:r>
            <a:r>
              <a:rPr sz="3600" lang="en-US">
                <a:solidFill>
                  <a:srgbClr val="000000"/>
                </a:solidFill>
              </a:rPr>
              <a:t>g</a:t>
            </a:r>
            <a:r>
              <a:rPr sz="3600" lang="en-US">
                <a:solidFill>
                  <a:srgbClr val="000000"/>
                </a:solidFill>
              </a:rPr>
              <a:t> </a:t>
            </a:r>
            <a:r>
              <a:rPr sz="3600" lang="en-US">
                <a:solidFill>
                  <a:srgbClr val="000000"/>
                </a:solidFill>
              </a:rPr>
              <a:t>Excel </a:t>
            </a:r>
            <a:r>
              <a:rPr sz="3600" lang="en-US">
                <a:solidFill>
                  <a:srgbClr val="000000"/>
                </a:solidFill>
              </a:rPr>
              <a:t>d</a:t>
            </a:r>
            <a:r>
              <a:rPr sz="3600" lang="en-US">
                <a:solidFill>
                  <a:srgbClr val="000000"/>
                </a:solidFill>
              </a:rPr>
              <a:t>a</a:t>
            </a:r>
            <a:r>
              <a:rPr sz="3600" lang="en-US">
                <a:solidFill>
                  <a:srgbClr val="000000"/>
                </a:solidFill>
              </a:rPr>
              <a:t>s</a:t>
            </a:r>
            <a:r>
              <a:rPr sz="3600" lang="en-US">
                <a:solidFill>
                  <a:srgbClr val="000000"/>
                </a:solidFill>
              </a:rPr>
              <a:t>h</a:t>
            </a:r>
            <a:r>
              <a:rPr sz="3600" lang="en-US">
                <a:solidFill>
                  <a:srgbClr val="000000"/>
                </a:solidFill>
              </a:rPr>
              <a:t>b</a:t>
            </a:r>
            <a:r>
              <a:rPr sz="3600" lang="en-US">
                <a:solidFill>
                  <a:srgbClr val="000000"/>
                </a:solidFill>
              </a:rPr>
              <a:t>o</a:t>
            </a:r>
            <a:r>
              <a:rPr sz="3600" lang="en-US">
                <a:solidFill>
                  <a:srgbClr val="000000"/>
                </a:solidFill>
              </a:rPr>
              <a:t>a</a:t>
            </a:r>
            <a:r>
              <a:rPr sz="3600" lang="en-US">
                <a:solidFill>
                  <a:srgbClr val="000000"/>
                </a:solidFill>
              </a:rPr>
              <a:t>r</a:t>
            </a:r>
            <a:r>
              <a:rPr sz="3600" lang="en-US">
                <a:solidFill>
                  <a:srgbClr val="000000"/>
                </a:solidFill>
              </a:rPr>
              <a:t>d</a:t>
            </a:r>
            <a:r>
              <a:rPr sz="2800" lang="en-US">
                <a:solidFill>
                  <a:srgbClr val="000000"/>
                </a:solidFill>
              </a:rPr>
              <a:t>s</a:t>
            </a:r>
            <a:endParaRPr sz="2800" lang="en-IN">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725" name=""/>
          <p:cNvSpPr txBox="1"/>
          <p:nvPr/>
        </p:nvSpPr>
        <p:spPr>
          <a:xfrm>
            <a:off x="2476499" y="2337435"/>
            <a:ext cx="4572000" cy="3025140"/>
          </a:xfrm>
          <a:prstGeom prst="rect"/>
        </p:spPr>
        <p:txBody>
          <a:bodyPr rtlCol="0" wrap="square">
            <a:spAutoFit/>
          </a:bodyPr>
          <a:p>
            <a:r>
              <a:rPr sz="2800" lang="en-IN">
                <a:solidFill>
                  <a:srgbClr val="000000"/>
                </a:solidFill>
              </a:rPr>
              <a:t>employee attrition analysis is to identify the factors that lead to employee turnover and to create a model that can predict if an employee will leave the company.</a:t>
            </a:r>
            <a:endParaRPr sz="2800" lang="en-IN">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726" name=""/>
          <p:cNvSpPr txBox="1"/>
          <p:nvPr/>
        </p:nvSpPr>
        <p:spPr>
          <a:xfrm>
            <a:off x="2471669" y="1946909"/>
            <a:ext cx="4962660" cy="2606040"/>
          </a:xfrm>
          <a:prstGeom prst="rect"/>
        </p:spPr>
        <p:txBody>
          <a:bodyPr rtlCol="0" wrap="square">
            <a:spAutoFit/>
          </a:bodyPr>
          <a:p>
            <a:r>
              <a:rPr sz="2800" lang="en-IN">
                <a:solidFill>
                  <a:srgbClr val="000000"/>
                </a:solidFill>
              </a:rPr>
              <a:t>Salary, stock options, and other benefits. Work Experience: Years at company, years in current role, and years with current manager. Performance and Satisfaction</a:t>
            </a:r>
            <a:endParaRPr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727" name=""/>
          <p:cNvSpPr txBox="1"/>
          <p:nvPr/>
        </p:nvSpPr>
        <p:spPr>
          <a:xfrm>
            <a:off x="2124075" y="1421129"/>
            <a:ext cx="4572000" cy="6492239"/>
          </a:xfrm>
          <a:prstGeom prst="rect"/>
        </p:spPr>
        <p:txBody>
          <a:bodyPr rtlCol="0" wrap="square">
            <a:spAutoFit/>
          </a:bodyPr>
          <a:p>
            <a:r>
              <a:rPr sz="2400" lang="en-IN">
                <a:solidFill>
                  <a:srgbClr val="000000"/>
                </a:solidFill>
              </a:rPr>
              <a:t>The end users of employee attrition analysis are HR teams, managers, and organizations: 
HR teams: Use the attrition rate to track changes in workforce composition over time. 
Managers: Use the attrition rate to identify problem areas and schedule recruitment. 
Organizations: Use attrition analysis to identify factors that contribute to turnover, and to implement strategies to retain and maintain a talented workforce.</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729" name=""/>
          <p:cNvSpPr txBox="1"/>
          <p:nvPr/>
        </p:nvSpPr>
        <p:spPr>
          <a:xfrm>
            <a:off x="3495675" y="1978660"/>
            <a:ext cx="4572000" cy="4879340"/>
          </a:xfrm>
          <a:prstGeom prst="rect"/>
        </p:spPr>
        <p:txBody>
          <a:bodyPr rtlCol="0" wrap="square">
            <a:spAutoFit/>
          </a:bodyPr>
          <a:p>
            <a:r>
              <a:rPr sz="1100" lang="en-IN">
                <a:solidFill>
                  <a:srgbClr val="000000"/>
                </a:solidFill>
              </a:rPr>
              <a:t>2:48
←
LTE1
71%
Meta Al
with Llama 3.1
Value Proposition: "Our solution revolutionizes the way employees work and grow by providing a seamless, personalized, and supportive experience that:
Streamlines workflows and boosts productivity
Fosters a culture of continuous learning and development
Enhances collaboration and communication
• Recognizes and rewards
outstanding performance
Supports well-being and work-life balance
By leveraging our solution, employees can:</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9" name="Title 1"/>
          <p:cNvSpPr>
            <a:spLocks noGrp="1"/>
          </p:cNvSpPr>
          <p:nvPr>
            <p:ph type="title"/>
          </p:nvPr>
        </p:nvSpPr>
        <p:spPr>
          <a:xfrm>
            <a:off x="755332" y="385444"/>
            <a:ext cx="10681335" cy="723901"/>
          </a:xfrm>
        </p:spPr>
        <p:txBody>
          <a:bodyPr/>
          <a:p>
            <a:r>
              <a:rPr dirty="0" lang="en-IN"/>
              <a:t>Dataset Description</a:t>
            </a:r>
          </a:p>
        </p:txBody>
      </p:sp>
      <p:sp>
        <p:nvSpPr>
          <p:cNvPr id="1048730" name=""/>
          <p:cNvSpPr txBox="1"/>
          <p:nvPr/>
        </p:nvSpPr>
        <p:spPr>
          <a:xfrm>
            <a:off x="3235428" y="1546083"/>
            <a:ext cx="3996609" cy="4701539"/>
          </a:xfrm>
          <a:prstGeom prst="rect"/>
        </p:spPr>
        <p:txBody>
          <a:bodyPr rtlCol="0" wrap="square">
            <a:spAutoFit/>
          </a:bodyPr>
          <a:p>
            <a:r>
              <a:rPr sz="2800" lang="en-IN">
                <a:solidFill>
                  <a:srgbClr val="000000"/>
                </a:solidFill>
              </a:rPr>
              <a:t>A dataset is a collection of data points or observations that are related to a particular topic or subject. It's often organized in a tabular format, where each row represents a data point and each column represents a variable or attribute.</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404968" y="2354703"/>
            <a:ext cx="8872250"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731" name=""/>
          <p:cNvSpPr txBox="1"/>
          <p:nvPr/>
        </p:nvSpPr>
        <p:spPr>
          <a:xfrm>
            <a:off x="2693987" y="1586690"/>
            <a:ext cx="4572000" cy="3444240"/>
          </a:xfrm>
          <a:prstGeom prst="rect"/>
        </p:spPr>
        <p:txBody>
          <a:bodyPr rtlCol="0" wrap="square">
            <a:spAutoFit/>
          </a:bodyPr>
          <a:p>
            <a:r>
              <a:rPr sz="2800" lang="en-IN">
                <a:solidFill>
                  <a:srgbClr val="000000"/>
                </a:solidFill>
              </a:rPr>
              <a:t>Allow users to quickly drill down into specific data points or segments.Pivot Tables: Provide flexible data summarization and analysis. Conditional Formatting: Highlight trends, outliers, or critical</a:t>
            </a:r>
            <a:endParaRPr sz="2800"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Nanthini Mallikarjunan</cp:lastModifiedBy>
  <dcterms:created xsi:type="dcterms:W3CDTF">2024-03-29T04:07:22Z</dcterms:created>
  <dcterms:modified xsi:type="dcterms:W3CDTF">2024-08-31T10:24:00Z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b9432f6cdd5e4eb69a8ced71016d01c4</vt:lpwstr>
  </property>
</Properties>
</file>