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7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cky6\Downloads\Employee_Datas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(2).xlsx]Sheet1!PivotTable1</c:name>
    <c:fmtId val="5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  <c:pivotFmt>
        <c:idx val="83"/>
        <c:marker>
          <c:symbol val="none"/>
        </c:marker>
      </c:pivotFmt>
      <c:pivotFmt>
        <c:idx val="84"/>
        <c:marker>
          <c:symbol val="none"/>
        </c:marker>
      </c:pivotFmt>
      <c:pivotFmt>
        <c:idx val="85"/>
        <c:marker>
          <c:symbol val="none"/>
        </c:marker>
      </c:pivotFmt>
      <c:pivotFmt>
        <c:idx val="86"/>
        <c:marker>
          <c:symbol val="none"/>
        </c:marker>
      </c:pivotFmt>
      <c:pivotFmt>
        <c:idx val="87"/>
        <c:marker>
          <c:symbol val="none"/>
        </c:marker>
      </c:pivotFmt>
      <c:pivotFmt>
        <c:idx val="88"/>
        <c:marker>
          <c:symbol val="none"/>
        </c:marker>
      </c:pivotFmt>
      <c:pivotFmt>
        <c:idx val="89"/>
        <c:marker>
          <c:symbol val="none"/>
        </c:marker>
      </c:pivotFmt>
      <c:pivotFmt>
        <c:idx val="90"/>
        <c:marker>
          <c:symbol val="none"/>
        </c:marker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</c:pivotFmt>
      <c:pivotFmt>
        <c:idx val="97"/>
        <c:marker>
          <c:symbol val="none"/>
        </c:marker>
      </c:pivotFmt>
      <c:pivotFmt>
        <c:idx val="98"/>
        <c:marker>
          <c:symbol val="none"/>
        </c:marker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</c:pivotFmt>
      <c:pivotFmt>
        <c:idx val="101"/>
        <c:marker>
          <c:symbol val="none"/>
        </c:marker>
      </c:pivotFmt>
      <c:pivotFmt>
        <c:idx val="102"/>
        <c:marker>
          <c:symbol val="none"/>
        </c:marker>
      </c:pivotFmt>
      <c:pivotFmt>
        <c:idx val="103"/>
        <c:marker>
          <c:symbol val="none"/>
        </c:marker>
      </c:pivotFmt>
      <c:pivotFmt>
        <c:idx val="104"/>
        <c:marker>
          <c:symbol val="none"/>
        </c:marker>
      </c:pivotFmt>
      <c:pivotFmt>
        <c:idx val="105"/>
        <c:marker>
          <c:symbol val="none"/>
        </c:marker>
      </c:pivotFmt>
      <c:pivotFmt>
        <c:idx val="106"/>
        <c:marker>
          <c:symbol val="none"/>
        </c:marker>
      </c:pivotFmt>
      <c:pivotFmt>
        <c:idx val="107"/>
        <c:marker>
          <c:symbol val="none"/>
        </c:marker>
      </c:pivotFmt>
      <c:pivotFmt>
        <c:idx val="108"/>
        <c:marker>
          <c:symbol val="none"/>
        </c:marker>
      </c:pivotFmt>
      <c:pivotFmt>
        <c:idx val="109"/>
        <c:marker>
          <c:symbol val="none"/>
        </c:marker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  <c:pivotFmt>
        <c:idx val="114"/>
        <c:marker>
          <c:symbol val="none"/>
        </c:marker>
      </c:pivotFmt>
      <c:pivotFmt>
        <c:idx val="115"/>
        <c:marker>
          <c:symbol val="none"/>
        </c:marker>
      </c:pivotFmt>
      <c:pivotFmt>
        <c:idx val="116"/>
        <c:marker>
          <c:symbol val="none"/>
        </c:marker>
      </c:pivotFmt>
      <c:pivotFmt>
        <c:idx val="117"/>
        <c:marker>
          <c:symbol val="none"/>
        </c:marker>
      </c:pivotFmt>
      <c:pivotFmt>
        <c:idx val="118"/>
        <c:marker>
          <c:symbol val="none"/>
        </c:marker>
      </c:pivotFmt>
      <c:pivotFmt>
        <c:idx val="119"/>
        <c:marker>
          <c:symbol val="none"/>
        </c:marker>
      </c:pivotFmt>
      <c:pivotFmt>
        <c:idx val="120"/>
        <c:marker>
          <c:symbol val="none"/>
        </c:marker>
      </c:pivotFmt>
      <c:pivotFmt>
        <c:idx val="121"/>
        <c:marker>
          <c:symbol val="none"/>
        </c:marker>
      </c:pivotFmt>
      <c:pivotFmt>
        <c:idx val="122"/>
        <c:marker>
          <c:symbol val="none"/>
        </c:marker>
      </c:pivotFmt>
      <c:pivotFmt>
        <c:idx val="123"/>
        <c:marker>
          <c:symbol val="none"/>
        </c:marker>
      </c:pivotFmt>
      <c:pivotFmt>
        <c:idx val="124"/>
        <c:marker>
          <c:symbol val="none"/>
        </c:marker>
      </c:pivotFmt>
      <c:pivotFmt>
        <c:idx val="125"/>
        <c:marker>
          <c:symbol val="none"/>
        </c:marker>
      </c:pivotFmt>
      <c:pivotFmt>
        <c:idx val="126"/>
        <c:marker>
          <c:symbol val="none"/>
        </c:marker>
      </c:pivotFmt>
      <c:pivotFmt>
        <c:idx val="127"/>
        <c:marker>
          <c:symbol val="none"/>
        </c:marker>
      </c:pivotFmt>
      <c:pivotFmt>
        <c:idx val="128"/>
        <c:marker>
          <c:symbol val="none"/>
        </c:marker>
      </c:pivotFmt>
      <c:pivotFmt>
        <c:idx val="129"/>
        <c:marker>
          <c:symbol val="none"/>
        </c:marker>
      </c:pivotFmt>
      <c:pivotFmt>
        <c:idx val="130"/>
        <c:marker>
          <c:symbol val="none"/>
        </c:marker>
      </c:pivotFmt>
      <c:pivotFmt>
        <c:idx val="131"/>
        <c:marker>
          <c:symbol val="none"/>
        </c:marker>
      </c:pivotFmt>
      <c:pivotFmt>
        <c:idx val="132"/>
        <c:marker>
          <c:symbol val="none"/>
        </c:marker>
      </c:pivotFmt>
      <c:pivotFmt>
        <c:idx val="133"/>
        <c:marker>
          <c:symbol val="none"/>
        </c:marker>
      </c:pivotFmt>
      <c:pivotFmt>
        <c:idx val="134"/>
        <c:marker>
          <c:symbol val="none"/>
        </c:marker>
      </c:pivotFmt>
      <c:pivotFmt>
        <c:idx val="135"/>
        <c:marker>
          <c:symbol val="none"/>
        </c:marker>
      </c:pivotFmt>
      <c:pivotFmt>
        <c:idx val="136"/>
        <c:marker>
          <c:symbol val="none"/>
        </c:marker>
      </c:pivotFmt>
      <c:pivotFmt>
        <c:idx val="137"/>
        <c:marker>
          <c:symbol val="none"/>
        </c:marker>
      </c:pivotFmt>
      <c:pivotFmt>
        <c:idx val="138"/>
        <c:marker>
          <c:symbol val="none"/>
        </c:marker>
      </c:pivotFmt>
      <c:pivotFmt>
        <c:idx val="139"/>
        <c:marker>
          <c:symbol val="none"/>
        </c:marker>
      </c:pivotFmt>
      <c:pivotFmt>
        <c:idx val="140"/>
        <c:marker>
          <c:symbol val="none"/>
        </c:marker>
      </c:pivotFmt>
      <c:pivotFmt>
        <c:idx val="141"/>
        <c:marker>
          <c:symbol val="none"/>
        </c:marker>
      </c:pivotFmt>
      <c:pivotFmt>
        <c:idx val="142"/>
        <c:marker>
          <c:symbol val="none"/>
        </c:marker>
      </c:pivotFmt>
      <c:pivotFmt>
        <c:idx val="143"/>
        <c:marker>
          <c:symbol val="none"/>
        </c:marker>
      </c:pivotFmt>
      <c:pivotFmt>
        <c:idx val="144"/>
        <c:marker>
          <c:symbol val="none"/>
        </c:marker>
      </c:pivotFmt>
      <c:pivotFmt>
        <c:idx val="145"/>
        <c:marker>
          <c:symbol val="none"/>
        </c:marker>
      </c:pivotFmt>
      <c:pivotFmt>
        <c:idx val="146"/>
        <c:marker>
          <c:symbol val="none"/>
        </c:marker>
      </c:pivotFmt>
      <c:pivotFmt>
        <c:idx val="147"/>
        <c:marker>
          <c:symbol val="none"/>
        </c:marker>
      </c:pivotFmt>
      <c:pivotFmt>
        <c:idx val="148"/>
        <c:marker>
          <c:symbol val="none"/>
        </c:marker>
      </c:pivotFmt>
      <c:pivotFmt>
        <c:idx val="149"/>
        <c:marker>
          <c:symbol val="none"/>
        </c:marker>
      </c:pivotFmt>
      <c:pivotFmt>
        <c:idx val="150"/>
        <c:marker>
          <c:symbol val="none"/>
        </c:marker>
      </c:pivotFmt>
      <c:pivotFmt>
        <c:idx val="151"/>
        <c:marker>
          <c:symbol val="none"/>
        </c:marker>
      </c:pivotFmt>
      <c:pivotFmt>
        <c:idx val="152"/>
        <c:marker>
          <c:symbol val="none"/>
        </c:marker>
      </c:pivotFmt>
      <c:pivotFmt>
        <c:idx val="153"/>
        <c:marker>
          <c:symbol val="none"/>
        </c:marker>
      </c:pivotFmt>
      <c:pivotFmt>
        <c:idx val="154"/>
        <c:marker>
          <c:symbol val="none"/>
        </c:marker>
      </c:pivotFmt>
      <c:pivotFmt>
        <c:idx val="155"/>
        <c:marker>
          <c:symbol val="none"/>
        </c:marker>
      </c:pivotFmt>
      <c:pivotFmt>
        <c:idx val="156"/>
        <c:marker>
          <c:symbol val="none"/>
        </c:marker>
      </c:pivotFmt>
      <c:pivotFmt>
        <c:idx val="157"/>
        <c:marker>
          <c:symbol val="none"/>
        </c:marker>
      </c:pivotFmt>
      <c:pivotFmt>
        <c:idx val="158"/>
        <c:marker>
          <c:symbol val="none"/>
        </c:marker>
      </c:pivotFmt>
      <c:pivotFmt>
        <c:idx val="159"/>
        <c:marker>
          <c:symbol val="none"/>
        </c:marker>
      </c:pivotFmt>
      <c:pivotFmt>
        <c:idx val="160"/>
        <c:marker>
          <c:symbol val="none"/>
        </c:marker>
      </c:pivotFmt>
      <c:pivotFmt>
        <c:idx val="161"/>
        <c:marker>
          <c:symbol val="none"/>
        </c:marker>
      </c:pivotFmt>
      <c:pivotFmt>
        <c:idx val="162"/>
        <c:marker>
          <c:symbol val="none"/>
        </c:marker>
      </c:pivotFmt>
      <c:pivotFmt>
        <c:idx val="163"/>
        <c:marker>
          <c:symbol val="none"/>
        </c:marker>
      </c:pivotFmt>
      <c:pivotFmt>
        <c:idx val="164"/>
        <c:marker>
          <c:symbol val="none"/>
        </c:marker>
      </c:pivotFmt>
      <c:pivotFmt>
        <c:idx val="165"/>
        <c:marker>
          <c:symbol val="none"/>
        </c:marker>
      </c:pivotFmt>
      <c:pivotFmt>
        <c:idx val="166"/>
        <c:marker>
          <c:symbol val="none"/>
        </c:marker>
      </c:pivotFmt>
      <c:pivotFmt>
        <c:idx val="167"/>
        <c:marker>
          <c:symbol val="none"/>
        </c:marker>
      </c:pivotFmt>
      <c:pivotFmt>
        <c:idx val="168"/>
        <c:marker>
          <c:symbol val="none"/>
        </c:marker>
      </c:pivotFmt>
      <c:pivotFmt>
        <c:idx val="169"/>
        <c:marker>
          <c:symbol val="none"/>
        </c:marker>
      </c:pivotFmt>
      <c:pivotFmt>
        <c:idx val="170"/>
        <c:marker>
          <c:symbol val="none"/>
        </c:marker>
      </c:pivotFmt>
      <c:pivotFmt>
        <c:idx val="171"/>
        <c:marker>
          <c:symbol val="none"/>
        </c:marker>
      </c:pivotFmt>
      <c:pivotFmt>
        <c:idx val="172"/>
        <c:marker>
          <c:symbol val="none"/>
        </c:marker>
      </c:pivotFmt>
      <c:pivotFmt>
        <c:idx val="173"/>
        <c:marker>
          <c:symbol val="none"/>
        </c:marker>
      </c:pivotFmt>
      <c:pivotFmt>
        <c:idx val="174"/>
        <c:marker>
          <c:symbol val="none"/>
        </c:marker>
      </c:pivotFmt>
      <c:pivotFmt>
        <c:idx val="175"/>
        <c:marker>
          <c:symbol val="none"/>
        </c:marker>
      </c:pivotFmt>
      <c:pivotFmt>
        <c:idx val="176"/>
        <c:marker>
          <c:symbol val="none"/>
        </c:marker>
      </c:pivotFmt>
      <c:pivotFmt>
        <c:idx val="177"/>
        <c:marker>
          <c:symbol val="none"/>
        </c:marker>
      </c:pivotFmt>
      <c:pivotFmt>
        <c:idx val="178"/>
        <c:marker>
          <c:symbol val="none"/>
        </c:marker>
      </c:pivotFmt>
      <c:pivotFmt>
        <c:idx val="179"/>
        <c:marker>
          <c:symbol val="none"/>
        </c:marker>
      </c:pivotFmt>
      <c:pivotFmt>
        <c:idx val="180"/>
        <c:marker>
          <c:symbol val="none"/>
        </c:marker>
      </c:pivotFmt>
      <c:pivotFmt>
        <c:idx val="181"/>
        <c:marker>
          <c:symbol val="none"/>
        </c:marker>
      </c:pivotFmt>
      <c:pivotFmt>
        <c:idx val="182"/>
        <c:marker>
          <c:symbol val="none"/>
        </c:marker>
      </c:pivotFmt>
      <c:pivotFmt>
        <c:idx val="183"/>
        <c:marker>
          <c:symbol val="none"/>
        </c:marker>
      </c:pivotFmt>
      <c:pivotFmt>
        <c:idx val="184"/>
        <c:marker>
          <c:symbol val="none"/>
        </c:marker>
      </c:pivotFmt>
      <c:pivotFmt>
        <c:idx val="185"/>
        <c:marker>
          <c:symbol val="none"/>
        </c:marker>
      </c:pivotFmt>
      <c:pivotFmt>
        <c:idx val="186"/>
        <c:marker>
          <c:symbol val="none"/>
        </c:marker>
      </c:pivotFmt>
      <c:pivotFmt>
        <c:idx val="187"/>
        <c:marker>
          <c:symbol val="none"/>
        </c:marker>
      </c:pivotFmt>
      <c:pivotFmt>
        <c:idx val="188"/>
        <c:marker>
          <c:symbol val="none"/>
        </c:marker>
      </c:pivotFmt>
      <c:pivotFmt>
        <c:idx val="18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Sheet1!$L$8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Sheet1!$K$9:$K$17</c:f>
              <c:strCache>
                <c:ptCount val="8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  <c:pt idx="7">
                  <c:v>(blank)</c:v>
                </c:pt>
              </c:strCache>
            </c:strRef>
          </c:cat>
          <c:val>
            <c:numRef>
              <c:f>Sheet1!$L$9:$L$17</c:f>
              <c:numCache>
                <c:formatCode>General</c:formatCode>
                <c:ptCount val="8"/>
                <c:pt idx="0">
                  <c:v>23</c:v>
                </c:pt>
                <c:pt idx="1">
                  <c:v>26</c:v>
                </c:pt>
                <c:pt idx="2">
                  <c:v>24</c:v>
                </c:pt>
                <c:pt idx="3">
                  <c:v>34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1388800"/>
        <c:axId val="181390336"/>
        <c:axId val="0"/>
      </c:bar3DChart>
      <c:catAx>
        <c:axId val="181388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1390336"/>
        <c:crosses val="autoZero"/>
        <c:auto val="1"/>
        <c:lblAlgn val="ctr"/>
        <c:lblOffset val="100"/>
        <c:noMultiLvlLbl val="0"/>
      </c:catAx>
      <c:valAx>
        <c:axId val="18139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388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5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30" name="TextBox 13"/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NAME: NIVETHA.V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NO:122200091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DEPARTMENT:B.COM(CS)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COLLEGE:PACHIAYAPPAS COLLEGE FOR WOMEN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203068" y="1181735"/>
            <a:ext cx="7945300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This Pivot Table modeling tool enables users to:-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Analyze employee attrition by department, job role, location, tenure, and age- Examine relationships between turnover rate, engagement score, salary, and tenure- Filter data by date range, employee status, and reason for leaving- Drill down into detailed data for specific segments- Refresh data in real-time for up-to-date insights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828800" y="1371600"/>
          <a:ext cx="6477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755332" y="1524000"/>
            <a:ext cx="839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Employee Attrition Analysis using Excel Dashboards has provided actionable insights into the drivers of turnover, high-risk employee segments, and opportunities for improvement. By leveraging data-driven analytics and interactive visualizations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Identified key drivers of attrition, including department, job role, tenure, and engagement score.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Uncovered hidden patterns and trends in employee turnover, enabling proactive retention strategies.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50" name="TextBox 22"/>
          <p:cNvSpPr txBox="1"/>
          <p:nvPr/>
        </p:nvSpPr>
        <p:spPr>
          <a:xfrm>
            <a:off x="1217522" y="2123271"/>
            <a:ext cx="8593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 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9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74" name="TextBox 1048673"/>
          <p:cNvSpPr txBox="1"/>
          <p:nvPr/>
        </p:nvSpPr>
        <p:spPr>
          <a:xfrm>
            <a:off x="542483" y="2194748"/>
            <a:ext cx="744899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"As a human resources analyst, I need to identify the key factors contributing to employee attrition in our organization and develop a data-driven approach to visualize and track these trends over time. Using Excel dashboards, I aim to create an interactive and user-friendly tool that enables stakeholders to explore employee turnover rates, understand the reasons behind attrition, and make informed decisions to improve employee retention and reduce turnover costs.</a:t>
            </a:r>
            <a:r>
              <a:rPr lang="en-US" sz="4800" dirty="0" smtClean="0">
                <a:solidFill>
                  <a:srgbClr val="000000"/>
                </a:solidFill>
              </a:rPr>
              <a:t>. 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700420" y="2213909"/>
            <a:ext cx="8005950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739775" y="1538269"/>
            <a:ext cx="7528562" cy="310854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Employee attrition is a persistent challenge for organizations, resulting in significant costs, knowledge loss, and decreased productivity. With a growing need to understand and address this issue, our organization seeks to develop a comprehensive employee attrition analysis using Excel dashboards.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86" name="TextBox 1048685"/>
          <p:cNvSpPr txBox="1"/>
          <p:nvPr/>
        </p:nvSpPr>
        <p:spPr>
          <a:xfrm>
            <a:off x="699452" y="1695449"/>
            <a:ext cx="706382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Analysts</a:t>
            </a:r>
            <a:r>
              <a:rPr lang="en-IN" sz="2800" dirty="0" smtClean="0">
                <a:solidFill>
                  <a:srgbClr val="000000"/>
                </a:solidFill>
              </a:rPr>
              <a:t>: Responsible for analyzing HR data, identifying trends, and developing insights to inform retention strategies.</a:t>
            </a:r>
          </a:p>
          <a:p>
            <a:pPr marL="514350" indent="-514350">
              <a:buAutoNum type="arabicPeriod"/>
            </a:pPr>
            <a:r>
              <a:rPr lang="en-IN" sz="2800" b="1" dirty="0" smtClean="0">
                <a:solidFill>
                  <a:srgbClr val="000000"/>
                </a:solidFill>
              </a:rPr>
              <a:t>HR Managers</a:t>
            </a:r>
            <a:r>
              <a:rPr lang="en-IN" sz="2800" dirty="0" smtClean="0">
                <a:solidFill>
                  <a:srgbClr val="000000"/>
                </a:solidFill>
              </a:rPr>
              <a:t>: Oversee HR operations, develop retention initiatives, and make data-driven decisions.</a:t>
            </a: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rgbClr val="000000"/>
                </a:solidFill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</a:rPr>
              <a:t>Talent Management Teams</a:t>
            </a:r>
            <a:r>
              <a:rPr lang="en-IN" sz="2800" dirty="0" smtClean="0">
                <a:solidFill>
                  <a:srgbClr val="000000"/>
                </a:solidFill>
              </a:rPr>
              <a:t>: Focus on employee development, succession planning, and leadership development.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92" name="TextBox 1048691"/>
          <p:cNvSpPr txBox="1"/>
          <p:nvPr/>
        </p:nvSpPr>
        <p:spPr>
          <a:xfrm>
            <a:off x="2819399" y="1524000"/>
            <a:ext cx="715845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Data-Driven Insights</a:t>
            </a:r>
            <a:r>
              <a:rPr lang="en-US" sz="2800" dirty="0" smtClean="0">
                <a:solidFill>
                  <a:srgbClr val="000000"/>
                </a:solidFill>
              </a:rPr>
              <a:t>: Gain a deeper understanding of employee attrition drivers and trends.- </a:t>
            </a: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Informed Decision-Making</a:t>
            </a:r>
            <a:r>
              <a:rPr lang="en-US" sz="2800" dirty="0" smtClean="0">
                <a:solidFill>
                  <a:srgbClr val="000000"/>
                </a:solidFill>
              </a:rPr>
              <a:t>: Make strategic decisions about retention initiatives and resource allocation.- </a:t>
            </a:r>
          </a:p>
          <a:p>
            <a:pPr>
              <a:buFontTx/>
              <a:buChar char="-"/>
            </a:pPr>
            <a:r>
              <a:rPr lang="en-US" sz="2800" b="1" dirty="0" smtClean="0">
                <a:solidFill>
                  <a:srgbClr val="000000"/>
                </a:solidFill>
              </a:rPr>
              <a:t>Cost Savings</a:t>
            </a:r>
            <a:r>
              <a:rPr lang="en-US" sz="2800" dirty="0" smtClean="0">
                <a:solidFill>
                  <a:srgbClr val="000000"/>
                </a:solidFill>
              </a:rPr>
              <a:t>: Reduce turnover costs by identifying areas for improvement.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94" name="TextBox 1048693"/>
          <p:cNvSpPr txBox="1"/>
          <p:nvPr/>
        </p:nvSpPr>
        <p:spPr>
          <a:xfrm>
            <a:off x="891695" y="1007745"/>
            <a:ext cx="7490305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Employee ID (Unique identifier)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2. Department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3. Job Role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4. Location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5. Tenure (Length of service)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6. Age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7. Performance Rating (Latest rating)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8. Engagement Score (Latest survey score)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9. Reason for Leaving (Coded categories)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10. Date of Departure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11. Turnover Type (Voluntary/Involuntary)Data Types: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429065" y="1204847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Interactive Visualizations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Intuitive dashboards allowing users to explore attrition trends, drill down into details, and gain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Predictive Analytics: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high-risk employees and departments, enabling proactive retention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.3. Real-Time Monitoring: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turnover rates, engagement scores, and other key metrics in real-time.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559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4</cp:revision>
  <dcterms:created xsi:type="dcterms:W3CDTF">2024-03-24T14:07:22Z</dcterms:created>
  <dcterms:modified xsi:type="dcterms:W3CDTF">2024-09-01T04:33:04Z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4313cbe01f544ace8fa433cdf8e2a1c7</vt:lpwstr>
  </property>
</Properties>
</file>