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94675" autoAdjust="0"/>
  </p:normalViewPr>
  <p:slideViewPr>
    <p:cSldViewPr>
      <p:cViewPr varScale="1">
        <p:scale>
          <a:sx n="103" d="100"/>
          <a:sy n="103" d="100"/>
        </p:scale>
        <p:origin x="-11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re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14282" y="320232"/>
            <a:ext cx="8715436" cy="642942"/>
          </a:xfrm>
          <a:prstGeom prst="rect">
            <a:avLst/>
          </a:prstGeom>
          <a:gradFill flip="none" rotWithShape="1">
            <a:gsLst>
              <a:gs pos="82001">
                <a:schemeClr val="bg2"/>
              </a:gs>
              <a:gs pos="100000">
                <a:schemeClr val="bg2">
                  <a:lumMod val="90000"/>
                </a:schemeClr>
              </a:gs>
            </a:gsLst>
            <a:lin ang="5400000" scaled="0"/>
            <a:tileRect/>
          </a:gra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algn="ctr"/>
            <a:endParaRPr lang="fr-FR" sz="1100" b="1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2"/>
          <p:cNvSpPr/>
          <p:nvPr userDrawn="1"/>
        </p:nvSpPr>
        <p:spPr>
          <a:xfrm>
            <a:off x="214282" y="320232"/>
            <a:ext cx="8715436" cy="6429420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algn="l"/>
            <a:endParaRPr lang="fr-FR" sz="800" b="1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670580" y="391694"/>
            <a:ext cx="291450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 userDrawn="1"/>
        </p:nvSpPr>
        <p:spPr>
          <a:xfrm>
            <a:off x="6033468" y="391670"/>
            <a:ext cx="2824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fr-FR" sz="800" b="1" dirty="0" smtClean="0">
                <a:latin typeface="Arial" pitchFamily="34" charset="0"/>
                <a:cs typeface="Arial" pitchFamily="34" charset="0"/>
              </a:rPr>
              <a:t>Florent </a:t>
            </a:r>
            <a:r>
              <a:rPr lang="fr-FR" sz="800" b="1" dirty="0" err="1" smtClean="0">
                <a:latin typeface="Arial" pitchFamily="34" charset="0"/>
                <a:cs typeface="Arial" pitchFamily="34" charset="0"/>
              </a:rPr>
              <a:t>Chanavat</a:t>
            </a:r>
            <a:r>
              <a:rPr lang="fr-FR" sz="800" b="1" dirty="0" smtClean="0">
                <a:latin typeface="Arial" pitchFamily="34" charset="0"/>
                <a:cs typeface="Arial" pitchFamily="34" charset="0"/>
              </a:rPr>
              <a:t> Concepteur / Développeur Web</a:t>
            </a:r>
          </a:p>
          <a:p>
            <a:pPr algn="l"/>
            <a:r>
              <a:rPr lang="fr-FR" sz="800" b="0" dirty="0" smtClean="0">
                <a:latin typeface="Arial" pitchFamily="34" charset="0"/>
                <a:cs typeface="Arial" pitchFamily="34" charset="0"/>
              </a:rPr>
              <a:t>florent.chanavat@free.fr  -  06.79.96.12.97  -  Lyon 4ème </a:t>
            </a:r>
          </a:p>
          <a:p>
            <a:pPr algn="l"/>
            <a:r>
              <a:rPr lang="fr-FR" sz="800" b="0" dirty="0" smtClean="0">
                <a:latin typeface="Arial" pitchFamily="34" charset="0"/>
                <a:cs typeface="Arial" pitchFamily="34" charset="0"/>
              </a:rPr>
              <a:t>PHP 5, Ergonomie, E-Learning ...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261610"/>
          </a:xfrm>
          <a:prstGeom prst="rect">
            <a:avLst/>
          </a:prstGeom>
          <a:solidFill>
            <a:schemeClr val="accent6"/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6" r:id="rId2"/>
    <p:sldLayoutId id="2147483655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11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ction-on-line.f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Arborescence cv.usocrate.fr</a:t>
            </a:r>
            <a:endParaRPr lang="fr-FR" dirty="0"/>
          </a:p>
        </p:txBody>
      </p:sp>
      <p:sp>
        <p:nvSpPr>
          <p:cNvPr id="8" name="Rectangle 7">
            <a:hlinkClick r:id="rId2" action="ppaction://hlinksldjump"/>
          </p:cNvPr>
          <p:cNvSpPr/>
          <p:nvPr/>
        </p:nvSpPr>
        <p:spPr>
          <a:xfrm>
            <a:off x="964381" y="2000240"/>
            <a:ext cx="2786082" cy="1938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000" b="1" dirty="0" smtClean="0"/>
              <a:t>Compétences</a:t>
            </a:r>
          </a:p>
          <a:p>
            <a:pPr>
              <a:buFont typeface="Arial" pitchFamily="34" charset="0"/>
              <a:buChar char="•"/>
            </a:pPr>
            <a:r>
              <a:rPr lang="fr-FR" sz="1000" dirty="0" smtClean="0"/>
              <a:t>Développement PHP/MySQL</a:t>
            </a:r>
          </a:p>
          <a:p>
            <a:pPr>
              <a:buFont typeface="Arial" pitchFamily="34" charset="0"/>
              <a:buChar char="•"/>
            </a:pPr>
            <a:r>
              <a:rPr lang="fr-FR" sz="1000" dirty="0" smtClean="0"/>
              <a:t>Représentation graphique temporelle de la pratique des outils et des technologies</a:t>
            </a:r>
          </a:p>
          <a:p>
            <a:pPr>
              <a:buFont typeface="Arial" pitchFamily="34" charset="0"/>
              <a:buChar char="•"/>
            </a:pPr>
            <a:r>
              <a:rPr lang="fr-FR" sz="1000" dirty="0" smtClean="0"/>
              <a:t>Standards W3C</a:t>
            </a:r>
          </a:p>
          <a:p>
            <a:pPr>
              <a:buFont typeface="Arial" pitchFamily="34" charset="0"/>
              <a:buChar char="•"/>
            </a:pPr>
            <a:r>
              <a:rPr lang="fr-FR" sz="1000" dirty="0" smtClean="0"/>
              <a:t>Développement et conception multimédia</a:t>
            </a:r>
          </a:p>
          <a:p>
            <a:pPr>
              <a:buFont typeface="Arial" pitchFamily="34" charset="0"/>
              <a:buChar char="•"/>
            </a:pPr>
            <a:r>
              <a:rPr lang="fr-FR" sz="1000" dirty="0" smtClean="0"/>
              <a:t>Approche orientée utilisateur :</a:t>
            </a:r>
          </a:p>
          <a:p>
            <a:pPr lvl="1">
              <a:buFont typeface="Arial" pitchFamily="34" charset="0"/>
              <a:buChar char="•"/>
            </a:pPr>
            <a:r>
              <a:rPr lang="fr-FR" sz="1000" dirty="0"/>
              <a:t> </a:t>
            </a:r>
            <a:r>
              <a:rPr lang="fr-FR" sz="1000" dirty="0" smtClean="0"/>
              <a:t>communication / marketing</a:t>
            </a:r>
          </a:p>
          <a:p>
            <a:pPr lvl="1">
              <a:buFont typeface="Arial" pitchFamily="34" charset="0"/>
              <a:buChar char="•"/>
            </a:pPr>
            <a:r>
              <a:rPr lang="fr-FR" sz="1000" dirty="0" smtClean="0"/>
              <a:t> Ergonomie</a:t>
            </a:r>
          </a:p>
          <a:p>
            <a:pPr>
              <a:buFont typeface="Arial" pitchFamily="34" charset="0"/>
              <a:buChar char="•"/>
            </a:pPr>
            <a:r>
              <a:rPr lang="fr-FR" sz="1000" dirty="0" smtClean="0"/>
              <a:t>Administration de serveur Apache, MySQL, </a:t>
            </a:r>
            <a:r>
              <a:rPr lang="fr-FR" sz="1000" dirty="0" err="1" smtClean="0"/>
              <a:t>Ubuntu</a:t>
            </a:r>
            <a:endParaRPr lang="fr-FR" sz="1000" dirty="0" smtClean="0"/>
          </a:p>
          <a:p>
            <a:pPr>
              <a:buFont typeface="Arial" pitchFamily="34" charset="0"/>
              <a:buChar char="•"/>
            </a:pPr>
            <a:r>
              <a:rPr lang="fr-FR" sz="1000" dirty="0"/>
              <a:t> </a:t>
            </a:r>
            <a:r>
              <a:rPr lang="fr-FR" sz="1000" dirty="0" smtClean="0"/>
              <a:t>Web </a:t>
            </a:r>
            <a:r>
              <a:rPr lang="fr-FR" sz="1000" dirty="0" err="1" smtClean="0"/>
              <a:t>analytics</a:t>
            </a:r>
            <a:r>
              <a:rPr lang="fr-FR" sz="1000" dirty="0" smtClean="0"/>
              <a:t> : Google</a:t>
            </a:r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964382" y="4124179"/>
            <a:ext cx="2786081" cy="20928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000" b="1" dirty="0" smtClean="0"/>
              <a:t>Parcours</a:t>
            </a:r>
          </a:p>
          <a:p>
            <a:pPr>
              <a:buFont typeface="Arial" pitchFamily="34" charset="0"/>
              <a:buChar char="•"/>
            </a:pPr>
            <a:r>
              <a:rPr lang="fr-FR" sz="1000" dirty="0" smtClean="0"/>
              <a:t> Chronologie</a:t>
            </a:r>
          </a:p>
          <a:p>
            <a:pPr>
              <a:buFont typeface="Arial" pitchFamily="34" charset="0"/>
              <a:buChar char="•"/>
            </a:pPr>
            <a:r>
              <a:rPr lang="fr-FR" sz="1000" dirty="0" smtClean="0"/>
              <a:t>Mes expériences les plus marquantes</a:t>
            </a:r>
          </a:p>
          <a:p>
            <a:pPr>
              <a:buFont typeface="Arial" pitchFamily="34" charset="0"/>
              <a:buChar char="•"/>
            </a:pPr>
            <a:r>
              <a:rPr lang="fr-FR" sz="1000" dirty="0" smtClean="0"/>
              <a:t>Ce que j’ai retenu de chaque expérience</a:t>
            </a:r>
          </a:p>
          <a:p>
            <a:pPr>
              <a:buFont typeface="Arial" pitchFamily="34" charset="0"/>
              <a:buChar char="•"/>
            </a:pPr>
            <a:r>
              <a:rPr lang="fr-FR" sz="1000" dirty="0" smtClean="0"/>
              <a:t>Actualité, disponibilité</a:t>
            </a:r>
          </a:p>
          <a:p>
            <a:pPr>
              <a:buFont typeface="Arial" pitchFamily="34" charset="0"/>
              <a:buChar char="•"/>
            </a:pPr>
            <a:r>
              <a:rPr lang="fr-FR" sz="1000" dirty="0" smtClean="0"/>
              <a:t> Présenter les société pour notamment montrer mon attachement aux boîtes que j'ai traversées</a:t>
            </a:r>
          </a:p>
          <a:p>
            <a:pPr>
              <a:buFont typeface="Arial" pitchFamily="34" charset="0"/>
              <a:buChar char="•"/>
            </a:pPr>
            <a:r>
              <a:rPr lang="fr-FR" sz="1000" dirty="0" smtClean="0"/>
              <a:t>Mettre l’accent sur la diversité des expériences</a:t>
            </a:r>
          </a:p>
          <a:p>
            <a:pPr>
              <a:buFont typeface="Arial" pitchFamily="34" charset="0"/>
              <a:buChar char="•"/>
            </a:pPr>
            <a:r>
              <a:rPr lang="fr-FR" sz="1000" dirty="0" smtClean="0"/>
              <a:t>Ma formation (diplôme)</a:t>
            </a:r>
          </a:p>
          <a:p>
            <a:pPr>
              <a:buFont typeface="Arial" pitchFamily="34" charset="0"/>
              <a:buChar char="•"/>
            </a:pPr>
            <a:r>
              <a:rPr lang="fr-FR" sz="1000" dirty="0" smtClean="0"/>
              <a:t>Ma disponibilité</a:t>
            </a:r>
          </a:p>
          <a:p>
            <a:pPr>
              <a:buFont typeface="Arial" pitchFamily="34" charset="0"/>
              <a:buChar char="•"/>
            </a:pPr>
            <a:r>
              <a:rPr lang="fr-FR" sz="1000" dirty="0" smtClean="0"/>
              <a:t>Mon projet professionnel</a:t>
            </a:r>
          </a:p>
          <a:p>
            <a:pPr>
              <a:buFont typeface="Arial" pitchFamily="34" charset="0"/>
              <a:buChar char="•"/>
            </a:pPr>
            <a:r>
              <a:rPr lang="fr-FR" sz="1000" dirty="0" smtClean="0"/>
              <a:t>Pour chaque expérience sélectionner des mots-clefs (éventuellement hiérarchisés)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5786" y="642918"/>
            <a:ext cx="3143272" cy="10310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b="1" dirty="0" smtClean="0"/>
              <a:t>Florent </a:t>
            </a:r>
            <a:r>
              <a:rPr lang="fr-FR" sz="1100" b="1" dirty="0" err="1" smtClean="0"/>
              <a:t>Chanavat</a:t>
            </a:r>
            <a:r>
              <a:rPr lang="fr-FR" sz="1100" b="1" dirty="0" smtClean="0"/>
              <a:t> – Concepteur / développeur web</a:t>
            </a:r>
          </a:p>
          <a:p>
            <a:pPr algn="ctr"/>
            <a:r>
              <a:rPr lang="fr-FR" sz="1000" dirty="0" smtClean="0"/>
              <a:t>« Mon profil en quelques lignes »</a:t>
            </a:r>
          </a:p>
          <a:p>
            <a:pPr>
              <a:buFont typeface="Arial" pitchFamily="34" charset="0"/>
              <a:buChar char="•"/>
            </a:pPr>
            <a:r>
              <a:rPr lang="fr-FR" sz="1000" dirty="0"/>
              <a:t> </a:t>
            </a:r>
            <a:r>
              <a:rPr lang="fr-FR" sz="1000" dirty="0" smtClean="0"/>
              <a:t>expérience longue et diversifiée</a:t>
            </a:r>
          </a:p>
          <a:p>
            <a:pPr>
              <a:buFont typeface="Arial" pitchFamily="34" charset="0"/>
              <a:buChar char="•"/>
            </a:pPr>
            <a:r>
              <a:rPr lang="fr-FR" sz="1000" dirty="0"/>
              <a:t> </a:t>
            </a:r>
            <a:r>
              <a:rPr lang="fr-FR" sz="1000" dirty="0" smtClean="0"/>
              <a:t>développement web</a:t>
            </a:r>
          </a:p>
          <a:p>
            <a:pPr>
              <a:buFont typeface="Arial" pitchFamily="34" charset="0"/>
              <a:buChar char="•"/>
            </a:pPr>
            <a:r>
              <a:rPr lang="fr-FR" sz="1000" dirty="0"/>
              <a:t> </a:t>
            </a:r>
            <a:r>
              <a:rPr lang="fr-FR" sz="1000" dirty="0" smtClean="0"/>
              <a:t>approche orientée utilisateur</a:t>
            </a:r>
          </a:p>
          <a:p>
            <a:pPr algn="ctr">
              <a:buFont typeface="Arial" pitchFamily="34" charset="0"/>
              <a:buChar char="•"/>
            </a:pPr>
            <a:endParaRPr lang="fr-FR" sz="1000" dirty="0"/>
          </a:p>
        </p:txBody>
      </p:sp>
      <p:sp>
        <p:nvSpPr>
          <p:cNvPr id="13" name="Carré corné 12"/>
          <p:cNvSpPr/>
          <p:nvPr/>
        </p:nvSpPr>
        <p:spPr>
          <a:xfrm>
            <a:off x="6286512" y="4000504"/>
            <a:ext cx="714380" cy="714380"/>
          </a:xfrm>
          <a:prstGeom prst="foldedCorner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Au format PDF</a:t>
            </a:r>
          </a:p>
        </p:txBody>
      </p:sp>
      <p:cxnSp>
        <p:nvCxnSpPr>
          <p:cNvPr id="15" name="Connecteur en angle 14"/>
          <p:cNvCxnSpPr>
            <a:stCxn id="10" idx="2"/>
            <a:endCxn id="8" idx="0"/>
          </p:cNvCxnSpPr>
          <p:nvPr/>
        </p:nvCxnSpPr>
        <p:spPr>
          <a:xfrm rot="5400000">
            <a:off x="2194287" y="1837104"/>
            <a:ext cx="326271" cy="1588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ngle 21"/>
          <p:cNvCxnSpPr>
            <a:stCxn id="8" idx="1"/>
            <a:endCxn id="9" idx="1"/>
          </p:cNvCxnSpPr>
          <p:nvPr/>
        </p:nvCxnSpPr>
        <p:spPr>
          <a:xfrm rot="10800000" flipH="1" flipV="1">
            <a:off x="964380" y="2969736"/>
            <a:ext cx="1" cy="2200884"/>
          </a:xfrm>
          <a:prstGeom prst="bentConnector3">
            <a:avLst>
              <a:gd name="adj1" fmla="val -22860000000"/>
            </a:avLst>
          </a:prstGeom>
          <a:ln>
            <a:solidFill>
              <a:schemeClr val="bg2">
                <a:lumMod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286512" y="3000372"/>
            <a:ext cx="1571636" cy="8771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b="1" dirty="0" err="1" smtClean="0"/>
              <a:t>Exomemory</a:t>
            </a:r>
            <a:endParaRPr lang="fr-FR" sz="1100" b="1" dirty="0" smtClean="0"/>
          </a:p>
          <a:p>
            <a:pPr algn="ctr"/>
            <a:r>
              <a:rPr lang="fr-FR" sz="1000" dirty="0" smtClean="0"/>
              <a:t>Une manière originale de découvrir mes centres d’intérêts : parcourez la liste de mes favoris ...</a:t>
            </a:r>
            <a:endParaRPr lang="fr-FR" sz="1000" dirty="0"/>
          </a:p>
        </p:txBody>
      </p:sp>
      <p:cxnSp>
        <p:nvCxnSpPr>
          <p:cNvPr id="44" name="Connecteur en angle 43"/>
          <p:cNvCxnSpPr>
            <a:stCxn id="9" idx="3"/>
            <a:endCxn id="49" idx="1"/>
          </p:cNvCxnSpPr>
          <p:nvPr/>
        </p:nvCxnSpPr>
        <p:spPr>
          <a:xfrm flipV="1">
            <a:off x="3750463" y="4143380"/>
            <a:ext cx="1964545" cy="1027240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en angle 45"/>
          <p:cNvCxnSpPr>
            <a:stCxn id="8" idx="3"/>
          </p:cNvCxnSpPr>
          <p:nvPr/>
        </p:nvCxnSpPr>
        <p:spPr>
          <a:xfrm>
            <a:off x="3750463" y="2969736"/>
            <a:ext cx="1964545" cy="459264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715008" y="2214554"/>
            <a:ext cx="385555" cy="3857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wordArtVert" wrap="square" rtlCol="0" anchor="ctr">
            <a:spAutoFit/>
          </a:bodyPr>
          <a:lstStyle/>
          <a:p>
            <a:pPr algn="ctr"/>
            <a:r>
              <a:rPr lang="fr-FR" sz="1100" b="1" dirty="0" smtClean="0"/>
              <a:t>Accès commun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3428992" y="1500174"/>
            <a:ext cx="47149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/>
              <a:t>Professionnel du web depuis 2000, un parcours riche en expériences (SSII, </a:t>
            </a:r>
            <a:r>
              <a:rPr lang="fr-FR" sz="1200" dirty="0" err="1" smtClean="0"/>
              <a:t>WebAgency</a:t>
            </a:r>
            <a:r>
              <a:rPr lang="fr-FR" sz="1200" dirty="0" smtClean="0"/>
              <a:t>, Start-up) ...</a:t>
            </a:r>
          </a:p>
          <a:p>
            <a:endParaRPr lang="fr-FR" sz="1200" dirty="0" smtClean="0"/>
          </a:p>
          <a:p>
            <a:r>
              <a:rPr lang="fr-FR" sz="1200" dirty="0" smtClean="0"/>
              <a:t>7 ans d’expérience en développement PHP, conception et gestion de bases de données MySQL, mise en page et mise en interactivité de documents web (XHMTL, CSS, DOM, </a:t>
            </a:r>
            <a:r>
              <a:rPr lang="fr-FR" sz="1200" dirty="0" err="1" smtClean="0"/>
              <a:t>ECMAScript</a:t>
            </a:r>
            <a:r>
              <a:rPr lang="fr-FR" sz="1200" dirty="0" smtClean="0"/>
              <a:t>, </a:t>
            </a:r>
            <a:r>
              <a:rPr lang="fr-FR" sz="1200" dirty="0" err="1" smtClean="0"/>
              <a:t>ActionScript</a:t>
            </a:r>
            <a:r>
              <a:rPr lang="fr-FR" sz="1200" dirty="0" smtClean="0"/>
              <a:t>) ...</a:t>
            </a:r>
          </a:p>
          <a:p>
            <a:endParaRPr lang="fr-FR" sz="1200" dirty="0" smtClean="0"/>
          </a:p>
          <a:p>
            <a:r>
              <a:rPr lang="fr-FR" sz="1200" dirty="0" smtClean="0"/>
              <a:t>Diplômé en neuroscience cognitive et ergonomie cognitive appliquée à la conception d’IHM (Interface Homme-Machine) pour une conception orientée utilisateur ...</a:t>
            </a:r>
          </a:p>
          <a:p>
            <a:endParaRPr lang="fr-FR" sz="1200" dirty="0" smtClean="0"/>
          </a:p>
          <a:p>
            <a:r>
              <a:rPr lang="fr-FR" sz="1200" dirty="0" smtClean="0"/>
              <a:t>Une culture graphique (histoire, typographie, logiciels)...</a:t>
            </a:r>
            <a:endParaRPr lang="fr-FR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714488"/>
            <a:ext cx="1318592" cy="1939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7158" y="1133748"/>
            <a:ext cx="3929090" cy="2509566"/>
          </a:xfrm>
          <a:prstGeom prst="rect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rIns="144000" bIns="72000" rtlCol="0" anchor="t" anchorCtr="0">
            <a:noAutofit/>
          </a:bodyPr>
          <a:lstStyle/>
          <a:p>
            <a:r>
              <a:rPr lang="fr-FR" sz="1400" b="1" dirty="0" smtClean="0"/>
              <a:t>Concepteur web </a:t>
            </a:r>
          </a:p>
          <a:p>
            <a:r>
              <a:rPr lang="fr-FR" sz="900" b="1" dirty="0" smtClean="0"/>
              <a:t>Conception orientée utilisateur.</a:t>
            </a:r>
            <a:endParaRPr lang="fr-FR" sz="900" b="1" dirty="0" smtClean="0"/>
          </a:p>
          <a:p>
            <a:endParaRPr lang="fr-FR" sz="900" b="1" dirty="0" smtClean="0"/>
          </a:p>
          <a:p>
            <a:r>
              <a:rPr lang="fr-FR" sz="900" b="1" dirty="0" smtClean="0"/>
              <a:t>Analyse fonctionnelle et formalisation du besoin: recueil de données auprès des utilisateurs en activité par interview et observation (comportement opératoires, procédures métiers). Modélisation de la tâche.</a:t>
            </a:r>
          </a:p>
          <a:p>
            <a:endParaRPr lang="fr-FR" sz="900" b="1" dirty="0" smtClean="0"/>
          </a:p>
          <a:p>
            <a:r>
              <a:rPr lang="fr-FR" sz="900" b="1" dirty="0" smtClean="0"/>
              <a:t>Architecture de site: découpage fonctionnel et hiérarchisation du contenu en écrans (arborescence)</a:t>
            </a:r>
          </a:p>
          <a:p>
            <a:endParaRPr lang="fr-FR" sz="900" b="1" dirty="0" smtClean="0"/>
          </a:p>
          <a:p>
            <a:r>
              <a:rPr lang="fr-FR" sz="900" b="1" dirty="0" smtClean="0"/>
              <a:t>Spécification d’interfaces web: définition des principes de navigation et de présentation, simulation de l’interactivité et recherche de cohérence (</a:t>
            </a:r>
            <a:r>
              <a:rPr lang="fr-FR" sz="900" b="1" dirty="0" err="1" smtClean="0"/>
              <a:t>storyboard</a:t>
            </a:r>
            <a:r>
              <a:rPr lang="fr-FR" sz="900" b="1" dirty="0" smtClean="0"/>
              <a:t>).</a:t>
            </a:r>
          </a:p>
          <a:p>
            <a:endParaRPr lang="fr-FR" sz="900" b="1" dirty="0" smtClean="0"/>
          </a:p>
          <a:p>
            <a:r>
              <a:rPr lang="fr-FR" sz="900" b="1" dirty="0" smtClean="0"/>
              <a:t>Audit d’un existant: évaluation de la qualité ergonomique d’un site existant.</a:t>
            </a:r>
          </a:p>
          <a:p>
            <a:r>
              <a:rPr lang="fr-FR" sz="900" b="1" dirty="0" smtClean="0"/>
              <a:t>Graphisme et </a:t>
            </a:r>
            <a:r>
              <a:rPr lang="fr-FR" sz="900" b="1" dirty="0" smtClean="0"/>
              <a:t>Typographie</a:t>
            </a:r>
            <a:endParaRPr lang="fr-FR" sz="9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357158" y="3786190"/>
            <a:ext cx="3929090" cy="2857520"/>
          </a:xfrm>
          <a:prstGeom prst="rect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rIns="144000" bIns="72000" rtlCol="0" anchor="t" anchorCtr="0">
            <a:noAutofit/>
          </a:bodyPr>
          <a:lstStyle/>
          <a:p>
            <a:r>
              <a:rPr lang="fr-FR" sz="1400" b="1" dirty="0" smtClean="0"/>
              <a:t>Développeur web </a:t>
            </a:r>
          </a:p>
          <a:p>
            <a:r>
              <a:rPr lang="fr-FR" sz="900" b="1" dirty="0" smtClean="0"/>
              <a:t>Développement web &amp; Ergonomie </a:t>
            </a:r>
          </a:p>
          <a:p>
            <a:endParaRPr lang="fr-FR" sz="900" b="1" dirty="0" smtClean="0"/>
          </a:p>
          <a:p>
            <a:r>
              <a:rPr lang="fr-FR" sz="900" b="1" dirty="0" smtClean="0"/>
              <a:t>Programmation orientée objet avec PHP5.</a:t>
            </a:r>
          </a:p>
          <a:p>
            <a:r>
              <a:rPr lang="fr-FR" sz="900" b="1" dirty="0" smtClean="0"/>
              <a:t>Conception, réalisation et exploitation de bases de données MySQL.</a:t>
            </a:r>
          </a:p>
          <a:p>
            <a:r>
              <a:rPr lang="fr-FR" sz="900" b="1" dirty="0" smtClean="0"/>
              <a:t>Développement Action Script avec utilisation de sources de données dynamiques (</a:t>
            </a:r>
            <a:r>
              <a:rPr lang="fr-FR" sz="900" b="1" dirty="0" err="1" smtClean="0"/>
              <a:t>php</a:t>
            </a:r>
            <a:r>
              <a:rPr lang="fr-FR" sz="900" b="1" dirty="0" smtClean="0"/>
              <a:t>/</a:t>
            </a:r>
            <a:r>
              <a:rPr lang="fr-FR" sz="900" b="1" dirty="0" err="1" smtClean="0"/>
              <a:t>mySQL</a:t>
            </a:r>
            <a:r>
              <a:rPr lang="fr-FR" sz="900" b="1" dirty="0" smtClean="0"/>
              <a:t> et XML</a:t>
            </a:r>
            <a:r>
              <a:rPr lang="fr-FR" sz="900" b="1" dirty="0" smtClean="0"/>
              <a:t>).</a:t>
            </a:r>
          </a:p>
          <a:p>
            <a:endParaRPr lang="fr-FR" sz="900" b="1" dirty="0" smtClean="0"/>
          </a:p>
          <a:p>
            <a:r>
              <a:rPr lang="fr-FR" sz="900" b="1" dirty="0" smtClean="0"/>
              <a:t>Mise en page HTML, feuilles de style CSS et programmation </a:t>
            </a:r>
            <a:r>
              <a:rPr lang="fr-FR" sz="900" b="1" dirty="0" err="1" smtClean="0"/>
              <a:t>Javascript</a:t>
            </a:r>
            <a:r>
              <a:rPr lang="fr-FR" sz="900" b="1" dirty="0" smtClean="0"/>
              <a:t>.</a:t>
            </a:r>
          </a:p>
          <a:p>
            <a:r>
              <a:rPr lang="fr-FR" sz="900" b="1" dirty="0" smtClean="0"/>
              <a:t>Mise en forme de documents XML via XSL.</a:t>
            </a:r>
          </a:p>
          <a:p>
            <a:r>
              <a:rPr lang="fr-FR" sz="900" b="1" dirty="0" smtClean="0"/>
              <a:t>Connaissance approfondie des standards W3C suivants: XML, RDF, RSS, SVG, XSL, </a:t>
            </a:r>
            <a:r>
              <a:rPr lang="fr-FR" sz="900" b="1" dirty="0" err="1" smtClean="0"/>
              <a:t>XPath</a:t>
            </a:r>
            <a:r>
              <a:rPr lang="fr-FR" sz="900" b="1" dirty="0" smtClean="0"/>
              <a:t>, XHTML, HTML, CSS et DOM</a:t>
            </a:r>
            <a:r>
              <a:rPr lang="fr-FR" sz="900" b="1" dirty="0" smtClean="0"/>
              <a:t>.</a:t>
            </a:r>
          </a:p>
          <a:p>
            <a:endParaRPr lang="fr-FR" sz="900" b="1" dirty="0" smtClean="0"/>
          </a:p>
          <a:p>
            <a:r>
              <a:rPr lang="fr-FR" sz="900" b="1" dirty="0" smtClean="0"/>
              <a:t>Implémentation des standards e-</a:t>
            </a:r>
            <a:r>
              <a:rPr lang="fr-FR" sz="900" b="1" dirty="0" err="1" smtClean="0"/>
              <a:t>learning</a:t>
            </a:r>
            <a:r>
              <a:rPr lang="fr-FR" sz="900" b="1" dirty="0" smtClean="0"/>
              <a:t> concernant l'interopérabilité entre contenus pédagogiques et plateformes de diffusion : AICC et SCORM</a:t>
            </a:r>
            <a:r>
              <a:rPr lang="fr-FR" sz="900" b="1" dirty="0" smtClean="0"/>
              <a:t>.</a:t>
            </a:r>
            <a:endParaRPr lang="fr-FR" sz="900" b="1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261610"/>
          </a:xfrm>
        </p:spPr>
        <p:txBody>
          <a:bodyPr/>
          <a:lstStyle/>
          <a:p>
            <a:r>
              <a:rPr lang="fr-FR" dirty="0" smtClean="0"/>
              <a:t>Compétences (Wireframe)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71472" y="1285860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6" name="Dodécagone 5"/>
          <p:cNvSpPr/>
          <p:nvPr/>
        </p:nvSpPr>
        <p:spPr>
          <a:xfrm>
            <a:off x="357158" y="406252"/>
            <a:ext cx="285752" cy="285752"/>
          </a:xfrm>
          <a:prstGeom prst="dodecagon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fr-FR" sz="1400" b="1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15202" y="357166"/>
            <a:ext cx="1892634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Mes compétences</a:t>
            </a:r>
          </a:p>
          <a:p>
            <a:r>
              <a:rPr lang="fr-FR" sz="1050" dirty="0" smtClean="0"/>
              <a:t>Concepteur / développeur web</a:t>
            </a:r>
            <a:endParaRPr lang="fr-FR" sz="1050" dirty="0"/>
          </a:p>
        </p:txBody>
      </p:sp>
      <p:sp>
        <p:nvSpPr>
          <p:cNvPr id="32" name="ZoneTexte 31"/>
          <p:cNvSpPr txBox="1"/>
          <p:nvPr/>
        </p:nvSpPr>
        <p:spPr>
          <a:xfrm>
            <a:off x="4568574" y="1785926"/>
            <a:ext cx="5802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fr-FR" sz="800" b="1" dirty="0" smtClean="0"/>
              <a:t>HTML, CSS, </a:t>
            </a:r>
            <a:r>
              <a:rPr lang="fr-FR" sz="800" b="1" dirty="0" smtClean="0"/>
              <a:t>JS</a:t>
            </a:r>
            <a:endParaRPr lang="fr-FR" sz="800" b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4626281" y="2000240"/>
            <a:ext cx="52257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fr-FR" sz="800" b="1" dirty="0" smtClean="0"/>
              <a:t>PHP, MySQL</a:t>
            </a:r>
            <a:endParaRPr lang="fr-FR" sz="800" b="1" dirty="0"/>
          </a:p>
        </p:txBody>
      </p:sp>
      <p:sp>
        <p:nvSpPr>
          <p:cNvPr id="36" name="ZoneTexte 35"/>
          <p:cNvSpPr txBox="1"/>
          <p:nvPr/>
        </p:nvSpPr>
        <p:spPr>
          <a:xfrm>
            <a:off x="5001386" y="2857496"/>
            <a:ext cx="14747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fr-FR" sz="800" b="1" dirty="0" smtClean="0"/>
              <a:t>YUI</a:t>
            </a:r>
            <a:endParaRPr lang="fr-FR" sz="800" b="1" dirty="0"/>
          </a:p>
        </p:txBody>
      </p:sp>
      <p:sp>
        <p:nvSpPr>
          <p:cNvPr id="11" name="Rectangle 10"/>
          <p:cNvSpPr/>
          <p:nvPr/>
        </p:nvSpPr>
        <p:spPr>
          <a:xfrm>
            <a:off x="6006130" y="2000240"/>
            <a:ext cx="2643206" cy="14287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>
            <a:noAutofit/>
          </a:bodyPr>
          <a:lstStyle/>
          <a:p>
            <a:pPr algn="ctr"/>
            <a:endParaRPr lang="fr-FR" sz="1100" b="1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5220312" y="1785926"/>
            <a:ext cx="3429024" cy="14287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t" anchorCtr="0">
            <a:noAutofit/>
          </a:bodyPr>
          <a:lstStyle/>
          <a:p>
            <a:pPr algn="ctr"/>
            <a:endParaRPr lang="fr-FR" sz="1100" b="1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8220708" y="2857496"/>
            <a:ext cx="428628" cy="14287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t" anchorCtr="0">
            <a:noAutofit/>
          </a:bodyPr>
          <a:lstStyle/>
          <a:p>
            <a:pPr algn="ctr"/>
            <a:endParaRPr lang="fr-FR" sz="1100" b="1" dirty="0" smtClean="0"/>
          </a:p>
        </p:txBody>
      </p:sp>
      <p:sp>
        <p:nvSpPr>
          <p:cNvPr id="40" name="ZoneTexte 39"/>
          <p:cNvSpPr txBox="1"/>
          <p:nvPr/>
        </p:nvSpPr>
        <p:spPr>
          <a:xfrm>
            <a:off x="4629488" y="2429662"/>
            <a:ext cx="51937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fr-FR" sz="800" b="1" dirty="0" err="1" smtClean="0"/>
              <a:t>ActionScript</a:t>
            </a:r>
            <a:endParaRPr lang="fr-FR" sz="800" b="1" dirty="0"/>
          </a:p>
        </p:txBody>
      </p:sp>
      <p:sp>
        <p:nvSpPr>
          <p:cNvPr id="41" name="Rectangle 40"/>
          <p:cNvSpPr/>
          <p:nvPr/>
        </p:nvSpPr>
        <p:spPr>
          <a:xfrm>
            <a:off x="6363320" y="2429662"/>
            <a:ext cx="1857388" cy="14287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t" anchorCtr="0">
            <a:noAutofit/>
          </a:bodyPr>
          <a:lstStyle/>
          <a:p>
            <a:pPr algn="ctr"/>
            <a:endParaRPr lang="fr-FR" sz="1100" b="1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6363320" y="2643182"/>
            <a:ext cx="2286016" cy="14287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t" anchorCtr="0">
            <a:noAutofit/>
          </a:bodyPr>
          <a:lstStyle/>
          <a:p>
            <a:pPr algn="ctr"/>
            <a:endParaRPr lang="fr-FR" sz="1100" b="1" dirty="0" smtClean="0"/>
          </a:p>
        </p:txBody>
      </p:sp>
      <p:sp>
        <p:nvSpPr>
          <p:cNvPr id="43" name="ZoneTexte 42"/>
          <p:cNvSpPr txBox="1"/>
          <p:nvPr/>
        </p:nvSpPr>
        <p:spPr>
          <a:xfrm>
            <a:off x="4924453" y="2662947"/>
            <a:ext cx="22442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fr-FR" sz="800" b="1" dirty="0" smtClean="0"/>
              <a:t>PEAR</a:t>
            </a:r>
            <a:endParaRPr lang="fr-FR" sz="800" b="1" dirty="0"/>
          </a:p>
        </p:txBody>
      </p:sp>
      <p:sp>
        <p:nvSpPr>
          <p:cNvPr id="44" name="Rectangle 43"/>
          <p:cNvSpPr/>
          <p:nvPr/>
        </p:nvSpPr>
        <p:spPr>
          <a:xfrm>
            <a:off x="8220708" y="3072604"/>
            <a:ext cx="428628" cy="14287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t" anchorCtr="0">
            <a:noAutofit/>
          </a:bodyPr>
          <a:lstStyle/>
          <a:p>
            <a:pPr algn="ctr"/>
            <a:endParaRPr lang="fr-FR" sz="1100" b="1" dirty="0" smtClean="0"/>
          </a:p>
        </p:txBody>
      </p:sp>
      <p:sp>
        <p:nvSpPr>
          <p:cNvPr id="45" name="ZoneTexte 44"/>
          <p:cNvSpPr txBox="1"/>
          <p:nvPr/>
        </p:nvSpPr>
        <p:spPr>
          <a:xfrm>
            <a:off x="4429124" y="3027731"/>
            <a:ext cx="71974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fr-FR" sz="800" b="1" dirty="0" smtClean="0"/>
              <a:t>Zend Framework</a:t>
            </a:r>
            <a:endParaRPr lang="fr-FR" sz="800" b="1" dirty="0"/>
          </a:p>
        </p:txBody>
      </p:sp>
      <p:sp>
        <p:nvSpPr>
          <p:cNvPr id="67" name="ZoneTexte 66"/>
          <p:cNvSpPr txBox="1"/>
          <p:nvPr/>
        </p:nvSpPr>
        <p:spPr>
          <a:xfrm>
            <a:off x="4546143" y="4000504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fr-FR" sz="800" b="1" dirty="0" err="1" smtClean="0"/>
              <a:t>Dreamweaver</a:t>
            </a:r>
            <a:endParaRPr lang="fr-FR" sz="800" b="1" dirty="0"/>
          </a:p>
        </p:txBody>
      </p:sp>
      <p:sp>
        <p:nvSpPr>
          <p:cNvPr id="68" name="ZoneTexte 67"/>
          <p:cNvSpPr txBox="1"/>
          <p:nvPr/>
        </p:nvSpPr>
        <p:spPr>
          <a:xfrm>
            <a:off x="4600640" y="4214818"/>
            <a:ext cx="54822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fr-FR" sz="800" b="1" dirty="0" smtClean="0"/>
              <a:t>Eclipse (PDT)</a:t>
            </a:r>
            <a:endParaRPr lang="fr-FR" sz="800" b="1" dirty="0"/>
          </a:p>
        </p:txBody>
      </p:sp>
      <p:sp>
        <p:nvSpPr>
          <p:cNvPr id="69" name="ZoneTexte 68"/>
          <p:cNvSpPr txBox="1"/>
          <p:nvPr/>
        </p:nvSpPr>
        <p:spPr>
          <a:xfrm>
            <a:off x="4683505" y="5072868"/>
            <a:ext cx="45845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fr-FR" sz="800" b="1" dirty="0" smtClean="0"/>
              <a:t>Photoshop</a:t>
            </a:r>
            <a:endParaRPr lang="fr-FR" sz="800" b="1" dirty="0"/>
          </a:p>
        </p:txBody>
      </p:sp>
      <p:sp>
        <p:nvSpPr>
          <p:cNvPr id="70" name="Rectangle 69"/>
          <p:cNvSpPr/>
          <p:nvPr/>
        </p:nvSpPr>
        <p:spPr>
          <a:xfrm>
            <a:off x="8006394" y="4214818"/>
            <a:ext cx="642942" cy="14367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>
            <a:noAutofit/>
          </a:bodyPr>
          <a:lstStyle/>
          <a:p>
            <a:pPr algn="ctr"/>
            <a:endParaRPr lang="fr-FR" sz="1100" b="1" dirty="0" smtClean="0"/>
          </a:p>
        </p:txBody>
      </p:sp>
      <p:sp>
        <p:nvSpPr>
          <p:cNvPr id="71" name="Rectangle 70"/>
          <p:cNvSpPr/>
          <p:nvPr/>
        </p:nvSpPr>
        <p:spPr>
          <a:xfrm>
            <a:off x="5220312" y="4000504"/>
            <a:ext cx="2500330" cy="14367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t" anchorCtr="0">
            <a:noAutofit/>
          </a:bodyPr>
          <a:lstStyle/>
          <a:p>
            <a:pPr algn="ctr"/>
            <a:endParaRPr lang="fr-FR" sz="1100" b="1" dirty="0" smtClean="0"/>
          </a:p>
        </p:txBody>
      </p:sp>
      <p:sp>
        <p:nvSpPr>
          <p:cNvPr id="72" name="Rectangle 71"/>
          <p:cNvSpPr/>
          <p:nvPr/>
        </p:nvSpPr>
        <p:spPr>
          <a:xfrm>
            <a:off x="7999492" y="5072868"/>
            <a:ext cx="642942" cy="14367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t" anchorCtr="0">
            <a:noAutofit/>
          </a:bodyPr>
          <a:lstStyle/>
          <a:p>
            <a:pPr algn="ctr"/>
            <a:endParaRPr lang="fr-FR" sz="1100" b="1" dirty="0" smtClean="0"/>
          </a:p>
        </p:txBody>
      </p:sp>
      <p:sp>
        <p:nvSpPr>
          <p:cNvPr id="73" name="ZoneTexte 72"/>
          <p:cNvSpPr txBox="1"/>
          <p:nvPr/>
        </p:nvSpPr>
        <p:spPr>
          <a:xfrm>
            <a:off x="4721981" y="4858554"/>
            <a:ext cx="4199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fr-FR" sz="800" b="1" dirty="0" err="1" smtClean="0"/>
              <a:t>Fireworks</a:t>
            </a:r>
            <a:endParaRPr lang="fr-FR" sz="800" b="1" dirty="0"/>
          </a:p>
        </p:txBody>
      </p:sp>
      <p:sp>
        <p:nvSpPr>
          <p:cNvPr id="74" name="Rectangle 73"/>
          <p:cNvSpPr/>
          <p:nvPr/>
        </p:nvSpPr>
        <p:spPr>
          <a:xfrm>
            <a:off x="5213410" y="4858554"/>
            <a:ext cx="2787614" cy="14367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t" anchorCtr="0">
            <a:noAutofit/>
          </a:bodyPr>
          <a:lstStyle/>
          <a:p>
            <a:pPr algn="ctr"/>
            <a:endParaRPr lang="fr-FR" sz="1100" b="1" dirty="0" smtClean="0"/>
          </a:p>
        </p:txBody>
      </p:sp>
      <p:sp>
        <p:nvSpPr>
          <p:cNvPr id="75" name="Rectangle 74"/>
          <p:cNvSpPr/>
          <p:nvPr/>
        </p:nvSpPr>
        <p:spPr>
          <a:xfrm>
            <a:off x="5213410" y="5501496"/>
            <a:ext cx="3429024" cy="14367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t" anchorCtr="0">
            <a:noAutofit/>
          </a:bodyPr>
          <a:lstStyle/>
          <a:p>
            <a:pPr algn="ctr"/>
            <a:endParaRPr lang="fr-FR" sz="1100" b="1" dirty="0" smtClean="0"/>
          </a:p>
        </p:txBody>
      </p:sp>
      <p:sp>
        <p:nvSpPr>
          <p:cNvPr id="76" name="ZoneTexte 75"/>
          <p:cNvSpPr txBox="1"/>
          <p:nvPr/>
        </p:nvSpPr>
        <p:spPr>
          <a:xfrm>
            <a:off x="4643438" y="5502290"/>
            <a:ext cx="4985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fr-FR" sz="800" b="1" dirty="0" smtClean="0"/>
              <a:t>Powerpoint</a:t>
            </a:r>
            <a:endParaRPr lang="fr-FR" sz="800" b="1" dirty="0"/>
          </a:p>
        </p:txBody>
      </p:sp>
      <p:sp>
        <p:nvSpPr>
          <p:cNvPr id="79" name="ZoneTexte 78"/>
          <p:cNvSpPr txBox="1"/>
          <p:nvPr/>
        </p:nvSpPr>
        <p:spPr>
          <a:xfrm>
            <a:off x="4679183" y="4429926"/>
            <a:ext cx="46968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fr-FR" sz="800" b="1" dirty="0" smtClean="0"/>
              <a:t>Subversion</a:t>
            </a:r>
            <a:endParaRPr lang="fr-FR" sz="800" b="1" dirty="0"/>
          </a:p>
        </p:txBody>
      </p:sp>
      <p:sp>
        <p:nvSpPr>
          <p:cNvPr id="80" name="Rectangle 79"/>
          <p:cNvSpPr/>
          <p:nvPr/>
        </p:nvSpPr>
        <p:spPr>
          <a:xfrm>
            <a:off x="8215338" y="4429926"/>
            <a:ext cx="433998" cy="14446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>
            <a:noAutofit/>
          </a:bodyPr>
          <a:lstStyle/>
          <a:p>
            <a:pPr algn="ctr"/>
            <a:endParaRPr lang="fr-FR" sz="1100" b="1" dirty="0" smtClean="0"/>
          </a:p>
        </p:txBody>
      </p:sp>
      <p:sp>
        <p:nvSpPr>
          <p:cNvPr id="101" name="ZoneTexte 100"/>
          <p:cNvSpPr txBox="1"/>
          <p:nvPr/>
        </p:nvSpPr>
        <p:spPr>
          <a:xfrm>
            <a:off x="4788193" y="4643446"/>
            <a:ext cx="36067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fr-FR" sz="800" b="1" dirty="0" smtClean="0"/>
              <a:t>X-</a:t>
            </a:r>
            <a:r>
              <a:rPr lang="fr-FR" sz="800" b="1" dirty="0" err="1" smtClean="0"/>
              <a:t>Debug</a:t>
            </a:r>
            <a:endParaRPr lang="fr-FR" sz="800" b="1" dirty="0"/>
          </a:p>
        </p:txBody>
      </p:sp>
      <p:sp>
        <p:nvSpPr>
          <p:cNvPr id="102" name="Rectangle 101"/>
          <p:cNvSpPr/>
          <p:nvPr/>
        </p:nvSpPr>
        <p:spPr>
          <a:xfrm>
            <a:off x="8215338" y="4643446"/>
            <a:ext cx="433998" cy="14446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>
            <a:noAutofit/>
          </a:bodyPr>
          <a:lstStyle/>
          <a:p>
            <a:pPr algn="ctr"/>
            <a:endParaRPr lang="fr-FR" sz="1100" b="1" dirty="0" smtClean="0"/>
          </a:p>
        </p:txBody>
      </p:sp>
      <p:grpSp>
        <p:nvGrpSpPr>
          <p:cNvPr id="103" name="Groupe 102"/>
          <p:cNvGrpSpPr/>
          <p:nvPr/>
        </p:nvGrpSpPr>
        <p:grpSpPr>
          <a:xfrm>
            <a:off x="5219518" y="4000504"/>
            <a:ext cx="3406698" cy="2071702"/>
            <a:chOff x="5357024" y="3500438"/>
            <a:chExt cx="3406698" cy="1500198"/>
          </a:xfrm>
        </p:grpSpPr>
        <p:cxnSp>
          <p:nvCxnSpPr>
            <p:cNvPr id="56" name="Connecteur droit 55"/>
            <p:cNvCxnSpPr/>
            <p:nvPr/>
          </p:nvCxnSpPr>
          <p:spPr>
            <a:xfrm rot="5400000" flipH="1" flipV="1">
              <a:off x="4607719" y="4249743"/>
              <a:ext cx="1500198" cy="1588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 rot="5400000" flipH="1" flipV="1">
              <a:off x="4965703" y="4249743"/>
              <a:ext cx="1500198" cy="1588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 rot="5400000" flipH="1" flipV="1">
              <a:off x="5391949" y="4249743"/>
              <a:ext cx="1500198" cy="1588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rot="5400000" flipH="1" flipV="1">
              <a:off x="5749933" y="4249743"/>
              <a:ext cx="1500198" cy="1588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rot="5400000" flipH="1" flipV="1">
              <a:off x="6110299" y="4249743"/>
              <a:ext cx="1500198" cy="1588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 rot="5400000" flipH="1" flipV="1">
              <a:off x="6468283" y="4249743"/>
              <a:ext cx="1500198" cy="1588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 rot="5400000" flipH="1" flipV="1">
              <a:off x="6894529" y="4249743"/>
              <a:ext cx="1500198" cy="1588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rot="5400000" flipH="1" flipV="1">
              <a:off x="7252513" y="4249743"/>
              <a:ext cx="1500198" cy="1588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rot="5400000" flipH="1" flipV="1">
              <a:off x="7608909" y="4249743"/>
              <a:ext cx="1500198" cy="1588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 rot="5400000" flipH="1" flipV="1">
              <a:off x="8012829" y="4249743"/>
              <a:ext cx="1500198" cy="1588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ZoneTexte 46"/>
          <p:cNvSpPr txBox="1"/>
          <p:nvPr/>
        </p:nvSpPr>
        <p:spPr>
          <a:xfrm>
            <a:off x="5077436" y="6117243"/>
            <a:ext cx="28854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100" b="1" dirty="0" smtClean="0"/>
              <a:t>2000</a:t>
            </a:r>
            <a:endParaRPr lang="fr-FR" sz="1100" b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5461415" y="6117243"/>
            <a:ext cx="28854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100" b="1" dirty="0" smtClean="0"/>
              <a:t>2001</a:t>
            </a:r>
            <a:endParaRPr lang="fr-FR" sz="1100" b="1" dirty="0"/>
          </a:p>
        </p:txBody>
      </p:sp>
      <p:sp>
        <p:nvSpPr>
          <p:cNvPr id="49" name="ZoneTexte 48"/>
          <p:cNvSpPr txBox="1"/>
          <p:nvPr/>
        </p:nvSpPr>
        <p:spPr>
          <a:xfrm>
            <a:off x="5845394" y="6117243"/>
            <a:ext cx="28854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100" b="1" dirty="0" smtClean="0"/>
              <a:t>2002</a:t>
            </a:r>
            <a:endParaRPr lang="fr-FR" sz="1100" b="1" dirty="0"/>
          </a:p>
        </p:txBody>
      </p:sp>
      <p:sp>
        <p:nvSpPr>
          <p:cNvPr id="50" name="ZoneTexte 49"/>
          <p:cNvSpPr txBox="1"/>
          <p:nvPr/>
        </p:nvSpPr>
        <p:spPr>
          <a:xfrm>
            <a:off x="6229373" y="6117243"/>
            <a:ext cx="28854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100" b="1" dirty="0" smtClean="0"/>
              <a:t>2003</a:t>
            </a:r>
            <a:endParaRPr lang="fr-FR" sz="1100" b="1" dirty="0"/>
          </a:p>
        </p:txBody>
      </p:sp>
      <p:sp>
        <p:nvSpPr>
          <p:cNvPr id="51" name="ZoneTexte 50"/>
          <p:cNvSpPr txBox="1"/>
          <p:nvPr/>
        </p:nvSpPr>
        <p:spPr>
          <a:xfrm>
            <a:off x="6613352" y="6117243"/>
            <a:ext cx="28854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100" b="1" dirty="0" smtClean="0"/>
              <a:t>2004</a:t>
            </a:r>
            <a:endParaRPr lang="fr-FR" sz="1100" b="1" dirty="0"/>
          </a:p>
        </p:txBody>
      </p:sp>
      <p:sp>
        <p:nvSpPr>
          <p:cNvPr id="52" name="ZoneTexte 51"/>
          <p:cNvSpPr txBox="1"/>
          <p:nvPr/>
        </p:nvSpPr>
        <p:spPr>
          <a:xfrm>
            <a:off x="6997331" y="6117243"/>
            <a:ext cx="28854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100" b="1" dirty="0" smtClean="0"/>
              <a:t>2005</a:t>
            </a:r>
            <a:endParaRPr lang="fr-FR" sz="1100" b="1" dirty="0"/>
          </a:p>
        </p:txBody>
      </p:sp>
      <p:sp>
        <p:nvSpPr>
          <p:cNvPr id="53" name="ZoneTexte 52"/>
          <p:cNvSpPr txBox="1"/>
          <p:nvPr/>
        </p:nvSpPr>
        <p:spPr>
          <a:xfrm>
            <a:off x="7381310" y="6117243"/>
            <a:ext cx="28854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100" b="1" dirty="0" smtClean="0"/>
              <a:t>2006</a:t>
            </a:r>
            <a:endParaRPr lang="fr-FR" sz="1100" b="1" dirty="0"/>
          </a:p>
        </p:txBody>
      </p:sp>
      <p:sp>
        <p:nvSpPr>
          <p:cNvPr id="54" name="ZoneTexte 53"/>
          <p:cNvSpPr txBox="1"/>
          <p:nvPr/>
        </p:nvSpPr>
        <p:spPr>
          <a:xfrm>
            <a:off x="7765289" y="6117243"/>
            <a:ext cx="28854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100" b="1" dirty="0" smtClean="0"/>
              <a:t>2007</a:t>
            </a:r>
            <a:endParaRPr lang="fr-FR" sz="1100" b="1" dirty="0"/>
          </a:p>
        </p:txBody>
      </p:sp>
      <p:sp>
        <p:nvSpPr>
          <p:cNvPr id="55" name="ZoneTexte 54"/>
          <p:cNvSpPr txBox="1"/>
          <p:nvPr/>
        </p:nvSpPr>
        <p:spPr>
          <a:xfrm>
            <a:off x="8149270" y="6117243"/>
            <a:ext cx="28854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100" b="1" dirty="0" smtClean="0"/>
              <a:t>2008</a:t>
            </a:r>
            <a:endParaRPr lang="fr-FR" sz="1100" b="1" dirty="0"/>
          </a:p>
        </p:txBody>
      </p:sp>
      <p:sp>
        <p:nvSpPr>
          <p:cNvPr id="65" name="ZoneTexte 64"/>
          <p:cNvSpPr txBox="1"/>
          <p:nvPr/>
        </p:nvSpPr>
        <p:spPr>
          <a:xfrm>
            <a:off x="8553190" y="6117243"/>
            <a:ext cx="28854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100" b="1" dirty="0" smtClean="0"/>
              <a:t>2009</a:t>
            </a:r>
            <a:endParaRPr lang="fr-FR" sz="1100" b="1" dirty="0"/>
          </a:p>
        </p:txBody>
      </p:sp>
      <p:sp>
        <p:nvSpPr>
          <p:cNvPr id="106" name="ZoneTexte 105"/>
          <p:cNvSpPr txBox="1"/>
          <p:nvPr/>
        </p:nvSpPr>
        <p:spPr>
          <a:xfrm>
            <a:off x="4831469" y="2215348"/>
            <a:ext cx="31739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fr-FR" sz="800" b="1" dirty="0" smtClean="0"/>
              <a:t>Apache</a:t>
            </a:r>
            <a:endParaRPr lang="fr-FR" sz="800" b="1" dirty="0"/>
          </a:p>
        </p:txBody>
      </p:sp>
      <p:sp>
        <p:nvSpPr>
          <p:cNvPr id="107" name="Rectangle 106"/>
          <p:cNvSpPr/>
          <p:nvPr/>
        </p:nvSpPr>
        <p:spPr>
          <a:xfrm>
            <a:off x="6357950" y="2215348"/>
            <a:ext cx="2291386" cy="14287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t" anchorCtr="0">
            <a:noAutofit/>
          </a:bodyPr>
          <a:lstStyle/>
          <a:p>
            <a:pPr algn="ctr"/>
            <a:endParaRPr lang="fr-FR" sz="1100" b="1" dirty="0" smtClean="0"/>
          </a:p>
        </p:txBody>
      </p:sp>
      <p:grpSp>
        <p:nvGrpSpPr>
          <p:cNvPr id="109" name="Groupe 108"/>
          <p:cNvGrpSpPr/>
          <p:nvPr/>
        </p:nvGrpSpPr>
        <p:grpSpPr>
          <a:xfrm>
            <a:off x="5077436" y="1571612"/>
            <a:ext cx="3764295" cy="2000264"/>
            <a:chOff x="5077436" y="3786190"/>
            <a:chExt cx="3764295" cy="2000264"/>
          </a:xfrm>
        </p:grpSpPr>
        <p:grpSp>
          <p:nvGrpSpPr>
            <p:cNvPr id="110" name="Groupe 109"/>
            <p:cNvGrpSpPr/>
            <p:nvPr/>
          </p:nvGrpSpPr>
          <p:grpSpPr>
            <a:xfrm>
              <a:off x="5219518" y="3786190"/>
              <a:ext cx="3406698" cy="1785950"/>
              <a:chOff x="5357024" y="3500438"/>
              <a:chExt cx="3406698" cy="1500198"/>
            </a:xfrm>
          </p:grpSpPr>
          <p:cxnSp>
            <p:nvCxnSpPr>
              <p:cNvPr id="121" name="Connecteur droit 120"/>
              <p:cNvCxnSpPr/>
              <p:nvPr/>
            </p:nvCxnSpPr>
            <p:spPr>
              <a:xfrm rot="5400000" flipH="1" flipV="1">
                <a:off x="4607719" y="4249743"/>
                <a:ext cx="1500198" cy="158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/>
              <p:cNvCxnSpPr/>
              <p:nvPr/>
            </p:nvCxnSpPr>
            <p:spPr>
              <a:xfrm rot="5400000" flipH="1" flipV="1">
                <a:off x="4965703" y="4249743"/>
                <a:ext cx="1500198" cy="158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122"/>
              <p:cNvCxnSpPr/>
              <p:nvPr/>
            </p:nvCxnSpPr>
            <p:spPr>
              <a:xfrm rot="5400000" flipH="1" flipV="1">
                <a:off x="5391949" y="4249743"/>
                <a:ext cx="1500198" cy="158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>
              <a:xfrm rot="5400000" flipH="1" flipV="1">
                <a:off x="5749933" y="4249743"/>
                <a:ext cx="1500198" cy="158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/>
              <p:cNvCxnSpPr/>
              <p:nvPr/>
            </p:nvCxnSpPr>
            <p:spPr>
              <a:xfrm rot="5400000" flipH="1" flipV="1">
                <a:off x="6110299" y="4249743"/>
                <a:ext cx="1500198" cy="158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cteur droit 125"/>
              <p:cNvCxnSpPr/>
              <p:nvPr/>
            </p:nvCxnSpPr>
            <p:spPr>
              <a:xfrm rot="5400000" flipH="1" flipV="1">
                <a:off x="6468283" y="4249743"/>
                <a:ext cx="1500198" cy="158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cteur droit 126"/>
              <p:cNvCxnSpPr/>
              <p:nvPr/>
            </p:nvCxnSpPr>
            <p:spPr>
              <a:xfrm rot="5400000" flipH="1" flipV="1">
                <a:off x="6894529" y="4249743"/>
                <a:ext cx="1500198" cy="158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cteur droit 127"/>
              <p:cNvCxnSpPr/>
              <p:nvPr/>
            </p:nvCxnSpPr>
            <p:spPr>
              <a:xfrm rot="5400000" flipH="1" flipV="1">
                <a:off x="7252513" y="4249743"/>
                <a:ext cx="1500198" cy="158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cteur droit 128"/>
              <p:cNvCxnSpPr/>
              <p:nvPr/>
            </p:nvCxnSpPr>
            <p:spPr>
              <a:xfrm rot="5400000" flipH="1" flipV="1">
                <a:off x="7608909" y="4249743"/>
                <a:ext cx="1500198" cy="158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 rot="5400000" flipH="1" flipV="1">
                <a:off x="8012829" y="4249743"/>
                <a:ext cx="1500198" cy="158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ZoneTexte 110"/>
            <p:cNvSpPr txBox="1"/>
            <p:nvPr/>
          </p:nvSpPr>
          <p:spPr>
            <a:xfrm>
              <a:off x="5077436" y="5617177"/>
              <a:ext cx="288541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1100" b="1" dirty="0" smtClean="0"/>
                <a:t>2000</a:t>
              </a:r>
              <a:endParaRPr lang="fr-FR" sz="1100" b="1" dirty="0"/>
            </a:p>
          </p:txBody>
        </p:sp>
        <p:sp>
          <p:nvSpPr>
            <p:cNvPr id="112" name="ZoneTexte 111"/>
            <p:cNvSpPr txBox="1"/>
            <p:nvPr/>
          </p:nvSpPr>
          <p:spPr>
            <a:xfrm>
              <a:off x="5461415" y="5617177"/>
              <a:ext cx="288541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1100" b="1" dirty="0" smtClean="0"/>
                <a:t>2001</a:t>
              </a:r>
              <a:endParaRPr lang="fr-FR" sz="1100" b="1" dirty="0"/>
            </a:p>
          </p:txBody>
        </p:sp>
        <p:sp>
          <p:nvSpPr>
            <p:cNvPr id="113" name="ZoneTexte 112"/>
            <p:cNvSpPr txBox="1"/>
            <p:nvPr/>
          </p:nvSpPr>
          <p:spPr>
            <a:xfrm>
              <a:off x="5845394" y="5617177"/>
              <a:ext cx="288541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1100" b="1" dirty="0" smtClean="0"/>
                <a:t>2002</a:t>
              </a:r>
              <a:endParaRPr lang="fr-FR" sz="1100" b="1" dirty="0"/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6229373" y="5617177"/>
              <a:ext cx="288541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1100" b="1" dirty="0" smtClean="0"/>
                <a:t>2003</a:t>
              </a:r>
              <a:endParaRPr lang="fr-FR" sz="1100" b="1" dirty="0"/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6613352" y="5617177"/>
              <a:ext cx="288541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1100" b="1" dirty="0" smtClean="0"/>
                <a:t>2004</a:t>
              </a:r>
              <a:endParaRPr lang="fr-FR" sz="1100" b="1" dirty="0"/>
            </a:p>
          </p:txBody>
        </p:sp>
        <p:sp>
          <p:nvSpPr>
            <p:cNvPr id="116" name="ZoneTexte 115"/>
            <p:cNvSpPr txBox="1"/>
            <p:nvPr/>
          </p:nvSpPr>
          <p:spPr>
            <a:xfrm>
              <a:off x="6997331" y="5617177"/>
              <a:ext cx="288541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1100" b="1" dirty="0" smtClean="0"/>
                <a:t>2005</a:t>
              </a:r>
              <a:endParaRPr lang="fr-FR" sz="1100" b="1" dirty="0"/>
            </a:p>
          </p:txBody>
        </p:sp>
        <p:sp>
          <p:nvSpPr>
            <p:cNvPr id="117" name="ZoneTexte 116"/>
            <p:cNvSpPr txBox="1"/>
            <p:nvPr/>
          </p:nvSpPr>
          <p:spPr>
            <a:xfrm>
              <a:off x="7381310" y="5617177"/>
              <a:ext cx="288541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1100" b="1" dirty="0" smtClean="0"/>
                <a:t>2006</a:t>
              </a:r>
              <a:endParaRPr lang="fr-FR" sz="1100" b="1" dirty="0"/>
            </a:p>
          </p:txBody>
        </p:sp>
        <p:sp>
          <p:nvSpPr>
            <p:cNvPr id="118" name="ZoneTexte 117"/>
            <p:cNvSpPr txBox="1"/>
            <p:nvPr/>
          </p:nvSpPr>
          <p:spPr>
            <a:xfrm>
              <a:off x="7765289" y="5617177"/>
              <a:ext cx="288541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1100" b="1" dirty="0" smtClean="0"/>
                <a:t>2007</a:t>
              </a:r>
              <a:endParaRPr lang="fr-FR" sz="1100" b="1" dirty="0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8149270" y="5617177"/>
              <a:ext cx="288541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1100" b="1" dirty="0" smtClean="0"/>
                <a:t>2008</a:t>
              </a:r>
              <a:endParaRPr lang="fr-FR" sz="1100" b="1" dirty="0"/>
            </a:p>
          </p:txBody>
        </p:sp>
        <p:sp>
          <p:nvSpPr>
            <p:cNvPr id="120" name="ZoneTexte 119"/>
            <p:cNvSpPr txBox="1"/>
            <p:nvPr/>
          </p:nvSpPr>
          <p:spPr>
            <a:xfrm>
              <a:off x="8553190" y="5617177"/>
              <a:ext cx="288541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1100" b="1" dirty="0" smtClean="0"/>
                <a:t>2009</a:t>
              </a:r>
              <a:endParaRPr lang="fr-FR" sz="1100" b="1" dirty="0"/>
            </a:p>
          </p:txBody>
        </p:sp>
      </p:grpSp>
      <p:sp>
        <p:nvSpPr>
          <p:cNvPr id="131" name="Rectangle 130"/>
          <p:cNvSpPr/>
          <p:nvPr/>
        </p:nvSpPr>
        <p:spPr>
          <a:xfrm>
            <a:off x="4429124" y="1214422"/>
            <a:ext cx="9509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b="1" dirty="0" smtClean="0">
                <a:solidFill>
                  <a:schemeClr val="accent6">
                    <a:lumMod val="50000"/>
                  </a:schemeClr>
                </a:solidFill>
              </a:rPr>
              <a:t>Technologies</a:t>
            </a:r>
            <a:endParaRPr lang="fr-FR" sz="11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429124" y="3714752"/>
            <a:ext cx="5325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b="1" dirty="0" smtClean="0">
                <a:solidFill>
                  <a:schemeClr val="accent6">
                    <a:lumMod val="50000"/>
                  </a:schemeClr>
                </a:solidFill>
              </a:rPr>
              <a:t>Outils</a:t>
            </a:r>
            <a:endParaRPr lang="fr-FR" sz="11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3" name="ZoneTexte 132"/>
          <p:cNvSpPr txBox="1"/>
          <p:nvPr/>
        </p:nvSpPr>
        <p:spPr>
          <a:xfrm>
            <a:off x="4923889" y="5287976"/>
            <a:ext cx="2196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fr-FR" sz="800" b="1" dirty="0" smtClean="0"/>
              <a:t>Flash</a:t>
            </a:r>
            <a:endParaRPr lang="fr-FR" sz="800" b="1" dirty="0"/>
          </a:p>
        </p:txBody>
      </p:sp>
      <p:sp>
        <p:nvSpPr>
          <p:cNvPr id="134" name="Rectangle 133"/>
          <p:cNvSpPr/>
          <p:nvPr/>
        </p:nvSpPr>
        <p:spPr>
          <a:xfrm>
            <a:off x="6357950" y="5287976"/>
            <a:ext cx="1857388" cy="14287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t" anchorCtr="0">
            <a:noAutofit/>
          </a:bodyPr>
          <a:lstStyle/>
          <a:p>
            <a:pPr algn="ctr"/>
            <a:endParaRPr lang="fr-FR" sz="1100" b="1" dirty="0" smtClean="0"/>
          </a:p>
        </p:txBody>
      </p:sp>
      <p:sp>
        <p:nvSpPr>
          <p:cNvPr id="135" name="Rectangle 134"/>
          <p:cNvSpPr/>
          <p:nvPr/>
        </p:nvSpPr>
        <p:spPr>
          <a:xfrm>
            <a:off x="8215338" y="5716604"/>
            <a:ext cx="428628" cy="14287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t" anchorCtr="0">
            <a:noAutofit/>
          </a:bodyPr>
          <a:lstStyle/>
          <a:p>
            <a:pPr algn="ctr"/>
            <a:endParaRPr lang="fr-FR" sz="1100" b="1" dirty="0" smtClean="0"/>
          </a:p>
        </p:txBody>
      </p:sp>
      <p:sp>
        <p:nvSpPr>
          <p:cNvPr id="136" name="ZoneTexte 135"/>
          <p:cNvSpPr txBox="1"/>
          <p:nvPr/>
        </p:nvSpPr>
        <p:spPr>
          <a:xfrm>
            <a:off x="4733140" y="5717398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fr-FR" sz="800" b="1" dirty="0" err="1" smtClean="0"/>
              <a:t>FreeMind</a:t>
            </a:r>
            <a:endParaRPr lang="fr-FR" sz="800" b="1" dirty="0"/>
          </a:p>
        </p:txBody>
      </p:sp>
      <p:sp>
        <p:nvSpPr>
          <p:cNvPr id="137" name="Rectangle 136"/>
          <p:cNvSpPr/>
          <p:nvPr/>
        </p:nvSpPr>
        <p:spPr>
          <a:xfrm>
            <a:off x="8220708" y="5929330"/>
            <a:ext cx="428628" cy="14287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t" anchorCtr="0">
            <a:noAutofit/>
          </a:bodyPr>
          <a:lstStyle/>
          <a:p>
            <a:pPr algn="ctr"/>
            <a:endParaRPr lang="fr-FR" sz="1100" b="1" dirty="0" smtClean="0"/>
          </a:p>
        </p:txBody>
      </p:sp>
      <p:sp>
        <p:nvSpPr>
          <p:cNvPr id="138" name="ZoneTexte 137"/>
          <p:cNvSpPr txBox="1"/>
          <p:nvPr/>
        </p:nvSpPr>
        <p:spPr>
          <a:xfrm>
            <a:off x="4438752" y="5929330"/>
            <a:ext cx="71013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fr-FR" sz="800" b="1" dirty="0" smtClean="0"/>
              <a:t>Google </a:t>
            </a:r>
            <a:r>
              <a:rPr lang="fr-FR" sz="800" b="1" dirty="0" err="1" smtClean="0"/>
              <a:t>Analytics</a:t>
            </a:r>
            <a:endParaRPr lang="fr-FR" sz="800" b="1" dirty="0"/>
          </a:p>
        </p:txBody>
      </p:sp>
      <p:grpSp>
        <p:nvGrpSpPr>
          <p:cNvPr id="141" name="Groupe 140"/>
          <p:cNvGrpSpPr/>
          <p:nvPr/>
        </p:nvGrpSpPr>
        <p:grpSpPr>
          <a:xfrm>
            <a:off x="3028072" y="357166"/>
            <a:ext cx="2452876" cy="530915"/>
            <a:chOff x="3028072" y="357166"/>
            <a:chExt cx="2452876" cy="530915"/>
          </a:xfrm>
        </p:grpSpPr>
        <p:sp>
          <p:nvSpPr>
            <p:cNvPr id="139" name="Dodécagone 138"/>
            <p:cNvSpPr/>
            <p:nvPr/>
          </p:nvSpPr>
          <p:spPr>
            <a:xfrm>
              <a:off x="3028072" y="406252"/>
              <a:ext cx="285752" cy="285752"/>
            </a:xfrm>
            <a:prstGeom prst="dodecagon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fr-FR" sz="1400" b="1" dirty="0" smtClean="0">
                  <a:solidFill>
                    <a:schemeClr val="accent6">
                      <a:lumMod val="75000"/>
                    </a:schemeClr>
                  </a:solidFill>
                  <a:latin typeface="Arial Black" pitchFamily="34" charset="0"/>
                </a:rPr>
                <a:t>2</a:t>
              </a:r>
            </a:p>
          </p:txBody>
        </p:sp>
        <p:sp>
          <p:nvSpPr>
            <p:cNvPr id="140" name="ZoneTexte 139"/>
            <p:cNvSpPr txBox="1"/>
            <p:nvPr/>
          </p:nvSpPr>
          <p:spPr>
            <a:xfrm>
              <a:off x="3286116" y="357166"/>
              <a:ext cx="2194832" cy="530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bg2">
                      <a:lumMod val="50000"/>
                    </a:schemeClr>
                  </a:solidFill>
                </a:rPr>
                <a:t>Mon parcours</a:t>
              </a:r>
            </a:p>
            <a:p>
              <a:r>
                <a:rPr lang="fr-FR" sz="1050" dirty="0" smtClean="0">
                  <a:solidFill>
                    <a:schemeClr val="bg2">
                      <a:lumMod val="50000"/>
                    </a:schemeClr>
                  </a:solidFill>
                </a:rPr>
                <a:t>Professionnel du web depuis 2000, </a:t>
              </a:r>
              <a:endParaRPr lang="fr-FR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Parcours (Wireframe)</a:t>
            </a:r>
            <a:endParaRPr lang="fr-FR" dirty="0"/>
          </a:p>
        </p:txBody>
      </p:sp>
      <p:sp>
        <p:nvSpPr>
          <p:cNvPr id="3" name="Dodécagone 2"/>
          <p:cNvSpPr/>
          <p:nvPr/>
        </p:nvSpPr>
        <p:spPr>
          <a:xfrm>
            <a:off x="3028072" y="406252"/>
            <a:ext cx="285752" cy="285752"/>
          </a:xfrm>
          <a:prstGeom prst="dodecagon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fr-FR" sz="1400" b="1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286116" y="357166"/>
            <a:ext cx="2194832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Mon parcours</a:t>
            </a:r>
          </a:p>
          <a:p>
            <a:r>
              <a:rPr lang="fr-FR" sz="1050" dirty="0" smtClean="0"/>
              <a:t>Professionnel du web depuis 2000, </a:t>
            </a:r>
            <a:endParaRPr lang="fr-FR" sz="1050" dirty="0"/>
          </a:p>
        </p:txBody>
      </p:sp>
      <p:sp>
        <p:nvSpPr>
          <p:cNvPr id="5" name="Rectangle 4"/>
          <p:cNvSpPr/>
          <p:nvPr/>
        </p:nvSpPr>
        <p:spPr>
          <a:xfrm>
            <a:off x="4500562" y="1071546"/>
            <a:ext cx="4286280" cy="5493812"/>
          </a:xfrm>
          <a:prstGeom prst="rect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 anchorCtr="0">
            <a:spAutoFit/>
          </a:bodyPr>
          <a:lstStyle/>
          <a:p>
            <a:r>
              <a:rPr lang="fr-FR" sz="900" b="1" dirty="0" smtClean="0"/>
              <a:t>Woonoz (2007-2009)</a:t>
            </a:r>
          </a:p>
          <a:p>
            <a:r>
              <a:rPr lang="fr-FR" sz="900" b="1" dirty="0" smtClean="0"/>
              <a:t>Développeur Web</a:t>
            </a:r>
          </a:p>
          <a:p>
            <a:endParaRPr lang="fr-FR" sz="900" b="1" dirty="0" smtClean="0"/>
          </a:p>
          <a:p>
            <a:r>
              <a:rPr lang="fr-FR" sz="900" b="1" dirty="0" smtClean="0"/>
              <a:t>IDEP </a:t>
            </a:r>
            <a:r>
              <a:rPr lang="fr-FR" sz="900" b="1" dirty="0" err="1" smtClean="0"/>
              <a:t>Multimedia</a:t>
            </a:r>
            <a:r>
              <a:rPr lang="fr-FR" sz="900" b="1" dirty="0" smtClean="0"/>
              <a:t> (2002) </a:t>
            </a:r>
          </a:p>
          <a:p>
            <a:r>
              <a:rPr lang="fr-FR" sz="900" b="1" dirty="0" smtClean="0"/>
              <a:t>Développeur PHP/MySQL</a:t>
            </a:r>
          </a:p>
          <a:p>
            <a:endParaRPr lang="fr-FR" sz="900" b="1" dirty="0" smtClean="0"/>
          </a:p>
          <a:p>
            <a:r>
              <a:rPr lang="fr-FR" sz="900" b="1" dirty="0" smtClean="0"/>
              <a:t>Bases de données MySQL (conception et implémentation).</a:t>
            </a:r>
          </a:p>
          <a:p>
            <a:r>
              <a:rPr lang="fr-FR" sz="900" b="1" dirty="0" smtClean="0"/>
              <a:t>Développement PHP et </a:t>
            </a:r>
            <a:r>
              <a:rPr lang="fr-FR" sz="900" b="1" dirty="0" err="1" smtClean="0"/>
              <a:t>Javascript</a:t>
            </a:r>
            <a:r>
              <a:rPr lang="fr-FR" sz="900" b="1" dirty="0" smtClean="0"/>
              <a:t>.</a:t>
            </a:r>
          </a:p>
          <a:p>
            <a:r>
              <a:rPr lang="fr-FR" sz="900" b="1" dirty="0" smtClean="0"/>
              <a:t>Mise en page HTML/CSS.</a:t>
            </a:r>
          </a:p>
          <a:p>
            <a:r>
              <a:rPr lang="fr-FR" sz="900" b="1" dirty="0" smtClean="0"/>
              <a:t>Utilisation de SPIP (système de publication pour l’internet)</a:t>
            </a:r>
          </a:p>
          <a:p>
            <a:endParaRPr lang="fr-FR" sz="900" b="1" dirty="0" smtClean="0"/>
          </a:p>
          <a:p>
            <a:r>
              <a:rPr lang="fr-FR" sz="900" b="1" dirty="0" err="1" smtClean="0"/>
              <a:t>Cosmosbay</a:t>
            </a:r>
            <a:r>
              <a:rPr lang="fr-FR" sz="900" b="1" dirty="0" smtClean="0"/>
              <a:t>-</a:t>
            </a:r>
            <a:r>
              <a:rPr lang="fr-FR" sz="900" b="1" dirty="0" err="1" smtClean="0"/>
              <a:t>Vectis</a:t>
            </a:r>
            <a:r>
              <a:rPr lang="fr-FR" sz="900" b="1" dirty="0" smtClean="0"/>
              <a:t> (2000-2001) </a:t>
            </a:r>
          </a:p>
          <a:p>
            <a:r>
              <a:rPr lang="fr-FR" sz="900" b="1" dirty="0" smtClean="0"/>
              <a:t>Concepteur / Ergonome Web - Intégrateur Web</a:t>
            </a:r>
          </a:p>
          <a:p>
            <a:endParaRPr lang="fr-FR" sz="900" b="1" dirty="0" smtClean="0"/>
          </a:p>
          <a:p>
            <a:r>
              <a:rPr lang="fr-FR" sz="900" b="1" dirty="0" smtClean="0"/>
              <a:t>Spécification d’interfaces web (arborescence &amp; </a:t>
            </a:r>
            <a:r>
              <a:rPr lang="fr-FR" sz="900" b="1" dirty="0" err="1" smtClean="0"/>
              <a:t>storyboarding</a:t>
            </a:r>
            <a:r>
              <a:rPr lang="fr-FR" sz="900" b="1" dirty="0" smtClean="0"/>
              <a:t>) : découpage fonctionnel en écrans, définition des principes de navigation et de présentation, recherche de cohérence.</a:t>
            </a:r>
          </a:p>
          <a:p>
            <a:r>
              <a:rPr lang="fr-FR" sz="900" b="1" dirty="0" smtClean="0"/>
              <a:t>Réalisation technique</a:t>
            </a:r>
          </a:p>
          <a:p>
            <a:r>
              <a:rPr lang="fr-FR" sz="900" b="1" dirty="0" smtClean="0"/>
              <a:t>HTML, XML, feuilles de styles CSS et XSL, JavaScript ...</a:t>
            </a:r>
          </a:p>
          <a:p>
            <a:r>
              <a:rPr lang="fr-FR" sz="900" b="1" dirty="0" smtClean="0"/>
              <a:t>Logiciels : </a:t>
            </a:r>
            <a:r>
              <a:rPr lang="fr-FR" sz="900" b="1" dirty="0" err="1" smtClean="0"/>
              <a:t>Homesite</a:t>
            </a:r>
            <a:r>
              <a:rPr lang="fr-FR" sz="900" b="1" dirty="0" smtClean="0"/>
              <a:t>, XML </a:t>
            </a:r>
            <a:r>
              <a:rPr lang="fr-FR" sz="900" b="1" dirty="0" err="1" smtClean="0"/>
              <a:t>Spy</a:t>
            </a:r>
            <a:r>
              <a:rPr lang="fr-FR" sz="900" b="1" dirty="0" smtClean="0"/>
              <a:t>, </a:t>
            </a:r>
            <a:r>
              <a:rPr lang="fr-FR" sz="900" b="1" dirty="0" err="1" smtClean="0"/>
              <a:t>Dreamweaver</a:t>
            </a:r>
            <a:r>
              <a:rPr lang="fr-FR" sz="900" b="1" dirty="0" smtClean="0"/>
              <a:t>, </a:t>
            </a:r>
            <a:r>
              <a:rPr lang="fr-FR" sz="900" b="1" dirty="0" err="1" smtClean="0"/>
              <a:t>Fireworks</a:t>
            </a:r>
            <a:endParaRPr lang="fr-FR" sz="900" b="1" dirty="0" smtClean="0"/>
          </a:p>
          <a:p>
            <a:r>
              <a:rPr lang="fr-FR" sz="900" b="1" dirty="0" smtClean="0"/>
              <a:t>Veille technologique</a:t>
            </a:r>
          </a:p>
          <a:p>
            <a:endParaRPr lang="fr-FR" sz="900" b="1" dirty="0" smtClean="0"/>
          </a:p>
          <a:p>
            <a:r>
              <a:rPr lang="fr-FR" sz="900" b="1" dirty="0" smtClean="0"/>
              <a:t>Recommandations et ateliers du W3C (World Web Consortium)</a:t>
            </a:r>
          </a:p>
          <a:p>
            <a:endParaRPr lang="fr-FR" sz="900" b="1" dirty="0" smtClean="0"/>
          </a:p>
          <a:p>
            <a:r>
              <a:rPr lang="fr-FR" sz="900" b="1" dirty="0" smtClean="0"/>
              <a:t>Hager , Aventis, </a:t>
            </a:r>
            <a:r>
              <a:rPr lang="fr-FR" sz="900" b="1" dirty="0" err="1" smtClean="0"/>
              <a:t>Merck</a:t>
            </a:r>
            <a:r>
              <a:rPr lang="fr-FR" sz="900" b="1" dirty="0" smtClean="0"/>
              <a:t> </a:t>
            </a:r>
            <a:r>
              <a:rPr lang="fr-FR" sz="900" b="1" dirty="0" err="1" smtClean="0"/>
              <a:t>Lipha</a:t>
            </a:r>
            <a:endParaRPr lang="fr-FR" sz="900" b="1" dirty="0" smtClean="0"/>
          </a:p>
          <a:p>
            <a:endParaRPr lang="fr-FR" sz="900" b="1" dirty="0" smtClean="0"/>
          </a:p>
          <a:p>
            <a:r>
              <a:rPr lang="fr-FR" sz="900" b="1" dirty="0" err="1" smtClean="0"/>
              <a:t>Cincom</a:t>
            </a:r>
            <a:r>
              <a:rPr lang="fr-FR" sz="900" b="1" dirty="0" smtClean="0"/>
              <a:t> DSS </a:t>
            </a:r>
            <a:r>
              <a:rPr lang="fr-FR" sz="900" b="1" dirty="0" smtClean="0"/>
              <a:t>(1999, stage de fin d’études) </a:t>
            </a:r>
          </a:p>
          <a:p>
            <a:endParaRPr lang="fr-FR" sz="900" b="1" dirty="0" smtClean="0"/>
          </a:p>
          <a:p>
            <a:r>
              <a:rPr lang="fr-FR" sz="900" b="1" dirty="0" smtClean="0"/>
              <a:t>Inspection ergonomique du logiciel de gestion électronique de documents (GED) </a:t>
            </a:r>
            <a:r>
              <a:rPr lang="fr-FR" sz="900" b="1" dirty="0" err="1" smtClean="0"/>
              <a:t>CinDoc</a:t>
            </a:r>
            <a:r>
              <a:rPr lang="fr-FR" sz="900" b="1" dirty="0" smtClean="0"/>
              <a:t> 2.1.</a:t>
            </a:r>
          </a:p>
          <a:p>
            <a:endParaRPr lang="fr-FR" sz="900" b="1" dirty="0" smtClean="0"/>
          </a:p>
          <a:p>
            <a:r>
              <a:rPr lang="fr-FR" sz="900" b="1" dirty="0" smtClean="0"/>
              <a:t>Etablissement </a:t>
            </a:r>
            <a:r>
              <a:rPr lang="fr-FR" sz="900" b="1" dirty="0" smtClean="0"/>
              <a:t>d’une base de données électronique de 230 fiches techniques recensant les anomalies du logiciel et proposant, chacune, une solution concrète d'aménagement.</a:t>
            </a:r>
          </a:p>
          <a:p>
            <a:r>
              <a:rPr lang="fr-FR" sz="900" b="1" dirty="0" smtClean="0"/>
              <a:t>Refonte des boîtes de dialogue, maquettage graphique.</a:t>
            </a:r>
          </a:p>
          <a:p>
            <a:endParaRPr lang="fr-FR" sz="900" b="1" dirty="0" smtClean="0"/>
          </a:p>
          <a:p>
            <a:r>
              <a:rPr lang="fr-FR" sz="900" b="1" dirty="0" smtClean="0"/>
              <a:t>Formation </a:t>
            </a:r>
            <a:r>
              <a:rPr lang="fr-FR" sz="900" b="1" dirty="0" smtClean="0"/>
              <a:t>de l’équipe de recherche et développement aux principes ergonomiques fondamentaux.</a:t>
            </a:r>
          </a:p>
          <a:p>
            <a:endParaRPr lang="fr-FR" sz="900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357158" y="4143380"/>
            <a:ext cx="3929090" cy="1338828"/>
          </a:xfrm>
          <a:prstGeom prst="rect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 anchorCtr="0">
            <a:spAutoFit/>
          </a:bodyPr>
          <a:lstStyle/>
          <a:p>
            <a:r>
              <a:rPr lang="fr-FR" sz="900" b="1" dirty="0" smtClean="0"/>
              <a:t>Diplômes Ergonomie &amp; Psychologie Cognitive</a:t>
            </a:r>
          </a:p>
          <a:p>
            <a:r>
              <a:rPr lang="fr-FR" sz="900" b="1" dirty="0" smtClean="0"/>
              <a:t>1995 - 1999 </a:t>
            </a:r>
          </a:p>
          <a:p>
            <a:r>
              <a:rPr lang="fr-FR" sz="900" b="1" dirty="0" smtClean="0"/>
              <a:t>DESS d’ergonomie informatique (1999)</a:t>
            </a:r>
          </a:p>
          <a:p>
            <a:endParaRPr lang="fr-FR" sz="900" b="1" dirty="0" smtClean="0"/>
          </a:p>
          <a:p>
            <a:r>
              <a:rPr lang="fr-FR" sz="900" b="1" dirty="0" smtClean="0"/>
              <a:t>Université Paris V</a:t>
            </a:r>
          </a:p>
          <a:p>
            <a:r>
              <a:rPr lang="fr-FR" sz="900" b="1" dirty="0" smtClean="0"/>
              <a:t>Maîtrise </a:t>
            </a:r>
            <a:r>
              <a:rPr lang="fr-FR" sz="900" b="1" dirty="0" smtClean="0"/>
              <a:t>de neuroscience cognitive (1997)</a:t>
            </a:r>
          </a:p>
          <a:p>
            <a:endParaRPr lang="fr-FR" sz="900" b="1" dirty="0" smtClean="0"/>
          </a:p>
          <a:p>
            <a:r>
              <a:rPr lang="fr-FR" sz="900" b="1" dirty="0" smtClean="0"/>
              <a:t>Université Lyon II</a:t>
            </a:r>
          </a:p>
          <a:p>
            <a:r>
              <a:rPr lang="fr-FR" sz="900" b="1" dirty="0" smtClean="0"/>
              <a:t>Licence de psychologie (1996</a:t>
            </a:r>
            <a:r>
              <a:rPr lang="fr-FR" sz="900" b="1" dirty="0" smtClean="0"/>
              <a:t>)</a:t>
            </a:r>
            <a:endParaRPr lang="fr-FR" sz="900" b="1" dirty="0" smtClean="0"/>
          </a:p>
        </p:txBody>
      </p:sp>
      <p:sp>
        <p:nvSpPr>
          <p:cNvPr id="8" name="Dodécagone 7"/>
          <p:cNvSpPr/>
          <p:nvPr/>
        </p:nvSpPr>
        <p:spPr>
          <a:xfrm>
            <a:off x="357158" y="406252"/>
            <a:ext cx="285752" cy="285752"/>
          </a:xfrm>
          <a:prstGeom prst="dodecagon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fr-FR" sz="1400" b="1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15202" y="357166"/>
            <a:ext cx="1892634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Mes compétences</a:t>
            </a:r>
            <a:endParaRPr lang="fr-FR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fr-FR" sz="1050" dirty="0" smtClean="0">
                <a:solidFill>
                  <a:schemeClr val="bg2">
                    <a:lumMod val="50000"/>
                  </a:schemeClr>
                </a:solidFill>
              </a:rPr>
              <a:t>Concepteur / développeur web</a:t>
            </a:r>
            <a:endParaRPr lang="fr-FR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7158" y="1071546"/>
            <a:ext cx="3929090" cy="3000821"/>
          </a:xfrm>
          <a:prstGeom prst="rect">
            <a:avLst/>
          </a:prstGeom>
          <a:solidFill>
            <a:schemeClr val="bg2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spAutoFit/>
          </a:bodyPr>
          <a:lstStyle/>
          <a:p>
            <a:r>
              <a:rPr lang="fr-FR" sz="900" b="1" dirty="0" smtClean="0"/>
              <a:t>Action on line (2003-2007) </a:t>
            </a:r>
          </a:p>
          <a:p>
            <a:r>
              <a:rPr lang="fr-FR" sz="900" b="1" dirty="0" smtClean="0"/>
              <a:t>Développeur Web - Concepteur </a:t>
            </a:r>
            <a:r>
              <a:rPr lang="fr-FR" sz="900" b="1" dirty="0" err="1" smtClean="0"/>
              <a:t>multimedia</a:t>
            </a:r>
            <a:r>
              <a:rPr lang="fr-FR" sz="900" b="1" dirty="0" smtClean="0"/>
              <a:t> - Chef de projet e-</a:t>
            </a:r>
            <a:r>
              <a:rPr lang="fr-FR" sz="900" b="1" dirty="0" err="1" smtClean="0"/>
              <a:t>learning</a:t>
            </a:r>
            <a:endParaRPr lang="fr-FR" sz="900" b="1" dirty="0" smtClean="0"/>
          </a:p>
          <a:p>
            <a:r>
              <a:rPr lang="fr-FR" sz="900" b="1" dirty="0" smtClean="0"/>
              <a:t>e-</a:t>
            </a:r>
            <a:r>
              <a:rPr lang="fr-FR" sz="900" b="1" dirty="0" err="1" smtClean="0"/>
              <a:t>learning</a:t>
            </a:r>
            <a:r>
              <a:rPr lang="fr-FR" sz="900" b="1" dirty="0" smtClean="0"/>
              <a:t> / e-formation / FOAD</a:t>
            </a:r>
          </a:p>
          <a:p>
            <a:endParaRPr lang="fr-FR" sz="900" b="1" dirty="0" smtClean="0"/>
          </a:p>
          <a:p>
            <a:r>
              <a:rPr lang="fr-FR" sz="900" b="1" dirty="0" smtClean="0"/>
              <a:t>La société Action on line est éditeur de contenus pédagogiques multimédias (comptabilité, gestion et finance).</a:t>
            </a:r>
          </a:p>
          <a:p>
            <a:r>
              <a:rPr lang="fr-FR" sz="900" b="1" dirty="0" smtClean="0"/>
              <a:t>Présent dès le lancement du projet, ma première mission a été de concevoir, développer et valoriser la plate-forme e-</a:t>
            </a:r>
            <a:r>
              <a:rPr lang="fr-FR" sz="900" b="1" dirty="0" err="1" smtClean="0"/>
              <a:t>learning</a:t>
            </a:r>
            <a:r>
              <a:rPr lang="fr-FR" sz="900" b="1" dirty="0" smtClean="0"/>
              <a:t> (LMS) de la société.</a:t>
            </a:r>
          </a:p>
          <a:p>
            <a:r>
              <a:rPr lang="fr-FR" sz="900" b="1" dirty="0" smtClean="0"/>
              <a:t>Les technologies mobilisées par le projet furent principalement </a:t>
            </a:r>
            <a:r>
              <a:rPr lang="fr-FR" sz="900" b="1" dirty="0" err="1" smtClean="0"/>
              <a:t>Php</a:t>
            </a:r>
            <a:r>
              <a:rPr lang="fr-FR" sz="900" b="1" dirty="0" smtClean="0"/>
              <a:t>/</a:t>
            </a:r>
            <a:r>
              <a:rPr lang="fr-FR" sz="900" b="1" dirty="0" err="1" smtClean="0"/>
              <a:t>MySql</a:t>
            </a:r>
            <a:r>
              <a:rPr lang="fr-FR" sz="900" b="1" dirty="0" smtClean="0"/>
              <a:t>, Flash (</a:t>
            </a:r>
            <a:r>
              <a:rPr lang="fr-FR" sz="900" b="1" dirty="0" err="1" smtClean="0"/>
              <a:t>ActionScript</a:t>
            </a:r>
            <a:r>
              <a:rPr lang="fr-FR" sz="900" b="1" dirty="0" smtClean="0"/>
              <a:t>), XML, XHTML et CSS.</a:t>
            </a:r>
          </a:p>
          <a:p>
            <a:r>
              <a:rPr lang="fr-FR" sz="900" b="1" dirty="0" smtClean="0"/>
              <a:t>La conformité avec les normes internationales (AICC et SCORM) permettant l’interopérabilité entre contenus et plate-forme de formation en ligne, constitua par ailleurs un axe fort de développement des produits e-</a:t>
            </a:r>
            <a:r>
              <a:rPr lang="fr-FR" sz="900" b="1" dirty="0" err="1" smtClean="0"/>
              <a:t>learning</a:t>
            </a:r>
            <a:r>
              <a:rPr lang="fr-FR" sz="900" b="1" dirty="0" smtClean="0"/>
              <a:t> Action on line ...</a:t>
            </a:r>
          </a:p>
          <a:p>
            <a:r>
              <a:rPr lang="fr-FR" sz="900" b="1" dirty="0" smtClean="0"/>
              <a:t>Pour mes compétences en psychologie cognitive et ergonomie, je fus également impliqué dans la conception pédagogique et </a:t>
            </a:r>
            <a:r>
              <a:rPr lang="fr-FR" sz="900" b="1" dirty="0" err="1" smtClean="0"/>
              <a:t>multimedia</a:t>
            </a:r>
            <a:r>
              <a:rPr lang="fr-FR" sz="900" b="1" dirty="0" smtClean="0"/>
              <a:t> (</a:t>
            </a:r>
            <a:r>
              <a:rPr lang="fr-FR" sz="900" b="1" dirty="0" err="1" smtClean="0"/>
              <a:t>storyboard</a:t>
            </a:r>
            <a:r>
              <a:rPr lang="fr-FR" sz="900" b="1" dirty="0" smtClean="0"/>
              <a:t>) des cours et exercices développés par Action on line, jusqu’à encadrer la chaîne de production multimédia dans son ensemble.</a:t>
            </a:r>
          </a:p>
          <a:p>
            <a:endParaRPr lang="fr-FR" sz="900" b="1" dirty="0" smtClean="0"/>
          </a:p>
          <a:p>
            <a:r>
              <a:rPr lang="fr-FR" sz="900" b="1" dirty="0" smtClean="0">
                <a:hlinkClick r:id="rId2"/>
              </a:rPr>
              <a:t>www.action-on-line.fr</a:t>
            </a:r>
            <a:endParaRPr lang="fr-FR" sz="900" b="1" dirty="0" smtClean="0"/>
          </a:p>
          <a:p>
            <a:endParaRPr lang="fr-FR" sz="900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2">
              <a:lumMod val="25000"/>
            </a:schemeClr>
          </a:solidFill>
        </a:ln>
      </a:spPr>
      <a:bodyPr wrap="none" rtlCol="0" anchor="t" anchorCtr="0">
        <a:noAutofit/>
      </a:bodyPr>
      <a:lstStyle>
        <a:defPPr algn="ctr">
          <a:defRPr sz="1100" b="1" dirty="0" smtClean="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>
        <a:ln>
          <a:solidFill>
            <a:schemeClr val="bg2">
              <a:lumMod val="25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904</Words>
  <Application>Microsoft Office PowerPoint</Application>
  <PresentationFormat>Affichage à l'écran (4:3)</PresentationFormat>
  <Paragraphs>167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Arborescence cv.usocrate.fr</vt:lpstr>
      <vt:lpstr>Diapositive 2</vt:lpstr>
      <vt:lpstr>Compétences (Wireframe)</vt:lpstr>
      <vt:lpstr>Parcours (Wireframe)</vt:lpstr>
    </vt:vector>
  </TitlesOfParts>
  <Company>Woonoz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Arborescence cv.usocrate.fr</dc:title>
  <dc:creator>Florent</dc:creator>
  <cp:lastModifiedBy>Florent</cp:lastModifiedBy>
  <cp:revision>73</cp:revision>
  <dcterms:created xsi:type="dcterms:W3CDTF">2009-01-13T14:06:36Z</dcterms:created>
  <dcterms:modified xsi:type="dcterms:W3CDTF">2009-01-15T14:07:13Z</dcterms:modified>
</cp:coreProperties>
</file>