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Nunito"/>
      <p:regular r:id="rId13"/>
      <p:bold r:id="rId14"/>
      <p:italic r:id="rId15"/>
      <p:boldItalic r:id="rId16"/>
    </p:embeddedFont>
    <p:embeddedFont>
      <p:font typeface="Maven Pro"/>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Nunito-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italic.fntdata"/><Relationship Id="rId14" Type="http://schemas.openxmlformats.org/officeDocument/2006/relationships/font" Target="fonts/Nunito-bold.fntdata"/><Relationship Id="rId17" Type="http://schemas.openxmlformats.org/officeDocument/2006/relationships/font" Target="fonts/MavenPro-regular.fntdata"/><Relationship Id="rId16"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MavenPr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e879bbc4e2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e879bbc4e2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e879bbc4e2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e879bbc4e2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e879bbc4e2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e879bbc4e2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e879bbc4e2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e879bbc4e2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e879bbc4e2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e879bbc4e2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e879bbc4e2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e879bbc4e2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6.png"/><Relationship Id="rId6" Type="http://schemas.openxmlformats.org/officeDocument/2006/relationships/image" Target="../media/image5.png"/><Relationship Id="rId7"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Loans Defaulter</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EDA and Machine Learning Project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By Youssof Yassin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Statement</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We have Bank data that consists of </a:t>
            </a:r>
            <a:r>
              <a:rPr lang="en"/>
              <a:t>loans given out</a:t>
            </a:r>
            <a:r>
              <a:rPr lang="en"/>
              <a:t> to clients</a:t>
            </a:r>
            <a:endParaRPr/>
          </a:p>
          <a:p>
            <a:pPr indent="-311150" lvl="0" marL="457200" rtl="0" algn="l">
              <a:spcBef>
                <a:spcPts val="0"/>
              </a:spcBef>
              <a:spcAft>
                <a:spcPts val="0"/>
              </a:spcAft>
              <a:buSzPts val="1300"/>
              <a:buChar char="●"/>
            </a:pPr>
            <a:r>
              <a:rPr lang="en"/>
              <a:t>The data </a:t>
            </a:r>
            <a:r>
              <a:rPr lang="en"/>
              <a:t>consists</a:t>
            </a:r>
            <a:r>
              <a:rPr lang="en"/>
              <a:t> of two main csvs:</a:t>
            </a:r>
            <a:endParaRPr/>
          </a:p>
          <a:p>
            <a:pPr indent="-298450" lvl="1" marL="914400" rtl="0" algn="l">
              <a:spcBef>
                <a:spcPts val="0"/>
              </a:spcBef>
              <a:spcAft>
                <a:spcPts val="0"/>
              </a:spcAft>
              <a:buSzPts val="1100"/>
              <a:buChar char="○"/>
            </a:pPr>
            <a:r>
              <a:rPr lang="en"/>
              <a:t>Current applications made up of 307511 rows and 122 columns (features) </a:t>
            </a:r>
            <a:endParaRPr/>
          </a:p>
          <a:p>
            <a:pPr indent="-298450" lvl="1" marL="914400" rtl="0" algn="l">
              <a:spcBef>
                <a:spcPts val="0"/>
              </a:spcBef>
              <a:spcAft>
                <a:spcPts val="0"/>
              </a:spcAft>
              <a:buSzPts val="1100"/>
              <a:buChar char="○"/>
            </a:pPr>
            <a:r>
              <a:rPr lang="en"/>
              <a:t>Previous applications from the past made up of 1670214 rows and 37 columns (features)</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Our main Objective is to create a classification machine learning algorithm that will predict the TARGET variable. Going forward, we will be doing some Exploratory Data Analysis (EDA) to find out which features we will be using, performing any data cleansing needed, and choosing which new features to create.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Initial Findings</a:t>
            </a:r>
            <a:endParaRPr/>
          </a:p>
        </p:txBody>
      </p:sp>
      <p:sp>
        <p:nvSpPr>
          <p:cNvPr id="290" name="Google Shape;290;p15"/>
          <p:cNvSpPr txBox="1"/>
          <p:nvPr>
            <p:ph idx="1" type="body"/>
          </p:nvPr>
        </p:nvSpPr>
        <p:spPr>
          <a:xfrm>
            <a:off x="5019175" y="598575"/>
            <a:ext cx="3051000" cy="270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On the surface, we see the following:</a:t>
            </a:r>
            <a:endParaRPr/>
          </a:p>
          <a:p>
            <a:pPr indent="-311150" lvl="0" marL="457200" rtl="0" algn="l">
              <a:spcBef>
                <a:spcPts val="1200"/>
              </a:spcBef>
              <a:spcAft>
                <a:spcPts val="0"/>
              </a:spcAft>
              <a:buSzPts val="1300"/>
              <a:buChar char="●"/>
            </a:pPr>
            <a:r>
              <a:rPr lang="en"/>
              <a:t>Almost all of the loans taken out (90.5%) are cash loans.</a:t>
            </a:r>
            <a:endParaRPr/>
          </a:p>
          <a:p>
            <a:pPr indent="-311150" lvl="0" marL="457200" rtl="0" algn="l">
              <a:spcBef>
                <a:spcPts val="0"/>
              </a:spcBef>
              <a:spcAft>
                <a:spcPts val="0"/>
              </a:spcAft>
              <a:buSzPts val="1300"/>
              <a:buChar char="●"/>
            </a:pPr>
            <a:r>
              <a:rPr lang="en"/>
              <a:t>About 2 thirds of our clients were female.</a:t>
            </a:r>
            <a:endParaRPr/>
          </a:p>
          <a:p>
            <a:pPr indent="-311150" lvl="0" marL="457200" rtl="0" algn="l">
              <a:spcBef>
                <a:spcPts val="0"/>
              </a:spcBef>
              <a:spcAft>
                <a:spcPts val="0"/>
              </a:spcAft>
              <a:buSzPts val="1300"/>
              <a:buChar char="●"/>
            </a:pPr>
            <a:r>
              <a:rPr lang="en"/>
              <a:t>About 2 thirds of our clients do not own a car.</a:t>
            </a:r>
            <a:endParaRPr/>
          </a:p>
          <a:p>
            <a:pPr indent="-311150" lvl="0" marL="457200" rtl="0" algn="l">
              <a:spcBef>
                <a:spcPts val="0"/>
              </a:spcBef>
              <a:spcAft>
                <a:spcPts val="0"/>
              </a:spcAft>
              <a:buSzPts val="1300"/>
              <a:buChar char="●"/>
            </a:pPr>
            <a:r>
              <a:rPr lang="en"/>
              <a:t>About 70% do not own their place of living. In other words, they probably just rent instead.</a:t>
            </a:r>
            <a:endParaRPr/>
          </a:p>
        </p:txBody>
      </p:sp>
      <p:pic>
        <p:nvPicPr>
          <p:cNvPr id="291" name="Google Shape;291;p15"/>
          <p:cNvPicPr preferRelativeResize="0"/>
          <p:nvPr/>
        </p:nvPicPr>
        <p:blipFill>
          <a:blip r:embed="rId3">
            <a:alphaModFix/>
          </a:blip>
          <a:stretch>
            <a:fillRect/>
          </a:stretch>
        </p:blipFill>
        <p:spPr>
          <a:xfrm>
            <a:off x="362175" y="1597871"/>
            <a:ext cx="1595275" cy="1412600"/>
          </a:xfrm>
          <a:prstGeom prst="rect">
            <a:avLst/>
          </a:prstGeom>
          <a:noFill/>
          <a:ln>
            <a:noFill/>
          </a:ln>
        </p:spPr>
      </p:pic>
      <p:pic>
        <p:nvPicPr>
          <p:cNvPr id="292" name="Google Shape;292;p15"/>
          <p:cNvPicPr preferRelativeResize="0"/>
          <p:nvPr/>
        </p:nvPicPr>
        <p:blipFill>
          <a:blip r:embed="rId4">
            <a:alphaModFix/>
          </a:blip>
          <a:stretch>
            <a:fillRect/>
          </a:stretch>
        </p:blipFill>
        <p:spPr>
          <a:xfrm>
            <a:off x="2334837" y="1545364"/>
            <a:ext cx="2306950" cy="1517625"/>
          </a:xfrm>
          <a:prstGeom prst="rect">
            <a:avLst/>
          </a:prstGeom>
          <a:noFill/>
          <a:ln>
            <a:noFill/>
          </a:ln>
        </p:spPr>
      </p:pic>
      <p:pic>
        <p:nvPicPr>
          <p:cNvPr id="293" name="Google Shape;293;p15"/>
          <p:cNvPicPr preferRelativeResize="0"/>
          <p:nvPr/>
        </p:nvPicPr>
        <p:blipFill>
          <a:blip r:embed="rId5">
            <a:alphaModFix/>
          </a:blip>
          <a:stretch>
            <a:fillRect/>
          </a:stretch>
        </p:blipFill>
        <p:spPr>
          <a:xfrm>
            <a:off x="5053725" y="3435100"/>
            <a:ext cx="1892325" cy="1662950"/>
          </a:xfrm>
          <a:prstGeom prst="rect">
            <a:avLst/>
          </a:prstGeom>
          <a:noFill/>
          <a:ln>
            <a:noFill/>
          </a:ln>
        </p:spPr>
      </p:pic>
      <p:pic>
        <p:nvPicPr>
          <p:cNvPr id="294" name="Google Shape;294;p15"/>
          <p:cNvPicPr preferRelativeResize="0"/>
          <p:nvPr/>
        </p:nvPicPr>
        <p:blipFill>
          <a:blip r:embed="rId6">
            <a:alphaModFix/>
          </a:blip>
          <a:stretch>
            <a:fillRect/>
          </a:stretch>
        </p:blipFill>
        <p:spPr>
          <a:xfrm>
            <a:off x="2472050" y="3389650"/>
            <a:ext cx="1990700" cy="1753839"/>
          </a:xfrm>
          <a:prstGeom prst="rect">
            <a:avLst/>
          </a:prstGeom>
          <a:noFill/>
          <a:ln>
            <a:noFill/>
          </a:ln>
        </p:spPr>
      </p:pic>
      <p:pic>
        <p:nvPicPr>
          <p:cNvPr id="295" name="Google Shape;295;p15"/>
          <p:cNvPicPr preferRelativeResize="0"/>
          <p:nvPr/>
        </p:nvPicPr>
        <p:blipFill>
          <a:blip r:embed="rId7">
            <a:alphaModFix/>
          </a:blip>
          <a:stretch>
            <a:fillRect/>
          </a:stretch>
        </p:blipFill>
        <p:spPr>
          <a:xfrm>
            <a:off x="301344" y="3389650"/>
            <a:ext cx="1990700" cy="1753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6"/>
          <p:cNvSpPr txBox="1"/>
          <p:nvPr>
            <p:ph type="title"/>
          </p:nvPr>
        </p:nvSpPr>
        <p:spPr>
          <a:xfrm>
            <a:off x="1303800" y="598575"/>
            <a:ext cx="45156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More background information</a:t>
            </a:r>
            <a:endParaRPr/>
          </a:p>
        </p:txBody>
      </p:sp>
      <p:sp>
        <p:nvSpPr>
          <p:cNvPr id="301" name="Google Shape;301;p16"/>
          <p:cNvSpPr txBox="1"/>
          <p:nvPr>
            <p:ph idx="1" type="body"/>
          </p:nvPr>
        </p:nvSpPr>
        <p:spPr>
          <a:xfrm>
            <a:off x="5640750" y="598575"/>
            <a:ext cx="3053400" cy="43428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51.6% were working normally, while 23.3% were commercial associates, 18% pensioner and 7.1% as state servants</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71% had only completed Secondary school, followed by 24.3% completing Higher Education and 3.3% started higher but didn't complete it.</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71% had only completed Secondary school, followed by 24.3% completing Higher Education and 3.3% started higher but didn't complete it.</a:t>
            </a:r>
            <a:endParaRPr/>
          </a:p>
        </p:txBody>
      </p:sp>
      <p:pic>
        <p:nvPicPr>
          <p:cNvPr id="302" name="Google Shape;302;p16"/>
          <p:cNvPicPr preferRelativeResize="0"/>
          <p:nvPr/>
        </p:nvPicPr>
        <p:blipFill>
          <a:blip r:embed="rId3">
            <a:alphaModFix/>
          </a:blip>
          <a:stretch>
            <a:fillRect/>
          </a:stretch>
        </p:blipFill>
        <p:spPr>
          <a:xfrm>
            <a:off x="152400" y="1750275"/>
            <a:ext cx="2926875" cy="1796393"/>
          </a:xfrm>
          <a:prstGeom prst="rect">
            <a:avLst/>
          </a:prstGeom>
          <a:noFill/>
          <a:ln>
            <a:noFill/>
          </a:ln>
        </p:spPr>
      </p:pic>
      <p:pic>
        <p:nvPicPr>
          <p:cNvPr id="303" name="Google Shape;303;p16"/>
          <p:cNvPicPr preferRelativeResize="0"/>
          <p:nvPr/>
        </p:nvPicPr>
        <p:blipFill>
          <a:blip r:embed="rId4">
            <a:alphaModFix/>
          </a:blip>
          <a:stretch>
            <a:fillRect/>
          </a:stretch>
        </p:blipFill>
        <p:spPr>
          <a:xfrm>
            <a:off x="75125" y="3488950"/>
            <a:ext cx="3004151" cy="1576850"/>
          </a:xfrm>
          <a:prstGeom prst="rect">
            <a:avLst/>
          </a:prstGeom>
          <a:noFill/>
          <a:ln>
            <a:noFill/>
          </a:ln>
        </p:spPr>
      </p:pic>
      <p:pic>
        <p:nvPicPr>
          <p:cNvPr id="304" name="Google Shape;304;p16"/>
          <p:cNvPicPr preferRelativeResize="0"/>
          <p:nvPr/>
        </p:nvPicPr>
        <p:blipFill>
          <a:blip r:embed="rId5">
            <a:alphaModFix/>
          </a:blip>
          <a:stretch>
            <a:fillRect/>
          </a:stretch>
        </p:blipFill>
        <p:spPr>
          <a:xfrm>
            <a:off x="3033725" y="2150550"/>
            <a:ext cx="2785725" cy="1857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Steps to clean the data</a:t>
            </a:r>
            <a:endParaRPr/>
          </a:p>
        </p:txBody>
      </p:sp>
      <p:sp>
        <p:nvSpPr>
          <p:cNvPr id="310" name="Google Shape;310;p17"/>
          <p:cNvSpPr txBox="1"/>
          <p:nvPr>
            <p:ph idx="1" type="body"/>
          </p:nvPr>
        </p:nvSpPr>
        <p:spPr>
          <a:xfrm>
            <a:off x="1204300" y="1344150"/>
            <a:ext cx="7130100" cy="318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Before we proceed to machine learning, we need to clean up the data. Specifically:</a:t>
            </a:r>
            <a:endParaRPr/>
          </a:p>
          <a:p>
            <a:pPr indent="-311150" lvl="0" marL="457200" rtl="0" algn="l">
              <a:spcBef>
                <a:spcPts val="1200"/>
              </a:spcBef>
              <a:spcAft>
                <a:spcPts val="0"/>
              </a:spcAft>
              <a:buSzPts val="1300"/>
              <a:buChar char="●"/>
            </a:pPr>
            <a:r>
              <a:rPr lang="en"/>
              <a:t>We will remove all the features that are missing at about 15-20 % of the time.</a:t>
            </a:r>
            <a:endParaRPr/>
          </a:p>
          <a:p>
            <a:pPr indent="-311150" lvl="0" marL="457200" rtl="0" algn="l">
              <a:spcBef>
                <a:spcPts val="0"/>
              </a:spcBef>
              <a:spcAft>
                <a:spcPts val="0"/>
              </a:spcAft>
              <a:buSzPts val="1300"/>
              <a:buChar char="●"/>
            </a:pPr>
            <a:r>
              <a:rPr lang="en"/>
              <a:t>We will also remove the features previously found that were mostly one value.</a:t>
            </a:r>
            <a:endParaRPr/>
          </a:p>
          <a:p>
            <a:pPr indent="-311150" lvl="0" marL="457200" rtl="0" algn="l">
              <a:spcBef>
                <a:spcPts val="0"/>
              </a:spcBef>
              <a:spcAft>
                <a:spcPts val="0"/>
              </a:spcAft>
              <a:buSzPts val="1300"/>
              <a:buChar char="●"/>
            </a:pPr>
            <a:r>
              <a:rPr lang="en"/>
              <a:t>grouping entries of categorical features to “others” that have too few counts.</a:t>
            </a:r>
            <a:endParaRPr/>
          </a:p>
          <a:p>
            <a:pPr indent="-311150" lvl="0" marL="457200" rtl="0" algn="l">
              <a:spcBef>
                <a:spcPts val="0"/>
              </a:spcBef>
              <a:spcAft>
                <a:spcPts val="0"/>
              </a:spcAft>
              <a:buSzPts val="1300"/>
              <a:buChar char="●"/>
            </a:pPr>
            <a:r>
              <a:rPr lang="en"/>
              <a:t>Changing all the categories to 1s and 0s by assigning them as new features using the technique that changes them to “dummy variables”. This part is important as we machine learning algorithms only understand numbers.</a:t>
            </a:r>
            <a:endParaRPr/>
          </a:p>
          <a:p>
            <a:pPr indent="0" lvl="0" marL="0" rtl="0" algn="l">
              <a:spcBef>
                <a:spcPts val="1200"/>
              </a:spcBef>
              <a:spcAft>
                <a:spcPts val="1200"/>
              </a:spcAft>
              <a:buNone/>
            </a:pPr>
            <a:r>
              <a:rPr lang="en"/>
              <a:t>We will perform similar techniques on the previous applications. After both sources of data are ready, we can join them together on the current application’s ID number to end up with one big source of data consisting of about 96 columns.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Machine Learning Models</a:t>
            </a:r>
            <a:endParaRPr/>
          </a:p>
        </p:txBody>
      </p:sp>
      <p:sp>
        <p:nvSpPr>
          <p:cNvPr id="316" name="Google Shape;316;p18"/>
          <p:cNvSpPr txBox="1"/>
          <p:nvPr>
            <p:ph idx="1" type="body"/>
          </p:nvPr>
        </p:nvSpPr>
        <p:spPr>
          <a:xfrm>
            <a:off x="559425" y="1300950"/>
            <a:ext cx="8313300" cy="367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3 different machine learning models were used:</a:t>
            </a:r>
            <a:endParaRPr/>
          </a:p>
          <a:p>
            <a:pPr indent="-311150" lvl="0" marL="457200" rtl="0" algn="l">
              <a:spcBef>
                <a:spcPts val="1200"/>
              </a:spcBef>
              <a:spcAft>
                <a:spcPts val="0"/>
              </a:spcAft>
              <a:buSzPts val="1300"/>
              <a:buChar char="●"/>
            </a:pPr>
            <a:r>
              <a:rPr lang="en"/>
              <a:t>Logistic Regression: The simplest to use to get the base metrics</a:t>
            </a:r>
            <a:endParaRPr/>
          </a:p>
          <a:p>
            <a:pPr indent="-311150" lvl="0" marL="457200" rtl="0" algn="l">
              <a:spcBef>
                <a:spcPts val="0"/>
              </a:spcBef>
              <a:spcAft>
                <a:spcPts val="0"/>
              </a:spcAft>
              <a:buSzPts val="1300"/>
              <a:buChar char="●"/>
            </a:pPr>
            <a:r>
              <a:rPr lang="en"/>
              <a:t>Random Forest: Much more powerful algorithm that consists of ensembling multiple decision trees together.</a:t>
            </a:r>
            <a:endParaRPr/>
          </a:p>
          <a:p>
            <a:pPr indent="-311150" lvl="0" marL="457200" rtl="0" algn="l">
              <a:spcBef>
                <a:spcPts val="0"/>
              </a:spcBef>
              <a:spcAft>
                <a:spcPts val="0"/>
              </a:spcAft>
              <a:buSzPts val="1300"/>
              <a:buChar char="●"/>
            </a:pPr>
            <a:r>
              <a:rPr lang="en"/>
              <a:t>XGBoost: Similar tree-based algorithm that is used a lot in Kaggle competitions for it’s speed and reliable accuracy.</a:t>
            </a:r>
            <a:endParaRPr/>
          </a:p>
          <a:p>
            <a:pPr indent="0" lvl="0" marL="0" rtl="0" algn="l">
              <a:spcBef>
                <a:spcPts val="1200"/>
              </a:spcBef>
              <a:spcAft>
                <a:spcPts val="0"/>
              </a:spcAft>
              <a:buNone/>
            </a:pPr>
            <a:r>
              <a:rPr lang="en"/>
              <a:t>We made sure to give weights to the target variable too as our data were </a:t>
            </a:r>
            <a:r>
              <a:rPr lang="en"/>
              <a:t>unbalanced</a:t>
            </a:r>
            <a:r>
              <a:rPr lang="en"/>
              <a:t> at a ratio of [6.19: 0.54]</a:t>
            </a:r>
            <a:endParaRPr/>
          </a:p>
          <a:p>
            <a:pPr indent="0" lvl="0" marL="0" rtl="0" algn="l">
              <a:spcBef>
                <a:spcPts val="1200"/>
              </a:spcBef>
              <a:spcAft>
                <a:spcPts val="0"/>
              </a:spcAft>
              <a:buNone/>
            </a:pPr>
            <a:r>
              <a:rPr lang="en"/>
              <a:t>After running all three, our best model was xgboost that gave us an ROC-AUC (Receiver operating characteristic - Area under the curve) score of about 0.66.</a:t>
            </a:r>
            <a:endParaRPr/>
          </a:p>
          <a:p>
            <a:pPr indent="0" lvl="0" marL="0" rtl="0" algn="l">
              <a:spcBef>
                <a:spcPts val="1200"/>
              </a:spcBef>
              <a:spcAft>
                <a:spcPts val="0"/>
              </a:spcAft>
              <a:buNone/>
            </a:pPr>
            <a:r>
              <a:rPr lang="en"/>
              <a:t>In other words, the model was only predicting the target of 0 accurately, while failing to predict the 1 class.</a:t>
            </a:r>
            <a:endParaRPr/>
          </a:p>
          <a:p>
            <a:pPr indent="0" lvl="0" marL="0" rtl="0" algn="l">
              <a:spcBef>
                <a:spcPts val="1200"/>
              </a:spcBef>
              <a:spcAft>
                <a:spcPts val="1200"/>
              </a:spcAft>
              <a:buNone/>
            </a:pPr>
            <a:r>
              <a:rPr b="1" lang="en"/>
              <a:t>Finally, after implementing oversampling we managed to get an ROC-AUC score of 0.96 with the Random forest model, which is a great success!</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 and ideas for the future</a:t>
            </a:r>
            <a:endParaRPr/>
          </a:p>
        </p:txBody>
      </p:sp>
      <p:sp>
        <p:nvSpPr>
          <p:cNvPr id="322" name="Google Shape;322;p19"/>
          <p:cNvSpPr txBox="1"/>
          <p:nvPr>
            <p:ph idx="1" type="body"/>
          </p:nvPr>
        </p:nvSpPr>
        <p:spPr>
          <a:xfrm>
            <a:off x="1303800" y="1390775"/>
            <a:ext cx="7030500" cy="314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Now, w</a:t>
            </a:r>
            <a:r>
              <a:rPr lang="en"/>
              <a:t>e can see that safely and reliably use the final Random Forest model when predicting who will pay their loans back on time. This could potentially speed up the bank’s processes and save up on manpower and resources.</a:t>
            </a:r>
            <a:endParaRPr/>
          </a:p>
          <a:p>
            <a:pPr indent="0" lvl="0" marL="0" rtl="0" algn="l">
              <a:spcBef>
                <a:spcPts val="1200"/>
              </a:spcBef>
              <a:spcAft>
                <a:spcPts val="0"/>
              </a:spcAft>
              <a:buNone/>
            </a:pPr>
            <a:r>
              <a:rPr lang="en"/>
              <a:t>Future ideas include:</a:t>
            </a:r>
            <a:endParaRPr/>
          </a:p>
          <a:p>
            <a:pPr indent="-311150" lvl="0" marL="457200" rtl="0" algn="l">
              <a:spcBef>
                <a:spcPts val="1200"/>
              </a:spcBef>
              <a:spcAft>
                <a:spcPts val="0"/>
              </a:spcAft>
              <a:buSzPts val="1300"/>
              <a:buChar char="●"/>
            </a:pPr>
            <a:r>
              <a:rPr lang="en"/>
              <a:t>Performing more in depth exploratory data analysis, especially on previous applications</a:t>
            </a:r>
            <a:endParaRPr/>
          </a:p>
          <a:p>
            <a:pPr indent="-311150" lvl="0" marL="457200" rtl="0" algn="l">
              <a:spcBef>
                <a:spcPts val="0"/>
              </a:spcBef>
              <a:spcAft>
                <a:spcPts val="0"/>
              </a:spcAft>
              <a:buSzPts val="1300"/>
              <a:buChar char="●"/>
            </a:pPr>
            <a:r>
              <a:rPr lang="en"/>
              <a:t>Check correlations between different features and see how they affect each other.</a:t>
            </a:r>
            <a:endParaRPr/>
          </a:p>
          <a:p>
            <a:pPr indent="-311150" lvl="0" marL="457200" rtl="0" algn="l">
              <a:spcBef>
                <a:spcPts val="0"/>
              </a:spcBef>
              <a:spcAft>
                <a:spcPts val="0"/>
              </a:spcAft>
              <a:buSzPts val="1300"/>
              <a:buChar char="●"/>
            </a:pPr>
            <a:r>
              <a:rPr lang="en"/>
              <a:t>Check feature importance using random forest, for example. Then, remove the unimportant features, before running the machine learning algorithms again.</a:t>
            </a:r>
            <a:endParaRPr/>
          </a:p>
          <a:p>
            <a:pPr indent="-311150" lvl="0" marL="457200" rtl="0" algn="l">
              <a:spcBef>
                <a:spcPts val="0"/>
              </a:spcBef>
              <a:spcAft>
                <a:spcPts val="0"/>
              </a:spcAft>
              <a:buSzPts val="1300"/>
              <a:buChar char="●"/>
            </a:pPr>
            <a:r>
              <a:rPr lang="en"/>
              <a:t>Trying out PCA (principal component analysis) and then clustering on the data and see if we can group up our customers in </a:t>
            </a:r>
            <a:r>
              <a:rPr lang="en"/>
              <a:t>interesting</a:t>
            </a:r>
            <a:r>
              <a:rPr lang="en"/>
              <a:t> and specific categories.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