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0" r:id="rId32"/>
    <p:sldId id="26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CFC3-BAF7-4A36-979B-0B04A9478B67}" type="datetimeFigureOut">
              <a:rPr lang="ru-RU" smtClean="0"/>
              <a:t>02.05.2016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519C-4206-4203-8E78-95CEEB96D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uit.ru/studies/courses/16/16/lecture/2710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038" y="2132856"/>
            <a:ext cx="4217821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Программирование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3*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Программа просит ввести пользователя свой возраст от 1 до 112 включительно, после чего выводит сообщение </a:t>
            </a:r>
            <a:br>
              <a:rPr lang="ru-RU" sz="2400" dirty="0" smtClean="0"/>
            </a:br>
            <a:r>
              <a:rPr lang="ru-RU" sz="2400" dirty="0" smtClean="0"/>
              <a:t>«Вам </a:t>
            </a:r>
            <a:r>
              <a:rPr lang="en-US" sz="2400" dirty="0" smtClean="0"/>
              <a:t>x </a:t>
            </a:r>
            <a:r>
              <a:rPr lang="ru-RU" sz="2400" dirty="0" smtClean="0"/>
              <a:t>лет»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При этом учесть, что для разных чисел разные склонения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Например, «3 года», «99 лет» и т.д.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Если введут слишком малое или слишком большое число, то выведите, что «Вы слишком малы» или стары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Старайтесь использовать логические связки, если это 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3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4*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Прочитать с консоли год и вывести в консоль, является он високосным или нет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Старайтесь использовать логические связки, если это </a:t>
            </a:r>
            <a:r>
              <a:rPr lang="ru-RU" sz="2400" dirty="0" smtClean="0"/>
              <a:t>возможно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68273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5*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Программа запрашивает сегодняшнюю дату, и выдает дату следующего </a:t>
            </a:r>
            <a:r>
              <a:rPr lang="ru-RU" sz="2400" dirty="0" smtClean="0"/>
              <a:t>дня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Например</a:t>
            </a:r>
            <a:r>
              <a:rPr lang="ru-RU" sz="2400" dirty="0"/>
              <a:t>, входные данные: 31 12 </a:t>
            </a:r>
            <a:r>
              <a:rPr lang="ru-RU" sz="2400" dirty="0" smtClean="0"/>
              <a:t>2015, </a:t>
            </a:r>
            <a:r>
              <a:rPr lang="ru-RU" sz="2400" dirty="0"/>
              <a:t>на выходе: </a:t>
            </a:r>
            <a:r>
              <a:rPr lang="ru-RU" sz="2400" dirty="0" smtClean="0"/>
              <a:t>01.01.2016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074" y="2132856"/>
            <a:ext cx="4613764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4.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Оператор </a:t>
            </a:r>
            <a:r>
              <a:rPr lang="en-US" sz="3600" b="1" dirty="0" smtClean="0">
                <a:solidFill>
                  <a:schemeClr val="bg1"/>
                </a:solidFill>
              </a:rPr>
              <a:t>switch.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Циклы </a:t>
            </a:r>
            <a:r>
              <a:rPr lang="en-US" sz="3600" b="1" dirty="0" smtClean="0">
                <a:solidFill>
                  <a:schemeClr val="bg1"/>
                </a:solidFill>
              </a:rPr>
              <a:t>while, do-while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Прочитать с консоли три числа</a:t>
            </a:r>
            <a:r>
              <a:rPr lang="en-US" sz="2800" dirty="0" smtClean="0"/>
              <a:t> – </a:t>
            </a:r>
            <a:r>
              <a:rPr lang="ru-RU" sz="2800" dirty="0" smtClean="0"/>
              <a:t>два операнда и код команды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Код команды должен быть от 1 до 4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он равен 1, то выполнить сложение первых двух чисел. Если 2, то вычитание, если 3, то умножение, если 4, то деление.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Если ввели число не от 1 до 4, то вывести, что неизвестная операция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Использовать </a:t>
            </a:r>
            <a:r>
              <a:rPr lang="en-US" sz="2800" dirty="0" smtClean="0">
                <a:solidFill>
                  <a:srgbClr val="7030A0"/>
                </a:solidFill>
              </a:rPr>
              <a:t>switch</a:t>
            </a:r>
            <a:endParaRPr lang="ru-RU" sz="2800" dirty="0" smtClean="0">
              <a:solidFill>
                <a:srgbClr val="7030A0"/>
              </a:solidFill>
            </a:endParaRP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8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36500"/>
            <a:ext cx="84631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Распечатать числа от </a:t>
            </a:r>
            <a:r>
              <a:rPr lang="ru-RU" sz="2800" dirty="0" smtClean="0"/>
              <a:t>1 </a:t>
            </a:r>
            <a:r>
              <a:rPr lang="ru-RU" sz="2800" dirty="0"/>
              <a:t>до 100 при помощи цикла </a:t>
            </a:r>
            <a:r>
              <a:rPr lang="ru-RU" sz="2800" dirty="0" err="1">
                <a:solidFill>
                  <a:srgbClr val="0070C0"/>
                </a:solidFill>
              </a:rPr>
              <a:t>while</a:t>
            </a:r>
            <a:r>
              <a:rPr lang="ru-RU" sz="2800" dirty="0"/>
              <a:t>, но выводить по 10 чисел в строке, дальше делать перевод </a:t>
            </a:r>
            <a:r>
              <a:rPr lang="ru-RU" sz="2800" dirty="0" smtClean="0"/>
              <a:t>строки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  1   2   3    4   5   6    7   8   9 10</a:t>
            </a:r>
            <a:br>
              <a:rPr lang="ru-RU" sz="2800" dirty="0" smtClean="0"/>
            </a:br>
            <a:r>
              <a:rPr lang="ru-RU" sz="2800" dirty="0" smtClean="0"/>
              <a:t>11 12 13 14 15 16 17 18 19 20</a:t>
            </a:r>
            <a:br>
              <a:rPr lang="ru-RU" sz="2800" dirty="0" smtClean="0"/>
            </a:br>
            <a:r>
              <a:rPr lang="ru-RU" sz="2800" dirty="0" smtClean="0"/>
              <a:t>…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* Выводить числа ровно, чтобы они были друг под другом. Использовать </a:t>
            </a:r>
            <a:r>
              <a:rPr lang="en-US" sz="2800" dirty="0" err="1" smtClean="0">
                <a:solidFill>
                  <a:srgbClr val="7030A0"/>
                </a:solidFill>
              </a:rPr>
              <a:t>System</a:t>
            </a:r>
            <a:r>
              <a:rPr lang="en-US" sz="2800" dirty="0" err="1" smtClean="0"/>
              <a:t>.out.printf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800" dirty="0" smtClean="0"/>
              <a:t>* </a:t>
            </a:r>
            <a:r>
              <a:rPr lang="ru-RU" sz="2800" dirty="0" smtClean="0"/>
              <a:t>Распечатать числа от </a:t>
            </a:r>
            <a:r>
              <a:rPr lang="en-US" sz="2800" dirty="0" smtClean="0"/>
              <a:t>x </a:t>
            </a:r>
            <a:r>
              <a:rPr lang="ru-RU" sz="2800" dirty="0" smtClean="0"/>
              <a:t>до </a:t>
            </a:r>
            <a:r>
              <a:rPr lang="en-US" sz="2800" dirty="0" smtClean="0"/>
              <a:t>y</a:t>
            </a:r>
            <a:r>
              <a:rPr lang="ru-RU" sz="2800" dirty="0" smtClean="0"/>
              <a:t> по </a:t>
            </a:r>
            <a:r>
              <a:rPr lang="en-US" sz="2800" dirty="0" smtClean="0"/>
              <a:t>n </a:t>
            </a:r>
            <a:r>
              <a:rPr lang="ru-RU" sz="2800" dirty="0" smtClean="0"/>
              <a:t>в строке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5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8" y="2132856"/>
            <a:ext cx="3435043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5.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Цикл</a:t>
            </a:r>
            <a:r>
              <a:rPr lang="en-US" sz="3600" b="1" dirty="0" smtClean="0">
                <a:solidFill>
                  <a:schemeClr val="bg1"/>
                </a:solidFill>
              </a:rPr>
              <a:t> for</a:t>
            </a:r>
            <a:r>
              <a:rPr lang="ru-RU" sz="3600" b="1" dirty="0" smtClean="0">
                <a:solidFill>
                  <a:schemeClr val="bg1"/>
                </a:solidFill>
              </a:rPr>
              <a:t>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Break </a:t>
            </a:r>
            <a:r>
              <a:rPr lang="ru-RU" sz="3600" b="1" dirty="0" smtClean="0">
                <a:solidFill>
                  <a:schemeClr val="bg1"/>
                </a:solidFill>
              </a:rPr>
              <a:t>и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Сделать бесконечный цикл, в нем читать строку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После прочтения строки, сравнить её с некоторой известной строкой. Если строка совпала, то прервать цикл и завершить программу.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Если строка не совпала, то не прерывать цикл и просто выдать сообщение: нужно ввести строку </a:t>
            </a:r>
            <a:r>
              <a:rPr lang="ru-RU" sz="2800" dirty="0" smtClean="0"/>
              <a:t>«Ваша строка»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993" y="2132856"/>
            <a:ext cx="2141932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6.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Функции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функцию, которая объединяет в себе две операции: вывод пользователю приглашения для ввода в консоль и чтение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’</a:t>
            </a:r>
            <a:r>
              <a:rPr lang="ru-RU" sz="2400" dirty="0" smtClean="0"/>
              <a:t>а с консоли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Функция должна принимать </a:t>
            </a:r>
            <a:r>
              <a:rPr lang="ru-RU" sz="2400" dirty="0"/>
              <a:t>строку и </a:t>
            </a:r>
            <a:r>
              <a:rPr lang="ru-RU" sz="2400" dirty="0" smtClean="0"/>
              <a:t>возвращать прочитанное число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Из функции </a:t>
            </a:r>
            <a:r>
              <a:rPr lang="ru-RU" sz="2400" dirty="0" err="1"/>
              <a:t>main</a:t>
            </a:r>
            <a:r>
              <a:rPr lang="ru-RU" sz="2400" dirty="0"/>
              <a:t> несколько раз вызвать данную функцию с разными значениями аргументов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 </a:t>
            </a:r>
            <a:r>
              <a:rPr lang="ru-RU" sz="2400" dirty="0" err="1">
                <a:solidFill>
                  <a:srgbClr val="0070C0"/>
                </a:solidFill>
              </a:rPr>
              <a:t>int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a = </a:t>
            </a:r>
            <a:r>
              <a:rPr lang="ru-RU" sz="2400" dirty="0" err="1"/>
              <a:t>printAndRead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00B050"/>
                </a:solidFill>
              </a:rPr>
              <a:t>“Введите число:”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30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Повторить материал лекции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новый проект и написать в нем </a:t>
            </a:r>
            <a:r>
              <a:rPr lang="ru-RU" sz="2400" dirty="0" smtClean="0"/>
              <a:t>программу – либо из задачи 1, либо какую-нибудь другую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62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переводит температуру из градусов Цельсия в градусы Кельвина и Фаренгейта (Фаренгейта – на дом)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Например, прочитать число – температуру в шкале Цельсия и напечатать две строки – в градусах Кельвина и Фаренгейта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Перевод градусов Цельсия в градусы Кельвина и перевод в градусы Фаренгейта оформить отдельными функциями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Формулы найти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23812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95" y="2132856"/>
            <a:ext cx="276710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7.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Основы ООП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522694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в классе и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Создать свой 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диапазон). В нём: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Объявить </a:t>
            </a:r>
            <a:r>
              <a:rPr lang="ru-RU" sz="2400" dirty="0"/>
              <a:t>два вещественных 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ru-RU" sz="2400" dirty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Описать </a:t>
            </a:r>
            <a:r>
              <a:rPr lang="ru-RU" sz="2400" dirty="0"/>
              <a:t>конструктор, при помощи которого заполняются </a:t>
            </a:r>
            <a:r>
              <a:rPr lang="ru-RU" sz="2400" dirty="0" smtClean="0"/>
              <a:t>поля </a:t>
            </a:r>
            <a:r>
              <a:rPr lang="ru-RU" sz="2400" dirty="0" err="1" smtClean="0"/>
              <a:t>from</a:t>
            </a:r>
            <a:r>
              <a:rPr lang="ru-RU" sz="2400" dirty="0"/>
              <a:t>, </a:t>
            </a:r>
            <a:r>
              <a:rPr lang="ru-RU" sz="2400" dirty="0" err="1" smtClean="0"/>
              <a:t>to</a:t>
            </a:r>
            <a:endParaRPr lang="en-US" sz="2400" dirty="0" smtClean="0"/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Функция для вычисления </a:t>
            </a:r>
            <a:r>
              <a:rPr lang="ru-RU" sz="2400" dirty="0"/>
              <a:t>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ru-RU" sz="2400" dirty="0" smtClean="0"/>
              <a:t>Создать </a:t>
            </a:r>
            <a:r>
              <a:rPr lang="ru-RU" sz="2400" dirty="0"/>
              <a:t>метод </a:t>
            </a:r>
            <a:r>
              <a:rPr lang="ru-RU" sz="2400" dirty="0" err="1"/>
              <a:t>isInside</a:t>
            </a:r>
            <a:r>
              <a:rPr lang="ru-RU" sz="2400" dirty="0"/>
              <a:t>, который принимает вещественное число и возвращает </a:t>
            </a:r>
            <a:r>
              <a:rPr lang="ru-RU" sz="2400" dirty="0" err="1">
                <a:solidFill>
                  <a:srgbClr val="0070C0"/>
                </a:solidFill>
              </a:rPr>
              <a:t>boolean</a:t>
            </a:r>
            <a:r>
              <a:rPr lang="ru-RU" sz="2400" dirty="0"/>
              <a:t> – результат проверки того, принадлежит ли число </a:t>
            </a:r>
            <a:r>
              <a:rPr lang="ru-RU" sz="2400" dirty="0" smtClean="0"/>
              <a:t>диапазону</a:t>
            </a:r>
            <a:endParaRPr lang="en-US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После </a:t>
            </a:r>
            <a:r>
              <a:rPr lang="ru-RU" sz="2400" dirty="0"/>
              <a:t>этого написать небольшую программу с использованием этого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5662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082070"/>
            <a:ext cx="85229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Доработать </a:t>
            </a:r>
            <a:r>
              <a:rPr lang="ru-RU" sz="2400" dirty="0"/>
              <a:t>класс </a:t>
            </a:r>
            <a:r>
              <a:rPr lang="ru-RU" sz="2400" dirty="0" err="1">
                <a:solidFill>
                  <a:srgbClr val="7030A0"/>
                </a:solidFill>
              </a:rPr>
              <a:t>Range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(числовой диапазон</a:t>
            </a:r>
            <a:r>
              <a:rPr lang="ru-RU" sz="2400" dirty="0" smtClean="0"/>
              <a:t>).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методы: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Вычисление длины интервала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интервала-пересечения двух интервалов. Если пересечения нет, выдать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null</a:t>
            </a:r>
            <a:r>
              <a:rPr lang="en-US" sz="2400" dirty="0" smtClean="0"/>
              <a:t>. </a:t>
            </a:r>
            <a:r>
              <a:rPr lang="ru-RU" sz="2400" dirty="0" smtClean="0"/>
              <a:t>Если есть, то выдать новый диапазон с соответствующими концами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интервала-объединения двух интервалов. Его левая граница – минимальная из левых границ, а правая – максимальная из правых границ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интервала-разности двух интервалов.</a:t>
            </a:r>
            <a:br>
              <a:rPr lang="ru-RU" sz="2400" dirty="0" smtClean="0"/>
            </a:br>
            <a:r>
              <a:rPr lang="ru-RU" sz="2400" dirty="0" smtClean="0"/>
              <a:t>Если пересечения нет, то выдать первый диапазон. Если есть, то выдать новый диапазон с соответствующими концами</a:t>
            </a:r>
          </a:p>
        </p:txBody>
      </p:sp>
    </p:spTree>
    <p:extLst>
      <p:ext uri="{BB962C8B-B14F-4D97-AF65-F5344CB8AC3E}">
        <p14:creationId xmlns:p14="http://schemas.microsoft.com/office/powerpoint/2010/main" val="36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2675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Чтение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097840"/>
            <a:ext cx="84631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Рекомендую дома читать этот курс: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www.intuit.ru/studies/courses/16/16/lecture/27105</a:t>
            </a:r>
            <a:endParaRPr lang="ru-RU" sz="2400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 любые другие материалы, какие хочется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Обязательно к следующему разу прочитать вторую лекцию из курса </a:t>
            </a:r>
            <a:r>
              <a:rPr lang="en-US" sz="2400" b="1" dirty="0" err="1" smtClean="0"/>
              <a:t>intui</a:t>
            </a:r>
            <a:endParaRPr lang="ru-RU" sz="2400" b="1" dirty="0" smtClean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В свободное время читайте этот курс, задавайте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3717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72" y="2132856"/>
            <a:ext cx="4886787" cy="23083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9.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Массивы. 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Отладка.</a:t>
            </a: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Аргументы программы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функцию, которая ищет максимальное число в массиве вещественных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26509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Написать функцию, которая принимает массив строк и изменяет его, присваивая элементам эти же строки, но в которых все символы заглавные. Для этого использовать метод класса </a:t>
            </a:r>
            <a:r>
              <a:rPr lang="ru-RU" sz="2800" dirty="0" err="1">
                <a:solidFill>
                  <a:srgbClr val="7030A0"/>
                </a:solidFill>
              </a:rPr>
              <a:t>String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/>
              <a:t>toUpperCase</a:t>
            </a:r>
            <a:r>
              <a:rPr lang="ru-RU" sz="2800" dirty="0"/>
              <a:t>()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8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/>
              <a:t>Пример:</a:t>
            </a:r>
            <a:br>
              <a:rPr lang="ru-RU" sz="2800" dirty="0"/>
            </a:br>
            <a:r>
              <a:rPr lang="ru-RU" sz="2800" dirty="0" err="1">
                <a:solidFill>
                  <a:srgbClr val="7030A0"/>
                </a:solidFill>
              </a:rPr>
              <a:t>String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s = </a:t>
            </a:r>
            <a:r>
              <a:rPr lang="ru-RU" sz="2800" dirty="0">
                <a:solidFill>
                  <a:srgbClr val="00B050"/>
                </a:solidFill>
              </a:rPr>
              <a:t>“</a:t>
            </a:r>
            <a:r>
              <a:rPr lang="ru-RU" sz="2800" dirty="0" err="1">
                <a:solidFill>
                  <a:srgbClr val="00B050"/>
                </a:solidFill>
              </a:rPr>
              <a:t>hello</a:t>
            </a:r>
            <a:r>
              <a:rPr lang="ru-RU" sz="2800" dirty="0" smtClean="0">
                <a:solidFill>
                  <a:srgbClr val="00B050"/>
                </a:solidFill>
              </a:rPr>
              <a:t>”</a:t>
            </a:r>
            <a:r>
              <a:rPr lang="ru-RU" sz="2800" dirty="0" smtClean="0"/>
              <a:t>;</a:t>
            </a:r>
            <a:br>
              <a:rPr lang="ru-RU" sz="2800" dirty="0" smtClean="0"/>
            </a:br>
            <a:r>
              <a:rPr lang="ru-RU" sz="2800" dirty="0" err="1" smtClean="0">
                <a:solidFill>
                  <a:srgbClr val="7030A0"/>
                </a:solidFill>
              </a:rPr>
              <a:t>String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/>
              <a:t>b = </a:t>
            </a:r>
            <a:r>
              <a:rPr lang="ru-RU" sz="2800" dirty="0" err="1"/>
              <a:t>s.toUpperCase</a:t>
            </a:r>
            <a:r>
              <a:rPr lang="ru-RU" sz="2800" dirty="0"/>
              <a:t>(); 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503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2" y="1354220"/>
            <a:ext cx="8522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Написать функцию, которая создает двумерный массив с таблицей умножения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Максимальное число таблицы должно быть параметром функции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800" dirty="0" smtClean="0"/>
              <a:t>Вызвать функцию и распечатать результат в </a:t>
            </a:r>
            <a:r>
              <a:rPr lang="en-US" sz="2800" dirty="0" smtClean="0"/>
              <a:t>main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14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379" y="2132856"/>
            <a:ext cx="3663182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12.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Рекурсия.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Бинарный поиск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13" y="1773933"/>
            <a:ext cx="3652475" cy="28623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2.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Строки.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Арифметика.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Класс </a:t>
            </a:r>
            <a:r>
              <a:rPr lang="en-US" sz="3600" b="1" dirty="0" smtClean="0">
                <a:solidFill>
                  <a:schemeClr val="bg1"/>
                </a:solidFill>
              </a:rPr>
              <a:t>Math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Чтение с консоли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003" y="2132856"/>
            <a:ext cx="2569934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smtClean="0">
                <a:solidFill>
                  <a:schemeClr val="bg1"/>
                </a:solidFill>
              </a:rPr>
              <a:t>Лекция 13.</a:t>
            </a:r>
            <a:r>
              <a:rPr lang="ru-RU" sz="3600" b="1" dirty="0" smtClean="0">
                <a:solidFill>
                  <a:schemeClr val="bg1"/>
                </a:solidFill>
              </a:rPr>
              <a:t/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Сортировки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6903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Лекция 2.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Строки.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Арифметика.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Класс </a:t>
            </a:r>
            <a:r>
              <a:rPr lang="en-US" b="1" dirty="0" smtClean="0">
                <a:solidFill>
                  <a:schemeClr val="bg1"/>
                </a:solidFill>
              </a:rPr>
              <a:t>Math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Чтение с консоли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r>
                  <a:rPr lang="ru-RU" sz="2400" dirty="0" smtClean="0"/>
                  <a:t>Посчитайте на </a:t>
                </a:r>
                <a:r>
                  <a:rPr lang="en-US" sz="2400" dirty="0" smtClean="0"/>
                  <a:t>Java </a:t>
                </a:r>
                <a:r>
                  <a:rPr lang="ru-RU" sz="2400" dirty="0" smtClean="0"/>
                  <a:t>следующие выражения: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ru-RU" sz="2400" b="0" dirty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=3 −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56 −12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33 −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marL="457200" indent="-457200">
                  <a:spcAft>
                    <a:spcPts val="1200"/>
                  </a:spcAft>
                  <a:buClr>
                    <a:srgbClr val="0070C0"/>
                  </a:buClr>
                  <a:buFont typeface="Arial" pitchFamily="34" charset="0"/>
                  <a:buChar char="•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" y="1158904"/>
                <a:ext cx="8463146" cy="3557128"/>
              </a:xfrm>
              <a:prstGeom prst="rect">
                <a:avLst/>
              </a:prstGeom>
              <a:blipFill rotWithShape="1">
                <a:blip r:embed="rId2"/>
                <a:stretch>
                  <a:fillRect l="-1009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115276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149116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Написать программу, которая вычисляет и печатает: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Площадь и длину окружности с радиусом </a:t>
            </a:r>
            <a:r>
              <a:rPr lang="en-US" sz="2400" dirty="0" smtClean="0"/>
              <a:t>r</a:t>
            </a:r>
            <a:r>
              <a:rPr lang="ru-RU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r</a:t>
            </a:r>
            <a:r>
              <a:rPr lang="ru-RU" sz="2400" dirty="0" smtClean="0"/>
              <a:t> 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Посчитать радиус окружности с площадью </a:t>
            </a:r>
            <a:r>
              <a:rPr lang="en-US" sz="2400" dirty="0" smtClean="0"/>
              <a:t>S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Значение </a:t>
            </a:r>
            <a:r>
              <a:rPr lang="en-US" sz="2400" dirty="0" smtClean="0"/>
              <a:t>S </a:t>
            </a:r>
            <a:r>
              <a:rPr lang="ru-RU" sz="2400" dirty="0" smtClean="0"/>
              <a:t>задать самим в тексте программы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b="1" dirty="0" smtClean="0"/>
              <a:t>*</a:t>
            </a:r>
            <a:r>
              <a:rPr lang="ru-RU" sz="2400" dirty="0" smtClean="0"/>
              <a:t> Посчитать </a:t>
            </a:r>
            <a:r>
              <a:rPr lang="ru-RU" sz="2400" dirty="0"/>
              <a:t>площадь сектора с радиусом </a:t>
            </a:r>
            <a:r>
              <a:rPr lang="en-US" sz="2400" dirty="0"/>
              <a:t>r </a:t>
            </a:r>
            <a:r>
              <a:rPr lang="ru-RU" sz="2400" dirty="0"/>
              <a:t>и углом </a:t>
            </a:r>
            <a:r>
              <a:rPr lang="en-US" sz="2400" dirty="0"/>
              <a:t>alpha</a:t>
            </a:r>
            <a:r>
              <a:rPr lang="ru-RU" sz="2400" dirty="0"/>
              <a:t> градусов.</a:t>
            </a:r>
            <a:br>
              <a:rPr lang="ru-RU" sz="2400" dirty="0"/>
            </a:br>
            <a:r>
              <a:rPr lang="ru-RU" sz="2400" dirty="0"/>
              <a:t>Значение </a:t>
            </a:r>
            <a:r>
              <a:rPr lang="en-US" sz="2400" dirty="0"/>
              <a:t>alpha </a:t>
            </a:r>
            <a:r>
              <a:rPr lang="ru-RU" sz="2400" dirty="0"/>
              <a:t>задать в тексте программы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 smtClean="0"/>
              <a:t>Использовать класс </a:t>
            </a:r>
            <a:r>
              <a:rPr lang="en-US" sz="2400" dirty="0" smtClean="0">
                <a:solidFill>
                  <a:srgbClr val="7030A0"/>
                </a:solidFill>
              </a:rPr>
              <a:t>Math</a:t>
            </a:r>
            <a:r>
              <a:rPr lang="ru-RU" sz="2400" dirty="0" smtClean="0"/>
              <a:t>: тригонометрические функции, возведение в степень, квадратный корень, константа Пи и др.</a:t>
            </a:r>
          </a:p>
        </p:txBody>
      </p:sp>
    </p:spTree>
    <p:extLst>
      <p:ext uri="{BB962C8B-B14F-4D97-AF65-F5344CB8AC3E}">
        <p14:creationId xmlns:p14="http://schemas.microsoft.com/office/powerpoint/2010/main" val="2715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643810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к следующему занятию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Написать программу, которая просит ввести ваше имя, а затем выводит в консоль приветствие. Для чтения использовать </a:t>
            </a:r>
            <a:r>
              <a:rPr lang="ru-RU" sz="2400" dirty="0" err="1"/>
              <a:t>nextLine</a:t>
            </a:r>
            <a:r>
              <a:rPr lang="ru-RU" sz="2400" dirty="0"/>
              <a:t>() </a:t>
            </a:r>
            <a:r>
              <a:rPr lang="ru-RU" sz="2400" dirty="0" err="1">
                <a:solidFill>
                  <a:srgbClr val="7030A0"/>
                </a:solidFill>
              </a:rPr>
              <a:t>Scanner</a:t>
            </a:r>
            <a:r>
              <a:rPr lang="ru-RU" sz="2400" dirty="0" err="1"/>
              <a:t>’а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Пример: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Введите ваше имя: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Павел			</a:t>
            </a: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B050"/>
                </a:solidFill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это ввожу я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ru-RU" sz="2400" dirty="0"/>
              <a:t>Привет, Павел!		</a:t>
            </a:r>
            <a:r>
              <a:rPr lang="ru-RU" sz="2400" dirty="0">
                <a:solidFill>
                  <a:srgbClr val="00B050"/>
                </a:solidFill>
              </a:rPr>
              <a:t>// это печатает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68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9280" y="2132856"/>
            <a:ext cx="3323346" cy="1754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Лекция 3.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Ветвление. </a:t>
            </a:r>
            <a:br>
              <a:rPr lang="ru-RU" sz="3600" b="1" dirty="0" smtClean="0">
                <a:solidFill>
                  <a:schemeClr val="bg1"/>
                </a:solidFill>
              </a:rPr>
            </a:br>
            <a:r>
              <a:rPr lang="ru-RU" sz="3600" b="1" dirty="0" smtClean="0">
                <a:solidFill>
                  <a:schemeClr val="bg1"/>
                </a:solidFill>
              </a:rPr>
              <a:t>Логический тип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 на дом 1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Прочитать из консоли два целых числа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Вывести </a:t>
            </a:r>
            <a:r>
              <a:rPr lang="ru-RU" sz="2400" dirty="0" smtClean="0"/>
              <a:t>наименьшее и наибольшее из них</a:t>
            </a: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endParaRPr lang="ru-RU" sz="2400" dirty="0"/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Сделать данную задачу при помощи </a:t>
            </a:r>
            <a:r>
              <a:rPr lang="ru-RU" sz="2400" dirty="0" err="1">
                <a:solidFill>
                  <a:srgbClr val="0070C0"/>
                </a:solidFill>
              </a:rPr>
              <a:t>if-else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при помощи тернарного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633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656" y="263347"/>
            <a:ext cx="7416824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294" y="260648"/>
            <a:ext cx="3453510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Задача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на дом 2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93" y="1354220"/>
            <a:ext cx="84631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В программе объявить строковую переменную, хранящую пароль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С консоли прочитать строку, сравнить её с этим паролем. Если строка совпала (проверять при помощи </a:t>
            </a:r>
            <a:r>
              <a:rPr lang="ru-RU" sz="2400" dirty="0" err="1"/>
              <a:t>equals</a:t>
            </a:r>
            <a:r>
              <a:rPr lang="ru-RU" sz="2400" dirty="0"/>
              <a:t>), то выдать сообщение, что пароль верный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(использовать </a:t>
            </a:r>
            <a:r>
              <a:rPr lang="ru-RU" sz="2400" dirty="0" err="1"/>
              <a:t>length</a:t>
            </a:r>
            <a:r>
              <a:rPr lang="ru-RU" sz="2400" dirty="0"/>
              <a:t>) больше длины пароля, то сказать что пароль неверный и строка слишком длинная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Если строка не совпала с паролем, и её длина меньше, то сказать, что пароль неверный строка слишком короткая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Arial" pitchFamily="34" charset="0"/>
              <a:buChar char="•"/>
            </a:pPr>
            <a:r>
              <a:rPr lang="ru-RU" sz="2400" dirty="0"/>
              <a:t>Иначе сказать, что пароль неверный</a:t>
            </a:r>
          </a:p>
        </p:txBody>
      </p:sp>
    </p:spTree>
    <p:extLst>
      <p:ext uri="{BB962C8B-B14F-4D97-AF65-F5344CB8AC3E}">
        <p14:creationId xmlns:p14="http://schemas.microsoft.com/office/powerpoint/2010/main" val="325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874</Words>
  <Application>Microsoft Office PowerPoint</Application>
  <PresentationFormat>Экран (4:3)</PresentationFormat>
  <Paragraphs>128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</cp:revision>
  <dcterms:created xsi:type="dcterms:W3CDTF">2016-05-02T09:30:26Z</dcterms:created>
  <dcterms:modified xsi:type="dcterms:W3CDTF">2016-05-02T09:59:28Z</dcterms:modified>
</cp:coreProperties>
</file>