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70" r:id="rId11"/>
    <p:sldId id="271" r:id="rId12"/>
    <p:sldId id="269" r:id="rId13"/>
    <p:sldId id="260" r:id="rId14"/>
    <p:sldId id="261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CFC3-BAF7-4A36-979B-0B04A9478B6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519C-4206-4203-8E78-95CEEB96D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482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CFC3-BAF7-4A36-979B-0B04A9478B6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519C-4206-4203-8E78-95CEEB96D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95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CFC3-BAF7-4A36-979B-0B04A9478B6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519C-4206-4203-8E78-95CEEB96D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387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CFC3-BAF7-4A36-979B-0B04A9478B6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519C-4206-4203-8E78-95CEEB96D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7799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CFC3-BAF7-4A36-979B-0B04A9478B6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519C-4206-4203-8E78-95CEEB96D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5297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CFC3-BAF7-4A36-979B-0B04A9478B6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519C-4206-4203-8E78-95CEEB96D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663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CFC3-BAF7-4A36-979B-0B04A9478B6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519C-4206-4203-8E78-95CEEB96D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17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CFC3-BAF7-4A36-979B-0B04A9478B6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519C-4206-4203-8E78-95CEEB96D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938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CFC3-BAF7-4A36-979B-0B04A9478B6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519C-4206-4203-8E78-95CEEB96D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6311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CFC3-BAF7-4A36-979B-0B04A9478B6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519C-4206-4203-8E78-95CEEB96D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514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CFC3-BAF7-4A36-979B-0B04A9478B6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519C-4206-4203-8E78-95CEEB96D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4167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1CFC3-BAF7-4A36-979B-0B04A9478B6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E519C-4206-4203-8E78-95CEEB96D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64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52038" y="2132856"/>
            <a:ext cx="4217821" cy="120032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Лекция 1.</a:t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Программирование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84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682739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</a:t>
            </a:r>
            <a:r>
              <a:rPr lang="en-US" sz="3600" b="1" dirty="0" smtClean="0">
                <a:solidFill>
                  <a:schemeClr val="bg1"/>
                </a:solidFill>
              </a:rPr>
              <a:t> </a:t>
            </a:r>
            <a:r>
              <a:rPr lang="ru-RU" sz="3600" b="1" dirty="0" smtClean="0">
                <a:solidFill>
                  <a:schemeClr val="bg1"/>
                </a:solidFill>
              </a:rPr>
              <a:t>на дом 3*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3" y="1354220"/>
            <a:ext cx="846314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Программа просит ввести пользователя свой возраст от 1 до 112 включительно, после чего выводит сообщение </a:t>
            </a:r>
            <a:br>
              <a:rPr lang="ru-RU" sz="2400" dirty="0" smtClean="0"/>
            </a:br>
            <a:r>
              <a:rPr lang="ru-RU" sz="2400" dirty="0" smtClean="0"/>
              <a:t>«Вам </a:t>
            </a:r>
            <a:r>
              <a:rPr lang="en-US" sz="2400" dirty="0" smtClean="0"/>
              <a:t>x </a:t>
            </a:r>
            <a:r>
              <a:rPr lang="ru-RU" sz="2400" dirty="0" smtClean="0"/>
              <a:t>лет»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При этом учесть, что для разных чисел разные склонения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Например, «3 года», «99 лет» и т.д.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endParaRPr lang="ru-RU" sz="2400" dirty="0" smtClean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Если введут слишком малое или слишком большое число, то выведите, что «Вы слишком малы» или стары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endParaRPr lang="ru-RU" sz="2400" dirty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Старайтесь использовать логические связки, если это возможно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5336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682739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</a:t>
            </a:r>
            <a:r>
              <a:rPr lang="en-US" sz="3600" b="1" dirty="0" smtClean="0">
                <a:solidFill>
                  <a:schemeClr val="bg1"/>
                </a:solidFill>
              </a:rPr>
              <a:t> </a:t>
            </a:r>
            <a:r>
              <a:rPr lang="ru-RU" sz="3600" b="1" dirty="0" smtClean="0">
                <a:solidFill>
                  <a:schemeClr val="bg1"/>
                </a:solidFill>
              </a:rPr>
              <a:t>на дом 4*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3" y="1354220"/>
            <a:ext cx="84631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Прочитать с консоли год и вывести в консоль, является он високосным или нет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endParaRPr lang="ru-RU" sz="2400" dirty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Старайтесь использовать логические связки, если это </a:t>
            </a:r>
            <a:r>
              <a:rPr lang="ru-RU" sz="2400" dirty="0" smtClean="0"/>
              <a:t>возможно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166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682739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</a:t>
            </a:r>
            <a:r>
              <a:rPr lang="en-US" sz="3600" b="1" dirty="0" smtClean="0">
                <a:solidFill>
                  <a:schemeClr val="bg1"/>
                </a:solidFill>
              </a:rPr>
              <a:t> </a:t>
            </a:r>
            <a:r>
              <a:rPr lang="ru-RU" sz="3600" b="1" dirty="0" smtClean="0">
                <a:solidFill>
                  <a:schemeClr val="bg1"/>
                </a:solidFill>
              </a:rPr>
              <a:t>на дом 5*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3" y="1354220"/>
            <a:ext cx="8463146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Программа запрашивает сегодняшнюю дату, и выдает дату следующего </a:t>
            </a:r>
            <a:r>
              <a:rPr lang="ru-RU" sz="2400" dirty="0" smtClean="0"/>
              <a:t>дня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Например</a:t>
            </a:r>
            <a:r>
              <a:rPr lang="ru-RU" sz="2400" dirty="0"/>
              <a:t>, входные данные: 31 12 </a:t>
            </a:r>
            <a:r>
              <a:rPr lang="ru-RU" sz="2400" dirty="0" smtClean="0"/>
              <a:t>2015, </a:t>
            </a:r>
            <a:r>
              <a:rPr lang="ru-RU" sz="2400" dirty="0"/>
              <a:t>на выходе: </a:t>
            </a:r>
            <a:r>
              <a:rPr lang="ru-RU" sz="2400" dirty="0" smtClean="0"/>
              <a:t>01.01.2016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3477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9104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2286000" y="2690336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Лекция 2.</a:t>
            </a:r>
            <a:br>
              <a:rPr lang="ru-RU" b="1" dirty="0" smtClean="0">
                <a:solidFill>
                  <a:schemeClr val="bg1"/>
                </a:solidFill>
              </a:rPr>
            </a:br>
            <a:r>
              <a:rPr lang="ru-RU" b="1" dirty="0" smtClean="0">
                <a:solidFill>
                  <a:schemeClr val="bg1"/>
                </a:solidFill>
              </a:rPr>
              <a:t>Лекция 2.</a:t>
            </a:r>
            <a:br>
              <a:rPr lang="ru-RU" b="1" dirty="0" smtClean="0">
                <a:solidFill>
                  <a:schemeClr val="bg1"/>
                </a:solidFill>
              </a:rPr>
            </a:br>
            <a:r>
              <a:rPr lang="ru-RU" b="1" dirty="0" smtClean="0">
                <a:solidFill>
                  <a:schemeClr val="bg1"/>
                </a:solidFill>
              </a:rPr>
              <a:t>Строки. </a:t>
            </a:r>
            <a:endParaRPr lang="en-US" b="1" dirty="0" smtClean="0">
              <a:solidFill>
                <a:schemeClr val="bg1"/>
              </a:solidFill>
            </a:endParaRPr>
          </a:p>
          <a:p>
            <a:pPr algn="ctr"/>
            <a:r>
              <a:rPr lang="ru-RU" b="1" dirty="0" smtClean="0">
                <a:solidFill>
                  <a:schemeClr val="bg1"/>
                </a:solidFill>
              </a:rPr>
              <a:t>Арифметика. </a:t>
            </a:r>
            <a:endParaRPr lang="en-US" b="1" dirty="0" smtClean="0">
              <a:solidFill>
                <a:schemeClr val="bg1"/>
              </a:solidFill>
            </a:endParaRPr>
          </a:p>
          <a:p>
            <a:pPr algn="ctr"/>
            <a:r>
              <a:rPr lang="ru-RU" b="1" dirty="0" smtClean="0">
                <a:solidFill>
                  <a:schemeClr val="bg1"/>
                </a:solidFill>
              </a:rPr>
              <a:t>Класс </a:t>
            </a:r>
            <a:r>
              <a:rPr lang="en-US" b="1" dirty="0" smtClean="0">
                <a:solidFill>
                  <a:schemeClr val="bg1"/>
                </a:solidFill>
              </a:rPr>
              <a:t>Math</a:t>
            </a:r>
            <a:r>
              <a:rPr lang="ru-RU" b="1" dirty="0" smtClean="0">
                <a:solidFill>
                  <a:schemeClr val="bg1"/>
                </a:solidFill>
              </a:rPr>
              <a:t/>
            </a:r>
            <a:br>
              <a:rPr lang="ru-RU" b="1" dirty="0" smtClean="0">
                <a:solidFill>
                  <a:schemeClr val="bg1"/>
                </a:solidFill>
              </a:rPr>
            </a:br>
            <a:r>
              <a:rPr lang="ru-RU" b="1" dirty="0" smtClean="0">
                <a:solidFill>
                  <a:schemeClr val="bg1"/>
                </a:solidFill>
              </a:rPr>
              <a:t>Чтение с консоли</a:t>
            </a:r>
          </a:p>
          <a:p>
            <a:pPr algn="ctr"/>
            <a:r>
              <a:rPr lang="ru-RU" b="1" dirty="0" smtClean="0">
                <a:solidFill>
                  <a:schemeClr val="bg1"/>
                </a:solidFill>
              </a:rPr>
              <a:t>Строки. </a:t>
            </a:r>
            <a:endParaRPr lang="en-US" b="1" dirty="0" smtClean="0">
              <a:solidFill>
                <a:schemeClr val="bg1"/>
              </a:solidFill>
            </a:endParaRPr>
          </a:p>
          <a:p>
            <a:pPr algn="ctr"/>
            <a:r>
              <a:rPr lang="ru-RU" b="1" dirty="0" smtClean="0">
                <a:solidFill>
                  <a:schemeClr val="bg1"/>
                </a:solidFill>
              </a:rPr>
              <a:t>Арифметика. </a:t>
            </a:r>
            <a:endParaRPr lang="en-US" b="1" dirty="0" smtClean="0">
              <a:solidFill>
                <a:schemeClr val="bg1"/>
              </a:solidFill>
            </a:endParaRPr>
          </a:p>
          <a:p>
            <a:pPr algn="ctr"/>
            <a:r>
              <a:rPr lang="ru-RU" b="1" dirty="0" smtClean="0">
                <a:solidFill>
                  <a:schemeClr val="bg1"/>
                </a:solidFill>
              </a:rPr>
              <a:t>Класс </a:t>
            </a:r>
            <a:r>
              <a:rPr lang="en-US" b="1" dirty="0" smtClean="0">
                <a:solidFill>
                  <a:schemeClr val="bg1"/>
                </a:solidFill>
              </a:rPr>
              <a:t>Math</a:t>
            </a:r>
            <a:r>
              <a:rPr lang="ru-RU" b="1" dirty="0" smtClean="0">
                <a:solidFill>
                  <a:schemeClr val="bg1"/>
                </a:solidFill>
              </a:rPr>
              <a:t/>
            </a:r>
            <a:br>
              <a:rPr lang="ru-RU" b="1" dirty="0" smtClean="0">
                <a:solidFill>
                  <a:schemeClr val="bg1"/>
                </a:solidFill>
              </a:rPr>
            </a:br>
            <a:r>
              <a:rPr lang="ru-RU" b="1" dirty="0" smtClean="0">
                <a:solidFill>
                  <a:schemeClr val="bg1"/>
                </a:solidFill>
              </a:rPr>
              <a:t>Чтение с консоли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104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115276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 на дом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3" y="1354220"/>
            <a:ext cx="846314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Повторить материал лекции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Создать новый проект и написать в нем </a:t>
            </a:r>
            <a:r>
              <a:rPr lang="ru-RU" sz="2400" dirty="0" smtClean="0"/>
              <a:t>программу – либо из задачи 1, либо какую-нибудь другую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1629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34713" y="1773933"/>
            <a:ext cx="3652475" cy="286232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Лекция 2.</a:t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Строки. </a:t>
            </a:r>
            <a:endParaRPr lang="en-US" sz="3600" b="1" dirty="0" smtClean="0">
              <a:solidFill>
                <a:schemeClr val="bg1"/>
              </a:solidFill>
            </a:endParaRPr>
          </a:p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Арифметика. </a:t>
            </a:r>
            <a:endParaRPr lang="en-US" sz="3600" b="1" dirty="0" smtClean="0">
              <a:solidFill>
                <a:schemeClr val="bg1"/>
              </a:solidFill>
            </a:endParaRPr>
          </a:p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Класс </a:t>
            </a:r>
            <a:r>
              <a:rPr lang="en-US" sz="3600" b="1" dirty="0" smtClean="0">
                <a:solidFill>
                  <a:schemeClr val="bg1"/>
                </a:solidFill>
              </a:rPr>
              <a:t>Math</a:t>
            </a:r>
            <a:r>
              <a:rPr lang="ru-RU" sz="3600" b="1" dirty="0" smtClean="0">
                <a:solidFill>
                  <a:schemeClr val="bg1"/>
                </a:solidFill>
              </a:rPr>
              <a:t/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Чтение с консоли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50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115276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 на дом</a:t>
            </a:r>
            <a:endParaRPr lang="ru-RU" sz="36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6293" y="1158904"/>
                <a:ext cx="8463146" cy="35571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:r>
                  <a:rPr lang="ru-RU" sz="2400" dirty="0" smtClean="0"/>
                  <a:t>Посчитайте на </a:t>
                </a:r>
                <a:r>
                  <a:rPr lang="en-US" sz="2400" dirty="0" smtClean="0"/>
                  <a:t>Java </a:t>
                </a:r>
                <a:r>
                  <a:rPr lang="ru-RU" sz="2400" dirty="0" smtClean="0"/>
                  <a:t>следующие выражения:</a:t>
                </a:r>
              </a:p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:endParaRPr lang="ru-RU" sz="2400" b="0" dirty="0"/>
              </a:p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</a:rPr>
                      <m:t>=3 −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56 −12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44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∗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sz="2400" b="0" dirty="0" smtClean="0"/>
              </a:p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33 −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den>
                    </m:f>
                  </m:oMath>
                </a14:m>
                <a:endParaRPr lang="en-US" sz="2400" b="0" dirty="0" smtClean="0"/>
              </a:p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𝑧</m:t>
                    </m:r>
                    <m:r>
                      <a:rPr lang="en-US" sz="24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𝑦</m:t>
                        </m:r>
                      </m:den>
                    </m:f>
                  </m:oMath>
                </a14:m>
                <a:endParaRPr lang="en-US" sz="2400" b="0" dirty="0" smtClean="0"/>
              </a:p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:endParaRPr lang="en-US" sz="2400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93" y="1158904"/>
                <a:ext cx="8463146" cy="3557128"/>
              </a:xfrm>
              <a:prstGeom prst="rect">
                <a:avLst/>
              </a:prstGeom>
              <a:blipFill rotWithShape="1">
                <a:blip r:embed="rId2"/>
                <a:stretch>
                  <a:fillRect l="-1009" t="-13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454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115276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</a:t>
            </a:r>
            <a:r>
              <a:rPr lang="en-US" sz="3600" b="1" dirty="0" smtClean="0">
                <a:solidFill>
                  <a:schemeClr val="bg1"/>
                </a:solidFill>
              </a:rPr>
              <a:t> </a:t>
            </a:r>
            <a:r>
              <a:rPr lang="ru-RU" sz="3600" b="1" dirty="0" smtClean="0">
                <a:solidFill>
                  <a:schemeClr val="bg1"/>
                </a:solidFill>
              </a:rPr>
              <a:t>на дом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3" y="1149116"/>
            <a:ext cx="846314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Написать программу, которая вычисляет и печатает:</a:t>
            </a:r>
          </a:p>
          <a:p>
            <a:pPr marL="914400" lvl="1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Площадь и длину окружности с радиусом </a:t>
            </a:r>
            <a:r>
              <a:rPr lang="en-US" sz="2400" dirty="0" smtClean="0"/>
              <a:t>r</a:t>
            </a:r>
            <a:r>
              <a:rPr lang="ru-RU" sz="2400" dirty="0" smtClean="0"/>
              <a:t>.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-RU" sz="2400" dirty="0" smtClean="0"/>
              <a:t>Значение </a:t>
            </a:r>
            <a:r>
              <a:rPr lang="en-US" sz="2400" dirty="0" smtClean="0"/>
              <a:t>r</a:t>
            </a:r>
            <a:r>
              <a:rPr lang="ru-RU" sz="2400" dirty="0" smtClean="0"/>
              <a:t> задать самим в тексте программы</a:t>
            </a:r>
          </a:p>
          <a:p>
            <a:pPr marL="914400" lvl="1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Посчитать радиус окружности с площадью </a:t>
            </a:r>
            <a:r>
              <a:rPr lang="en-US" sz="2400" dirty="0" smtClean="0"/>
              <a:t>S</a:t>
            </a:r>
            <a:r>
              <a:rPr lang="ru-RU" sz="2400" dirty="0" smtClean="0"/>
              <a:t>.</a:t>
            </a:r>
            <a:br>
              <a:rPr lang="ru-RU" sz="2400" dirty="0" smtClean="0"/>
            </a:br>
            <a:r>
              <a:rPr lang="ru-RU" sz="2400" dirty="0" smtClean="0"/>
              <a:t>Значение </a:t>
            </a:r>
            <a:r>
              <a:rPr lang="en-US" sz="2400" dirty="0" smtClean="0"/>
              <a:t>S </a:t>
            </a:r>
            <a:r>
              <a:rPr lang="ru-RU" sz="2400" dirty="0" smtClean="0"/>
              <a:t>задать самим в тексте программы</a:t>
            </a:r>
          </a:p>
          <a:p>
            <a:pPr marL="914400" lvl="1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b="1" dirty="0" smtClean="0"/>
              <a:t>*</a:t>
            </a:r>
            <a:r>
              <a:rPr lang="ru-RU" sz="2400" dirty="0" smtClean="0"/>
              <a:t> Посчитать </a:t>
            </a:r>
            <a:r>
              <a:rPr lang="ru-RU" sz="2400" dirty="0"/>
              <a:t>площадь сектора с радиусом </a:t>
            </a:r>
            <a:r>
              <a:rPr lang="en-US" sz="2400" dirty="0"/>
              <a:t>r </a:t>
            </a:r>
            <a:r>
              <a:rPr lang="ru-RU" sz="2400" dirty="0"/>
              <a:t>и углом </a:t>
            </a:r>
            <a:r>
              <a:rPr lang="en-US" sz="2400" dirty="0"/>
              <a:t>alpha</a:t>
            </a:r>
            <a:r>
              <a:rPr lang="ru-RU" sz="2400" dirty="0"/>
              <a:t> градусов.</a:t>
            </a:r>
            <a:br>
              <a:rPr lang="ru-RU" sz="2400" dirty="0"/>
            </a:br>
            <a:r>
              <a:rPr lang="ru-RU" sz="2400" dirty="0"/>
              <a:t>Значение </a:t>
            </a:r>
            <a:r>
              <a:rPr lang="en-US" sz="2400" dirty="0"/>
              <a:t>alpha </a:t>
            </a:r>
            <a:r>
              <a:rPr lang="ru-RU" sz="2400" dirty="0"/>
              <a:t>задать в тексте программы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Использовать класс </a:t>
            </a:r>
            <a:r>
              <a:rPr lang="en-US" sz="2400" dirty="0" smtClean="0">
                <a:solidFill>
                  <a:srgbClr val="7030A0"/>
                </a:solidFill>
              </a:rPr>
              <a:t>Math</a:t>
            </a:r>
            <a:r>
              <a:rPr lang="ru-RU" sz="2400" dirty="0" smtClean="0"/>
              <a:t>: тригонометрические функции, возведение в степень, квадратный корень, константа Пи и др.</a:t>
            </a:r>
          </a:p>
        </p:txBody>
      </p:sp>
    </p:spTree>
    <p:extLst>
      <p:ext uri="{BB962C8B-B14F-4D97-AF65-F5344CB8AC3E}">
        <p14:creationId xmlns:p14="http://schemas.microsoft.com/office/powerpoint/2010/main" val="271501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6438109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 к следующему занятию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3" y="1354220"/>
            <a:ext cx="846314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Написать программу, которая просит ввести ваше имя, а затем выводит в консоль приветствие. Для чтения использовать </a:t>
            </a:r>
            <a:r>
              <a:rPr lang="ru-RU" sz="2400" dirty="0" err="1"/>
              <a:t>nextLine</a:t>
            </a:r>
            <a:r>
              <a:rPr lang="ru-RU" sz="2400" dirty="0"/>
              <a:t>() </a:t>
            </a:r>
            <a:r>
              <a:rPr lang="ru-RU" sz="2400" dirty="0" err="1">
                <a:solidFill>
                  <a:srgbClr val="7030A0"/>
                </a:solidFill>
              </a:rPr>
              <a:t>Scanner</a:t>
            </a:r>
            <a:r>
              <a:rPr lang="ru-RU" sz="2400" dirty="0" err="1"/>
              <a:t>’а</a:t>
            </a:r>
            <a:endParaRPr lang="ru-RU" sz="2400" dirty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endParaRPr lang="ru-RU" sz="2400" dirty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Пример:</a:t>
            </a:r>
          </a:p>
          <a:p>
            <a:pPr>
              <a:spcAft>
                <a:spcPts val="1200"/>
              </a:spcAft>
              <a:buClr>
                <a:srgbClr val="0070C0"/>
              </a:buClr>
            </a:pPr>
            <a:r>
              <a:rPr lang="ru-RU" sz="2400" dirty="0"/>
              <a:t>Введите ваше имя:	</a:t>
            </a:r>
            <a:r>
              <a:rPr lang="ru-RU" sz="2400" dirty="0">
                <a:solidFill>
                  <a:srgbClr val="00B050"/>
                </a:solidFill>
              </a:rPr>
              <a:t>// это печатает программа</a:t>
            </a:r>
          </a:p>
          <a:p>
            <a:pPr>
              <a:spcAft>
                <a:spcPts val="1200"/>
              </a:spcAft>
              <a:buClr>
                <a:srgbClr val="0070C0"/>
              </a:buClr>
            </a:pPr>
            <a:r>
              <a:rPr lang="ru-RU" sz="2400" dirty="0"/>
              <a:t>Павел			</a:t>
            </a:r>
            <a:r>
              <a:rPr lang="ru-RU" sz="2400" dirty="0" smtClean="0"/>
              <a:t>	</a:t>
            </a:r>
            <a:r>
              <a:rPr lang="ru-RU" sz="2400" dirty="0" smtClean="0">
                <a:solidFill>
                  <a:srgbClr val="00B050"/>
                </a:solidFill>
              </a:rPr>
              <a:t>// </a:t>
            </a:r>
            <a:r>
              <a:rPr lang="ru-RU" sz="2400" dirty="0">
                <a:solidFill>
                  <a:srgbClr val="00B050"/>
                </a:solidFill>
              </a:rPr>
              <a:t>это ввожу я</a:t>
            </a:r>
          </a:p>
          <a:p>
            <a:pPr>
              <a:spcAft>
                <a:spcPts val="1200"/>
              </a:spcAft>
              <a:buClr>
                <a:srgbClr val="0070C0"/>
              </a:buClr>
            </a:pPr>
            <a:r>
              <a:rPr lang="ru-RU" sz="2400" dirty="0"/>
              <a:t>Привет, Павел!		</a:t>
            </a:r>
            <a:r>
              <a:rPr lang="ru-RU" sz="2400" dirty="0">
                <a:solidFill>
                  <a:srgbClr val="00B050"/>
                </a:solidFill>
              </a:rPr>
              <a:t>// это печатает программа</a:t>
            </a:r>
          </a:p>
        </p:txBody>
      </p:sp>
    </p:spTree>
    <p:extLst>
      <p:ext uri="{BB962C8B-B14F-4D97-AF65-F5344CB8AC3E}">
        <p14:creationId xmlns:p14="http://schemas.microsoft.com/office/powerpoint/2010/main" val="46830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99280" y="2132856"/>
            <a:ext cx="3323346" cy="17543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Лекция 3.</a:t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Ветвление. </a:t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Логический тип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71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453510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 на дом 1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3" y="1354220"/>
            <a:ext cx="846314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Прочитать из консоли два целых числа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Вывести </a:t>
            </a:r>
            <a:r>
              <a:rPr lang="ru-RU" sz="2400" dirty="0" smtClean="0"/>
              <a:t>наименьшее и наибольшее из них</a:t>
            </a:r>
            <a:endParaRPr lang="ru-RU" sz="2400" dirty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endParaRPr lang="ru-RU" sz="2400" dirty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Сделать данную задачу при помощи </a:t>
            </a:r>
            <a:r>
              <a:rPr lang="ru-RU" sz="2400" dirty="0" err="1">
                <a:solidFill>
                  <a:srgbClr val="0070C0"/>
                </a:solidFill>
              </a:rPr>
              <a:t>if-else</a:t>
            </a:r>
            <a:r>
              <a:rPr lang="ru-RU" sz="2400" dirty="0">
                <a:solidFill>
                  <a:srgbClr val="0070C0"/>
                </a:solidFill>
              </a:rPr>
              <a:t> </a:t>
            </a:r>
            <a:r>
              <a:rPr lang="ru-RU" sz="2400" dirty="0"/>
              <a:t>и при помощи тернарного оператора</a:t>
            </a:r>
          </a:p>
        </p:txBody>
      </p:sp>
    </p:spTree>
    <p:extLst>
      <p:ext uri="{BB962C8B-B14F-4D97-AF65-F5344CB8AC3E}">
        <p14:creationId xmlns:p14="http://schemas.microsoft.com/office/powerpoint/2010/main" val="263385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453510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</a:t>
            </a:r>
            <a:r>
              <a:rPr lang="en-US" sz="3600" b="1" dirty="0" smtClean="0">
                <a:solidFill>
                  <a:schemeClr val="bg1"/>
                </a:solidFill>
              </a:rPr>
              <a:t> </a:t>
            </a:r>
            <a:r>
              <a:rPr lang="ru-RU" sz="3600" b="1" dirty="0" smtClean="0">
                <a:solidFill>
                  <a:schemeClr val="bg1"/>
                </a:solidFill>
              </a:rPr>
              <a:t>на дом 2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3" y="1354220"/>
            <a:ext cx="846314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В программе объявить строковую переменную, хранящую пароль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С консоли прочитать строку, сравнить её с этим паролем. Если строка совпала (проверять при помощи </a:t>
            </a:r>
            <a:r>
              <a:rPr lang="ru-RU" sz="2400" dirty="0" err="1"/>
              <a:t>equals</a:t>
            </a:r>
            <a:r>
              <a:rPr lang="ru-RU" sz="2400" dirty="0"/>
              <a:t>), то выдать сообщение, что пароль верный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Если строка не совпала с паролем, и её длина (использовать </a:t>
            </a:r>
            <a:r>
              <a:rPr lang="ru-RU" sz="2400" dirty="0" err="1"/>
              <a:t>length</a:t>
            </a:r>
            <a:r>
              <a:rPr lang="ru-RU" sz="2400" dirty="0"/>
              <a:t>) больше длины пароля, то сказать что пароль неверный и строка слишком длинная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Если строка не совпала с паролем, и её длина меньше, то сказать, что пароль неверный строка слишком короткая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Иначе сказать, что пароль неверный</a:t>
            </a:r>
          </a:p>
        </p:txBody>
      </p:sp>
    </p:spTree>
    <p:extLst>
      <p:ext uri="{BB962C8B-B14F-4D97-AF65-F5344CB8AC3E}">
        <p14:creationId xmlns:p14="http://schemas.microsoft.com/office/powerpoint/2010/main" val="325990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326</Words>
  <Application>Microsoft Office PowerPoint</Application>
  <PresentationFormat>Экран (4:3)</PresentationFormat>
  <Paragraphs>59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2</cp:revision>
  <dcterms:created xsi:type="dcterms:W3CDTF">2016-05-02T09:30:26Z</dcterms:created>
  <dcterms:modified xsi:type="dcterms:W3CDTF">2016-05-02T09:39:31Z</dcterms:modified>
</cp:coreProperties>
</file>