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6"/>
  </p:notesMasterIdLst>
  <p:sldIdLst>
    <p:sldId id="256" r:id="rId2"/>
    <p:sldId id="262" r:id="rId3"/>
    <p:sldId id="299" r:id="rId4"/>
    <p:sldId id="286" r:id="rId5"/>
    <p:sldId id="287" r:id="rId6"/>
    <p:sldId id="293" r:id="rId7"/>
    <p:sldId id="259" r:id="rId8"/>
    <p:sldId id="300" r:id="rId9"/>
    <p:sldId id="290" r:id="rId10"/>
    <p:sldId id="291" r:id="rId11"/>
    <p:sldId id="292" r:id="rId12"/>
    <p:sldId id="289" r:id="rId13"/>
    <p:sldId id="294" r:id="rId14"/>
    <p:sldId id="258" r:id="rId15"/>
    <p:sldId id="288" r:id="rId16"/>
    <p:sldId id="295" r:id="rId17"/>
    <p:sldId id="298" r:id="rId18"/>
    <p:sldId id="297" r:id="rId19"/>
    <p:sldId id="296" r:id="rId20"/>
    <p:sldId id="260" r:id="rId21"/>
    <p:sldId id="261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Helvetica Neue" panose="020B0604020202020204" charset="0"/>
      <p:regular r:id="rId51"/>
      <p:bold r:id="rId52"/>
      <p:italic r:id="rId53"/>
      <p:boldItalic r:id="rId54"/>
    </p:embeddedFont>
    <p:embeddedFont>
      <p:font typeface="Montserrat" panose="02000505000000020004" pitchFamily="2" charset="0"/>
      <p:regular r:id="rId55"/>
      <p:bold r:id="rId56"/>
      <p:italic r:id="rId57"/>
      <p:boldItalic r:id="rId58"/>
    </p:embeddedFont>
    <p:embeddedFont>
      <p:font typeface="Muli" panose="02000303000000000000" pitchFamily="2" charset="0"/>
      <p:regular r:id="rId59"/>
      <p:bold r:id="rId60"/>
      <p:italic r:id="rId61"/>
      <p:boldItalic r:id="rId62"/>
    </p:embeddedFont>
    <p:embeddedFont>
      <p:font typeface="Nixie One" panose="02000503080000020004" pitchFamily="50" charset="0"/>
      <p:regular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DFE250-91A0-4FD8-8325-5D218BEB6AF1}">
  <a:tblStyle styleId="{88DFE250-91A0-4FD8-8325-5D218BEB6A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28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909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198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919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069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409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1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6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097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0918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9286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4faba6ad1_17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4faba6ad1_17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645f7277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645f7277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243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746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583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25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ontsquirrel.com/fonts/muli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your presentation title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36FF79-69F2-487D-B367-48BE5D6B3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240" y="1400175"/>
            <a:ext cx="977820" cy="9778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B05A25-62FA-40E9-9036-EB4854C61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621" y="337568"/>
            <a:ext cx="1062607" cy="10626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900729" y="267221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IoC Container</a:t>
            </a:r>
            <a:endParaRPr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8B0C9B-4FF0-4FF7-89D9-21A6D00C9094}"/>
              </a:ext>
            </a:extLst>
          </p:cNvPr>
          <p:cNvSpPr/>
          <p:nvPr/>
        </p:nvSpPr>
        <p:spPr>
          <a:xfrm>
            <a:off x="981144" y="2100758"/>
            <a:ext cx="2596362" cy="235128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IOC Container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69909B-0E79-4B0F-BBAD-B960718CDCEB}"/>
              </a:ext>
            </a:extLst>
          </p:cNvPr>
          <p:cNvSpPr/>
          <p:nvPr/>
        </p:nvSpPr>
        <p:spPr>
          <a:xfrm>
            <a:off x="1155796" y="2326993"/>
            <a:ext cx="1047889" cy="518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59C799-B567-4410-A283-544789A9198E}"/>
              </a:ext>
            </a:extLst>
          </p:cNvPr>
          <p:cNvSpPr/>
          <p:nvPr/>
        </p:nvSpPr>
        <p:spPr>
          <a:xfrm>
            <a:off x="2346629" y="2326993"/>
            <a:ext cx="1047889" cy="518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0C368A-6A16-461F-A229-A19133221965}"/>
              </a:ext>
            </a:extLst>
          </p:cNvPr>
          <p:cNvSpPr/>
          <p:nvPr/>
        </p:nvSpPr>
        <p:spPr>
          <a:xfrm>
            <a:off x="1155796" y="3660771"/>
            <a:ext cx="2238722" cy="518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 Forecaster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81EBCB08-F326-4C45-B064-5BAF47975EB5}"/>
              </a:ext>
            </a:extLst>
          </p:cNvPr>
          <p:cNvSpPr/>
          <p:nvPr/>
        </p:nvSpPr>
        <p:spPr>
          <a:xfrm>
            <a:off x="4572000" y="1555150"/>
            <a:ext cx="1274820" cy="1281494"/>
          </a:xfrm>
          <a:prstGeom prst="verticalScroll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05A37-AA07-409D-956C-1FC5DAF801C1}"/>
              </a:ext>
            </a:extLst>
          </p:cNvPr>
          <p:cNvSpPr txBox="1"/>
          <p:nvPr/>
        </p:nvSpPr>
        <p:spPr>
          <a:xfrm>
            <a:off x="4725813" y="1951858"/>
            <a:ext cx="96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Home </a:t>
            </a: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Controller</a:t>
            </a:r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8C8E3BE9-8DCE-4045-98AF-5F2C9155FFCE}"/>
              </a:ext>
            </a:extLst>
          </p:cNvPr>
          <p:cNvSpPr/>
          <p:nvPr/>
        </p:nvSpPr>
        <p:spPr>
          <a:xfrm>
            <a:off x="4572000" y="3593672"/>
            <a:ext cx="1274820" cy="1281494"/>
          </a:xfrm>
          <a:prstGeom prst="verticalScroll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40FA31-F92B-4B82-A8AC-8240310FC4FD}"/>
              </a:ext>
            </a:extLst>
          </p:cNvPr>
          <p:cNvSpPr txBox="1"/>
          <p:nvPr/>
        </p:nvSpPr>
        <p:spPr>
          <a:xfrm>
            <a:off x="4725813" y="3990380"/>
            <a:ext cx="96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Some Middleware</a:t>
            </a:r>
          </a:p>
        </p:txBody>
      </p:sp>
      <p:sp>
        <p:nvSpPr>
          <p:cNvPr id="18" name="Scroll: Vertical 17">
            <a:extLst>
              <a:ext uri="{FF2B5EF4-FFF2-40B4-BE49-F238E27FC236}">
                <a16:creationId xmlns:a16="http://schemas.microsoft.com/office/drawing/2014/main" id="{945A3C39-540E-4525-8FE3-5345B41787C9}"/>
              </a:ext>
            </a:extLst>
          </p:cNvPr>
          <p:cNvSpPr/>
          <p:nvPr/>
        </p:nvSpPr>
        <p:spPr>
          <a:xfrm>
            <a:off x="6035999" y="2317743"/>
            <a:ext cx="1274820" cy="1281494"/>
          </a:xfrm>
          <a:prstGeom prst="verticalScroll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D05CBE-774D-472F-B135-BC2A043CCB1B}"/>
              </a:ext>
            </a:extLst>
          </p:cNvPr>
          <p:cNvSpPr txBox="1"/>
          <p:nvPr/>
        </p:nvSpPr>
        <p:spPr>
          <a:xfrm>
            <a:off x="6189812" y="2714451"/>
            <a:ext cx="960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Some View</a:t>
            </a:r>
          </a:p>
        </p:txBody>
      </p:sp>
    </p:spTree>
    <p:extLst>
      <p:ext uri="{BB962C8B-B14F-4D97-AF65-F5344CB8AC3E}">
        <p14:creationId xmlns:p14="http://schemas.microsoft.com/office/powerpoint/2010/main" val="94742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900729" y="267221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IoC Container</a:t>
            </a:r>
            <a:endParaRPr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8B0C9B-4FF0-4FF7-89D9-21A6D00C9094}"/>
              </a:ext>
            </a:extLst>
          </p:cNvPr>
          <p:cNvSpPr/>
          <p:nvPr/>
        </p:nvSpPr>
        <p:spPr>
          <a:xfrm>
            <a:off x="981144" y="2100758"/>
            <a:ext cx="2596362" cy="2351287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IOC Container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69909B-0E79-4B0F-BBAD-B960718CDCEB}"/>
              </a:ext>
            </a:extLst>
          </p:cNvPr>
          <p:cNvSpPr/>
          <p:nvPr/>
        </p:nvSpPr>
        <p:spPr>
          <a:xfrm>
            <a:off x="1155796" y="2326993"/>
            <a:ext cx="1047889" cy="5185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59C799-B567-4410-A283-544789A9198E}"/>
              </a:ext>
            </a:extLst>
          </p:cNvPr>
          <p:cNvSpPr/>
          <p:nvPr/>
        </p:nvSpPr>
        <p:spPr>
          <a:xfrm>
            <a:off x="2346629" y="2326993"/>
            <a:ext cx="1047889" cy="5185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0C368A-6A16-461F-A229-A19133221965}"/>
              </a:ext>
            </a:extLst>
          </p:cNvPr>
          <p:cNvSpPr/>
          <p:nvPr/>
        </p:nvSpPr>
        <p:spPr>
          <a:xfrm>
            <a:off x="1155796" y="3660771"/>
            <a:ext cx="2238722" cy="5185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 Forecaster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81EBCB08-F326-4C45-B064-5BAF47975EB5}"/>
              </a:ext>
            </a:extLst>
          </p:cNvPr>
          <p:cNvSpPr/>
          <p:nvPr/>
        </p:nvSpPr>
        <p:spPr>
          <a:xfrm>
            <a:off x="4572000" y="1555150"/>
            <a:ext cx="1274820" cy="1281494"/>
          </a:xfrm>
          <a:prstGeom prst="verticalScroll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05A37-AA07-409D-956C-1FC5DAF801C1}"/>
              </a:ext>
            </a:extLst>
          </p:cNvPr>
          <p:cNvSpPr txBox="1"/>
          <p:nvPr/>
        </p:nvSpPr>
        <p:spPr>
          <a:xfrm>
            <a:off x="4725813" y="1951858"/>
            <a:ext cx="96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Home </a:t>
            </a: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Controller</a:t>
            </a:r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8C8E3BE9-8DCE-4045-98AF-5F2C9155FFCE}"/>
              </a:ext>
            </a:extLst>
          </p:cNvPr>
          <p:cNvSpPr/>
          <p:nvPr/>
        </p:nvSpPr>
        <p:spPr>
          <a:xfrm>
            <a:off x="4572000" y="3593672"/>
            <a:ext cx="1274820" cy="1281494"/>
          </a:xfrm>
          <a:prstGeom prst="verticalScroll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40FA31-F92B-4B82-A8AC-8240310FC4FD}"/>
              </a:ext>
            </a:extLst>
          </p:cNvPr>
          <p:cNvSpPr txBox="1"/>
          <p:nvPr/>
        </p:nvSpPr>
        <p:spPr>
          <a:xfrm>
            <a:off x="4725813" y="3990380"/>
            <a:ext cx="96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Some Middleware</a:t>
            </a:r>
          </a:p>
        </p:txBody>
      </p:sp>
      <p:sp>
        <p:nvSpPr>
          <p:cNvPr id="18" name="Scroll: Vertical 17">
            <a:extLst>
              <a:ext uri="{FF2B5EF4-FFF2-40B4-BE49-F238E27FC236}">
                <a16:creationId xmlns:a16="http://schemas.microsoft.com/office/drawing/2014/main" id="{945A3C39-540E-4525-8FE3-5345B41787C9}"/>
              </a:ext>
            </a:extLst>
          </p:cNvPr>
          <p:cNvSpPr/>
          <p:nvPr/>
        </p:nvSpPr>
        <p:spPr>
          <a:xfrm>
            <a:off x="6035999" y="2317743"/>
            <a:ext cx="1274820" cy="1281494"/>
          </a:xfrm>
          <a:prstGeom prst="verticalScroll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D05CBE-774D-472F-B135-BC2A043CCB1B}"/>
              </a:ext>
            </a:extLst>
          </p:cNvPr>
          <p:cNvSpPr txBox="1"/>
          <p:nvPr/>
        </p:nvSpPr>
        <p:spPr>
          <a:xfrm>
            <a:off x="6189812" y="2714451"/>
            <a:ext cx="960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Some View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25FD374-B30C-4153-8C7E-D0577988579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577506" y="2629734"/>
            <a:ext cx="1234778" cy="6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8E6A9E-2435-4156-9902-F4B9C510552B}"/>
              </a:ext>
            </a:extLst>
          </p:cNvPr>
          <p:cNvSpPr/>
          <p:nvPr/>
        </p:nvSpPr>
        <p:spPr>
          <a:xfrm>
            <a:off x="4825631" y="2476222"/>
            <a:ext cx="780911" cy="23822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Market Forecaster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CE9474-A675-4B80-ACD0-C2A4C418170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577506" y="3136780"/>
            <a:ext cx="2694038" cy="13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2C803E-A4B0-4410-993B-25A1194FC2EC}"/>
              </a:ext>
            </a:extLst>
          </p:cNvPr>
          <p:cNvSpPr/>
          <p:nvPr/>
        </p:nvSpPr>
        <p:spPr>
          <a:xfrm>
            <a:off x="6284891" y="2983267"/>
            <a:ext cx="780911" cy="2382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Market Forecaster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9E6ABE4-01AF-4C86-8E42-A6F982D14671}"/>
              </a:ext>
            </a:extLst>
          </p:cNvPr>
          <p:cNvSpPr/>
          <p:nvPr/>
        </p:nvSpPr>
        <p:spPr>
          <a:xfrm>
            <a:off x="6284891" y="3260266"/>
            <a:ext cx="780911" cy="2382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Service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679C3E-E953-48DE-9E9D-006F6FD828B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577506" y="3276402"/>
            <a:ext cx="2707385" cy="12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0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8" grpId="0" animBg="1"/>
      <p:bldP spid="9" grpId="0"/>
      <p:bldP spid="16" grpId="0" animBg="1"/>
      <p:bldP spid="17" grpId="0"/>
      <p:bldP spid="18" grpId="0" animBg="1"/>
      <p:bldP spid="19" grpId="0"/>
      <p:bldP spid="4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3532094" y="1793580"/>
            <a:ext cx="379608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IOptions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06417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3048000" y="179358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NuGet Package</a:t>
            </a:r>
            <a:endParaRPr sz="4800" dirty="0"/>
          </a:p>
        </p:txBody>
      </p:sp>
      <p:pic>
        <p:nvPicPr>
          <p:cNvPr id="1026" name="Picture 2" descr="NuGet Gallery | Home">
            <a:extLst>
              <a:ext uri="{FF2B5EF4-FFF2-40B4-BE49-F238E27FC236}">
                <a16:creationId xmlns:a16="http://schemas.microsoft.com/office/drawing/2014/main" id="{E7B4E1E9-AC04-418B-B979-95CA5F5F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19" y="1793580"/>
            <a:ext cx="1636102" cy="163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22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</a:t>
            </a:r>
            <a:endParaRPr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l="9917" t="14915" r="9909" b="12960"/>
          <a:stretch/>
        </p:blipFill>
        <p:spPr>
          <a:xfrm>
            <a:off x="951000" y="677875"/>
            <a:ext cx="18831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Creation</a:t>
            </a:r>
            <a:endParaRPr dirty="0"/>
          </a:p>
        </p:txBody>
      </p:sp>
      <p:pic>
        <p:nvPicPr>
          <p:cNvPr id="1026" name="Picture 2" descr="NuGet Gallery | Home">
            <a:extLst>
              <a:ext uri="{FF2B5EF4-FFF2-40B4-BE49-F238E27FC236}">
                <a16:creationId xmlns:a16="http://schemas.microsoft.com/office/drawing/2014/main" id="{E7B4E1E9-AC04-418B-B979-95CA5F5F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19" y="1793580"/>
            <a:ext cx="1636102" cy="163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780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2421189" y="0"/>
            <a:ext cx="7024026" cy="11975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Service Lifetime</a:t>
            </a:r>
            <a:endParaRPr sz="6000"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6307607" y="2052283"/>
            <a:ext cx="2341756" cy="247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sz="2800" b="1" dirty="0">
                <a:solidFill>
                  <a:schemeClr val="accent4"/>
                </a:solidFill>
              </a:rPr>
              <a:t>Transient</a:t>
            </a:r>
            <a:endParaRPr sz="2800" b="1" dirty="0">
              <a:solidFill>
                <a:schemeClr val="accent4"/>
              </a:solidFill>
            </a:endParaRPr>
          </a:p>
          <a:p>
            <a:pPr marL="0" lvl="0" indent="0" algn="ctr">
              <a:buNone/>
            </a:pPr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Different instance every time the service is injected.</a:t>
            </a:r>
            <a:endParaRPr sz="1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8664B8-A9EA-4831-B6F1-999252D952A9}"/>
              </a:ext>
            </a:extLst>
          </p:cNvPr>
          <p:cNvSpPr/>
          <p:nvPr/>
        </p:nvSpPr>
        <p:spPr>
          <a:xfrm>
            <a:off x="6307607" y="1891801"/>
            <a:ext cx="2341756" cy="286586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407;p19">
            <a:extLst>
              <a:ext uri="{FF2B5EF4-FFF2-40B4-BE49-F238E27FC236}">
                <a16:creationId xmlns:a16="http://schemas.microsoft.com/office/drawing/2014/main" id="{C6C98090-B30A-42A8-88BB-47AB9CA7A322}"/>
              </a:ext>
            </a:extLst>
          </p:cNvPr>
          <p:cNvSpPr txBox="1">
            <a:spLocks/>
          </p:cNvSpPr>
          <p:nvPr/>
        </p:nvSpPr>
        <p:spPr>
          <a:xfrm>
            <a:off x="3778959" y="2052283"/>
            <a:ext cx="2341756" cy="247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-457200"/>
            <a:r>
              <a:rPr lang="en-US" sz="2800" b="1" dirty="0">
                <a:solidFill>
                  <a:schemeClr val="accent4"/>
                </a:solidFill>
              </a:rPr>
              <a:t>Scoped</a:t>
            </a:r>
          </a:p>
          <a:p>
            <a:pPr marL="0" indent="0">
              <a:buNone/>
            </a:pPr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Same Instance for one scope (one request in most cases).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32260A-DAC7-4C4E-B111-5B754BF14DDC}"/>
              </a:ext>
            </a:extLst>
          </p:cNvPr>
          <p:cNvSpPr/>
          <p:nvPr/>
        </p:nvSpPr>
        <p:spPr>
          <a:xfrm>
            <a:off x="3778959" y="1891801"/>
            <a:ext cx="2341756" cy="286586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407;p19">
            <a:extLst>
              <a:ext uri="{FF2B5EF4-FFF2-40B4-BE49-F238E27FC236}">
                <a16:creationId xmlns:a16="http://schemas.microsoft.com/office/drawing/2014/main" id="{486C0AE8-AE28-46A0-8F25-E61768DC0A7F}"/>
              </a:ext>
            </a:extLst>
          </p:cNvPr>
          <p:cNvSpPr txBox="1">
            <a:spLocks/>
          </p:cNvSpPr>
          <p:nvPr/>
        </p:nvSpPr>
        <p:spPr>
          <a:xfrm>
            <a:off x="1250311" y="2092982"/>
            <a:ext cx="2341756" cy="247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-457200"/>
            <a:r>
              <a:rPr lang="en-US" sz="2800" b="1" dirty="0">
                <a:solidFill>
                  <a:schemeClr val="accent4"/>
                </a:solidFill>
              </a:rPr>
              <a:t>Singleton</a:t>
            </a:r>
          </a:p>
          <a:p>
            <a:pPr marL="0" indent="0">
              <a:buNone/>
            </a:pPr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Same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instance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for the life of application (unless restarted).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A26E55-80D1-4194-9818-E432E0286B60}"/>
              </a:ext>
            </a:extLst>
          </p:cNvPr>
          <p:cNvSpPr/>
          <p:nvPr/>
        </p:nvSpPr>
        <p:spPr>
          <a:xfrm>
            <a:off x="1250311" y="1932500"/>
            <a:ext cx="2341756" cy="286586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" grpId="0" build="p"/>
      <p:bldP spid="2" grpId="0" animBg="1"/>
      <p:bldP spid="9" grpId="0"/>
      <p:bldP spid="10" grpId="0" animBg="1"/>
      <p:bldP spid="13" grpId="0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2499249" y="0"/>
            <a:ext cx="7024026" cy="11975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Singleton Lifetime</a:t>
            </a:r>
            <a:endParaRPr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6407E2-ECEA-4ECB-B2CC-A8DA464EC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1189" y="1711827"/>
            <a:ext cx="6310216" cy="3049744"/>
          </a:xfrm>
        </p:spPr>
        <p:txBody>
          <a:bodyPr/>
          <a:lstStyle/>
          <a:p>
            <a:r>
              <a:rPr lang="en-US" sz="2000" dirty="0"/>
              <a:t>Syntax to Register :     </a:t>
            </a:r>
            <a:r>
              <a:rPr lang="en-US" sz="2000" dirty="0" err="1"/>
              <a:t>services.</a:t>
            </a:r>
            <a:r>
              <a:rPr lang="en-US" sz="2000" dirty="0" err="1">
                <a:solidFill>
                  <a:schemeClr val="accent2"/>
                </a:solidFill>
              </a:rPr>
              <a:t>AddSingleton</a:t>
            </a:r>
            <a:r>
              <a:rPr lang="en-US" sz="2000" dirty="0"/>
              <a:t>&lt;&gt;</a:t>
            </a:r>
          </a:p>
          <a:p>
            <a:r>
              <a:rPr lang="en-US" sz="2000" dirty="0"/>
              <a:t>Should be used very carefully.</a:t>
            </a:r>
          </a:p>
          <a:p>
            <a:r>
              <a:rPr lang="en-US" sz="2000" dirty="0"/>
              <a:t>Singleton service sends same instance for the </a:t>
            </a:r>
            <a:r>
              <a:rPr lang="en-US" sz="2000" dirty="0">
                <a:solidFill>
                  <a:schemeClr val="accent2"/>
                </a:solidFill>
              </a:rPr>
              <a:t>life of the application</a:t>
            </a:r>
            <a:r>
              <a:rPr lang="en-US" sz="2000" dirty="0"/>
              <a:t>.</a:t>
            </a:r>
          </a:p>
          <a:p>
            <a:r>
              <a:rPr lang="en-US" sz="2000" dirty="0"/>
              <a:t>E.g. If you click on all view or link on a website, whenever an instance is requested it will send same object. It will change only when application restarts.</a:t>
            </a:r>
          </a:p>
        </p:txBody>
      </p:sp>
    </p:spTree>
    <p:extLst>
      <p:ext uri="{BB962C8B-B14F-4D97-AF65-F5344CB8AC3E}">
        <p14:creationId xmlns:p14="http://schemas.microsoft.com/office/powerpoint/2010/main" val="320303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2320830" y="0"/>
            <a:ext cx="7024026" cy="11975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Scoped Lifetime</a:t>
            </a:r>
            <a:endParaRPr sz="6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6407E2-ECEA-4ECB-B2CC-A8DA464EC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1189" y="1711827"/>
            <a:ext cx="6310216" cy="2726358"/>
          </a:xfrm>
        </p:spPr>
        <p:txBody>
          <a:bodyPr/>
          <a:lstStyle/>
          <a:p>
            <a:r>
              <a:rPr lang="en-US" sz="2000" dirty="0"/>
              <a:t>Syntax to Register :     </a:t>
            </a:r>
            <a:r>
              <a:rPr lang="en-US" sz="2000" dirty="0" err="1"/>
              <a:t>services.</a:t>
            </a:r>
            <a:r>
              <a:rPr lang="en-US" sz="2000" dirty="0" err="1">
                <a:solidFill>
                  <a:schemeClr val="accent2"/>
                </a:solidFill>
              </a:rPr>
              <a:t>AddScoped</a:t>
            </a:r>
            <a:r>
              <a:rPr lang="en-US" sz="2000" dirty="0"/>
              <a:t>&lt;&gt;</a:t>
            </a:r>
          </a:p>
          <a:p>
            <a:r>
              <a:rPr lang="en-US" sz="2000" dirty="0"/>
              <a:t>Not ideal for multi-threading</a:t>
            </a:r>
          </a:p>
          <a:p>
            <a:r>
              <a:rPr lang="en-US" sz="2000" dirty="0"/>
              <a:t>Scoped service sends a new instance for </a:t>
            </a:r>
            <a:r>
              <a:rPr lang="en-US" sz="2000" dirty="0">
                <a:solidFill>
                  <a:schemeClr val="accent2"/>
                </a:solidFill>
              </a:rPr>
              <a:t>each request</a:t>
            </a:r>
            <a:r>
              <a:rPr lang="en-US" sz="2000" dirty="0"/>
              <a:t>.</a:t>
            </a:r>
          </a:p>
          <a:p>
            <a:r>
              <a:rPr lang="en-US" sz="2000" dirty="0"/>
              <a:t>E.g. If you click on a view or link for that page load if instance is requested 10 times it will send same object!</a:t>
            </a:r>
          </a:p>
        </p:txBody>
      </p:sp>
    </p:spTree>
    <p:extLst>
      <p:ext uri="{BB962C8B-B14F-4D97-AF65-F5344CB8AC3E}">
        <p14:creationId xmlns:p14="http://schemas.microsoft.com/office/powerpoint/2010/main" val="1052902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2341756" y="0"/>
            <a:ext cx="7460298" cy="11975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/>
              <a:t>Transient Lifetime</a:t>
            </a:r>
            <a:endParaRPr sz="5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6407E2-ECEA-4ECB-B2CC-A8DA464EC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1189" y="1711827"/>
            <a:ext cx="6310216" cy="2982836"/>
          </a:xfrm>
        </p:spPr>
        <p:txBody>
          <a:bodyPr/>
          <a:lstStyle/>
          <a:p>
            <a:r>
              <a:rPr lang="en-US" sz="2000" dirty="0"/>
              <a:t>Syntax to Register :     </a:t>
            </a:r>
            <a:r>
              <a:rPr lang="en-US" sz="2000" dirty="0" err="1"/>
              <a:t>services.</a:t>
            </a:r>
            <a:r>
              <a:rPr lang="en-US" sz="2000" dirty="0" err="1">
                <a:solidFill>
                  <a:schemeClr val="accent2"/>
                </a:solidFill>
              </a:rPr>
              <a:t>AddTransient</a:t>
            </a:r>
            <a:r>
              <a:rPr lang="en-US" sz="2000" dirty="0"/>
              <a:t>&lt;&gt;</a:t>
            </a:r>
          </a:p>
          <a:p>
            <a:r>
              <a:rPr lang="en-US" sz="2000" dirty="0"/>
              <a:t>Always try to register a service as transient if unsure.</a:t>
            </a:r>
          </a:p>
          <a:p>
            <a:r>
              <a:rPr lang="en-US" sz="2000" dirty="0"/>
              <a:t>Transient service sends a </a:t>
            </a:r>
            <a:r>
              <a:rPr lang="en-US" sz="2000" dirty="0">
                <a:solidFill>
                  <a:schemeClr val="accent2"/>
                </a:solidFill>
              </a:rPr>
              <a:t>new instance every time it is requested</a:t>
            </a:r>
            <a:r>
              <a:rPr lang="en-US" sz="2000" dirty="0"/>
              <a:t>.</a:t>
            </a:r>
          </a:p>
          <a:p>
            <a:r>
              <a:rPr lang="en-US" sz="2000" dirty="0"/>
              <a:t>E.g. If you click on a view or link for that page load if instance is requested 10 times it will send 10 different objects!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325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496107" y="2107328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2067922" y="126310"/>
            <a:ext cx="9753599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DEPENDENCY INJECTION</a:t>
            </a:r>
            <a:endParaRPr b="1" dirty="0"/>
          </a:p>
        </p:txBody>
      </p:sp>
      <p:grpSp>
        <p:nvGrpSpPr>
          <p:cNvPr id="385" name="Google Shape;385;p17"/>
          <p:cNvGrpSpPr/>
          <p:nvPr/>
        </p:nvGrpSpPr>
        <p:grpSpPr>
          <a:xfrm rot="-731900">
            <a:off x="1403688" y="2439632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858E919A-9009-4F10-BC67-4C63C87A5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150" y="2779854"/>
            <a:ext cx="1907352" cy="1916551"/>
          </a:xfrm>
          <a:prstGeom prst="rect">
            <a:avLst/>
          </a:prstGeom>
        </p:spPr>
      </p:pic>
      <p:sp>
        <p:nvSpPr>
          <p:cNvPr id="19" name="Google Shape;380;p17">
            <a:extLst>
              <a:ext uri="{FF2B5EF4-FFF2-40B4-BE49-F238E27FC236}">
                <a16:creationId xmlns:a16="http://schemas.microsoft.com/office/drawing/2014/main" id="{297F5F43-C7C2-4E13-8203-AA27071713DC}"/>
              </a:ext>
            </a:extLst>
          </p:cNvPr>
          <p:cNvSpPr txBox="1">
            <a:spLocks/>
          </p:cNvSpPr>
          <p:nvPr/>
        </p:nvSpPr>
        <p:spPr>
          <a:xfrm>
            <a:off x="4005652" y="733540"/>
            <a:ext cx="396347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4400" b="1" dirty="0"/>
              <a:t> IN .NET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32B3E-4873-41FC-B6F7-9908ED98A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0" y="2336020"/>
            <a:ext cx="3028950" cy="2819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23F499-6D96-4CAA-9036-1D57260F0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750" y="2263839"/>
            <a:ext cx="2093343" cy="2093343"/>
          </a:xfrm>
          <a:prstGeom prst="rect">
            <a:avLst/>
          </a:prstGeom>
        </p:spPr>
      </p:pic>
      <p:sp>
        <p:nvSpPr>
          <p:cNvPr id="22" name="Google Shape;1553;p50">
            <a:extLst>
              <a:ext uri="{FF2B5EF4-FFF2-40B4-BE49-F238E27FC236}">
                <a16:creationId xmlns:a16="http://schemas.microsoft.com/office/drawing/2014/main" id="{FCB762F9-14D2-4F8B-8DD1-42A06551FEE5}"/>
              </a:ext>
            </a:extLst>
          </p:cNvPr>
          <p:cNvSpPr txBox="1">
            <a:spLocks/>
          </p:cNvSpPr>
          <p:nvPr/>
        </p:nvSpPr>
        <p:spPr>
          <a:xfrm>
            <a:off x="6115050" y="4033539"/>
            <a:ext cx="3230371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s-ES" sz="2400" dirty="0">
                <a:solidFill>
                  <a:schemeClr val="accent2"/>
                </a:solidFill>
              </a:rPr>
              <a:t>BHRUGEN PATEL</a:t>
            </a:r>
          </a:p>
        </p:txBody>
      </p:sp>
      <p:sp>
        <p:nvSpPr>
          <p:cNvPr id="25" name="Google Shape;1553;p50">
            <a:extLst>
              <a:ext uri="{FF2B5EF4-FFF2-40B4-BE49-F238E27FC236}">
                <a16:creationId xmlns:a16="http://schemas.microsoft.com/office/drawing/2014/main" id="{71DA7C5E-A009-4ABA-883D-8A2143183C45}"/>
              </a:ext>
            </a:extLst>
          </p:cNvPr>
          <p:cNvSpPr txBox="1">
            <a:spLocks/>
          </p:cNvSpPr>
          <p:nvPr/>
        </p:nvSpPr>
        <p:spPr>
          <a:xfrm>
            <a:off x="6194235" y="4419462"/>
            <a:ext cx="3230371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s-ES" sz="1600" dirty="0">
                <a:solidFill>
                  <a:schemeClr val="accent1"/>
                </a:solidFill>
              </a:rPr>
              <a:t>www.bhrugen.com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027900" y="0"/>
            <a:ext cx="5983944" cy="10705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Service Lifetime</a:t>
            </a:r>
            <a:endParaRPr sz="4400" dirty="0"/>
          </a:p>
        </p:txBody>
      </p:sp>
      <p:sp>
        <p:nvSpPr>
          <p:cNvPr id="431" name="Google Shape;431;p22"/>
          <p:cNvSpPr/>
          <p:nvPr/>
        </p:nvSpPr>
        <p:spPr>
          <a:xfrm>
            <a:off x="502078" y="2100012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Singleton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Same for the Entire Application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5305400" cy="1818400"/>
        </p:xfrm>
        <a:graphic>
          <a:graphicData uri="http://schemas.openxmlformats.org/drawingml/2006/table">
            <a:tbl>
              <a:tblPr>
                <a:noFill/>
                <a:tableStyleId>{88DFE250-91A0-4FD8-8325-5D218BEB6AF1}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01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5" name="Google Shape;515;p2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27" name="Google Shape;52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1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35" name="Google Shape;535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6" name="Google Shape;536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4" name="Google Shape;544;p32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45" name="Google Shape;545;p32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3" name="Google Shape;553;p33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4" name="Google Shape;554;p33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4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3" name="Google Shape;573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74" name="Google Shape;574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812449" y="773374"/>
            <a:ext cx="662406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DEPENDENCY INJECTION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31233-7CCA-42E0-87C4-F6E09DD5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3" y="4453945"/>
            <a:ext cx="602621" cy="602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7C4366-1C95-473C-99FB-ABB1A8C5A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87" y="4453945"/>
            <a:ext cx="602621" cy="602621"/>
          </a:xfrm>
          <a:prstGeom prst="rect">
            <a:avLst/>
          </a:prstGeom>
        </p:spPr>
      </p:pic>
      <p:sp>
        <p:nvSpPr>
          <p:cNvPr id="10" name="Google Shape;381;p17">
            <a:extLst>
              <a:ext uri="{FF2B5EF4-FFF2-40B4-BE49-F238E27FC236}">
                <a16:creationId xmlns:a16="http://schemas.microsoft.com/office/drawing/2014/main" id="{41FC7291-7726-4163-884F-AD933DE94496}"/>
              </a:ext>
            </a:extLst>
          </p:cNvPr>
          <p:cNvSpPr txBox="1">
            <a:spLocks/>
          </p:cNvSpPr>
          <p:nvPr/>
        </p:nvSpPr>
        <p:spPr>
          <a:xfrm>
            <a:off x="1533201" y="1508426"/>
            <a:ext cx="7163611" cy="3203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342900" indent="-342900">
              <a:spcAft>
                <a:spcPts val="600"/>
              </a:spcAft>
              <a:buClr>
                <a:schemeClr val="accent4"/>
              </a:buClr>
              <a:buSzPts val="1100"/>
            </a:pPr>
            <a:r>
              <a:rPr lang="en-US" sz="2000" dirty="0"/>
              <a:t>DI is an </a:t>
            </a:r>
            <a:r>
              <a:rPr lang="en-US" sz="2000" dirty="0">
                <a:solidFill>
                  <a:srgbClr val="FFC000"/>
                </a:solidFill>
              </a:rPr>
              <a:t>integral part</a:t>
            </a:r>
            <a:r>
              <a:rPr lang="en-US" sz="2000" dirty="0"/>
              <a:t> of ASP.NET Core (.NET 5)</a:t>
            </a:r>
          </a:p>
          <a:p>
            <a:pPr marL="342900" indent="-342900">
              <a:spcAft>
                <a:spcPts val="600"/>
              </a:spcAft>
              <a:buClr>
                <a:schemeClr val="accent4"/>
              </a:buClr>
              <a:buSzPts val="1100"/>
            </a:pPr>
            <a:r>
              <a:rPr lang="en-US" sz="2000" dirty="0"/>
              <a:t>Dependency injection is a form of IoC (Inversion of Control)</a:t>
            </a:r>
          </a:p>
          <a:p>
            <a:pPr marL="342900" indent="-342900">
              <a:buClr>
                <a:schemeClr val="accent4"/>
              </a:buClr>
              <a:buSzPts val="1100"/>
            </a:pPr>
            <a:r>
              <a:rPr lang="en-US" sz="2000" dirty="0"/>
              <a:t>Dependency Injection is the </a:t>
            </a:r>
            <a:r>
              <a:rPr lang="en-US" sz="2000" dirty="0">
                <a:solidFill>
                  <a:srgbClr val="FFC000"/>
                </a:solidFill>
              </a:rPr>
              <a:t>fifth</a:t>
            </a:r>
            <a:r>
              <a:rPr lang="en-US" sz="2000" dirty="0"/>
              <a:t> principle of S.O.L.I.D </a:t>
            </a:r>
          </a:p>
        </p:txBody>
      </p:sp>
    </p:spTree>
    <p:extLst>
      <p:ext uri="{BB962C8B-B14F-4D97-AF65-F5344CB8AC3E}">
        <p14:creationId xmlns:p14="http://schemas.microsoft.com/office/powerpoint/2010/main" val="10925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1" name="Google Shape;581;p3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582" name="Google Shape;582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88" name="Google Shape;588;p37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/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/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lang="en" b="1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lang="en" b="1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lang="en" b="1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lang="en" b="1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lang="en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89" name="Google Shape;589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0" name="Google Shape;590;p3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38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96" name="Google Shape;596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38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603" name="Google Shape;603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606" name="Google Shape;606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38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0" name="Google Shape;610;p38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611" name="Google Shape;611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8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615" name="Google Shape;615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38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38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621" name="Google Shape;621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38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42" name="Google Shape;642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8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45" name="Google Shape;645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49" name="Google Shape;649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38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53" name="Google Shape;653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38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8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38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62" name="Google Shape;662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65" name="Google Shape;665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38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68" name="Google Shape;668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71" name="Google Shape;671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8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74" name="Google Shape;674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8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79" name="Google Shape;679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8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82" name="Google Shape;682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38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6" name="Google Shape;686;p38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87" name="Google Shape;687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90" name="Google Shape;690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38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96" name="Google Shape;696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38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699" name="Google Shape;699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8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705" name="Google Shape;705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38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711" name="Google Shape;711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38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8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8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Google Shape;718;p38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719" name="Google Shape;719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8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722" name="Google Shape;722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8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725" name="Google Shape;725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38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38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729" name="Google Shape;729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8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32" name="Google Shape;732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38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38" name="Google Shape;738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38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8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38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43" name="Google Shape;743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38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46" name="Google Shape;746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8" name="Google Shape;748;p38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9" name="Google Shape;749;p3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50" name="Google Shape;750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53" name="Google Shape;753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38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8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8" name="Google Shape;758;p38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59" name="Google Shape;759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38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62" name="Google Shape;762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8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67" name="Google Shape;767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8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71" name="Google Shape;771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74" name="Google Shape;774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78" name="Google Shape;778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84" name="Google Shape;784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87" name="Google Shape;787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2" name="Google Shape;792;p38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3" name="Google Shape;793;p38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94" name="Google Shape;794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38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97" name="Google Shape;797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1" name="Google Shape;801;p38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2" name="Google Shape;802;p38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803" name="Google Shape;803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38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807" name="Google Shape;807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38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8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8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38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814" name="Google Shape;814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38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8" name="Google Shape;818;p38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819" name="Google Shape;819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8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38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824" name="Google Shape;824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830" name="Google Shape;830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8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34" name="Google Shape;834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38" name="Google Shape;838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44" name="Google Shape;844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3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50" name="Google Shape;850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38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53" name="Google Shape;853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9" name="Google Shape;859;p38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0" name="Google Shape;860;p38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61" name="Google Shape;861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38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67" name="Google Shape;867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69" name="Google Shape;869;p38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0" name="Google Shape;870;p38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71" name="Google Shape;871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38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4" name="Google Shape;874;p38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75" name="Google Shape;875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38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8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9" name="Google Shape;879;p3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42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9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5" name="Google Shape;885;p3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39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  <p:sp>
        <p:nvSpPr>
          <p:cNvPr id="887" name="Google Shape;887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Google Shape;892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94" name="Google Shape;894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95" name="Google Shape;895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96" name="Google Shape;896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97" name="Google Shape;897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98" name="Google Shape;898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99" name="Google Shape;899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00" name="Google Shape;900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01" name="Google Shape;901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902" name="Google Shape;902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03" name="Google Shape;903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04" name="Google Shape;904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905" name="Google Shape;905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06" name="Google Shape;906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812449" y="773374"/>
            <a:ext cx="662406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DEPENDENCY INJECTION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31233-7CCA-42E0-87C4-F6E09DD5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3" y="4453945"/>
            <a:ext cx="602621" cy="602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7C4366-1C95-473C-99FB-ABB1A8C5A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87" y="4453945"/>
            <a:ext cx="602621" cy="602621"/>
          </a:xfrm>
          <a:prstGeom prst="rect">
            <a:avLst/>
          </a:prstGeom>
        </p:spPr>
      </p:pic>
      <p:sp>
        <p:nvSpPr>
          <p:cNvPr id="9" name="Google Shape;381;p17">
            <a:extLst>
              <a:ext uri="{FF2B5EF4-FFF2-40B4-BE49-F238E27FC236}">
                <a16:creationId xmlns:a16="http://schemas.microsoft.com/office/drawing/2014/main" id="{C325D638-044B-4ECA-8C3A-0502437F413D}"/>
              </a:ext>
            </a:extLst>
          </p:cNvPr>
          <p:cNvSpPr txBox="1">
            <a:spLocks/>
          </p:cNvSpPr>
          <p:nvPr/>
        </p:nvSpPr>
        <p:spPr>
          <a:xfrm>
            <a:off x="1533201" y="1508426"/>
            <a:ext cx="7163611" cy="3203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342900" indent="-342900">
              <a:spcAft>
                <a:spcPts val="600"/>
              </a:spcAft>
              <a:buClr>
                <a:schemeClr val="accent4"/>
              </a:buClr>
              <a:buSzPts val="1100"/>
            </a:pPr>
            <a:r>
              <a:rPr lang="en-US" sz="2000" dirty="0"/>
              <a:t>Built-in IoC Container</a:t>
            </a:r>
          </a:p>
          <a:p>
            <a:pPr marL="342900" indent="-342900">
              <a:spcAft>
                <a:spcPts val="600"/>
              </a:spcAft>
              <a:buClr>
                <a:schemeClr val="accent4"/>
              </a:buClr>
              <a:buSzPts val="1100"/>
            </a:pPr>
            <a:r>
              <a:rPr lang="en-US" sz="2000" dirty="0"/>
              <a:t>The built-in container is represented by </a:t>
            </a:r>
            <a:r>
              <a:rPr lang="en-US" sz="2000" dirty="0">
                <a:solidFill>
                  <a:srgbClr val="FFC000"/>
                </a:solidFill>
              </a:rPr>
              <a:t>IServiceProvider</a:t>
            </a:r>
          </a:p>
          <a:p>
            <a:pPr marL="342900" indent="-342900">
              <a:buClr>
                <a:schemeClr val="accent4"/>
              </a:buClr>
              <a:buSzPts val="1100"/>
            </a:pPr>
            <a:r>
              <a:rPr lang="en-US" sz="2000" dirty="0"/>
              <a:t>Types of service in ASP.NET Core (.NET 5)</a:t>
            </a:r>
          </a:p>
          <a:p>
            <a:pPr marL="800100" lvl="1" indent="-342900">
              <a:buClr>
                <a:schemeClr val="accent4"/>
              </a:buClr>
              <a:buSzPts val="1100"/>
            </a:pPr>
            <a:r>
              <a:rPr lang="en-US" sz="2000" dirty="0"/>
              <a:t>Framework Services</a:t>
            </a:r>
          </a:p>
          <a:p>
            <a:pPr marL="800100" lvl="1" indent="-342900">
              <a:buClr>
                <a:schemeClr val="accent4"/>
              </a:buClr>
              <a:buSzPts val="1100"/>
            </a:pPr>
            <a:r>
              <a:rPr lang="en-US" sz="2000" dirty="0"/>
              <a:t>Application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292808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812449" y="773374"/>
            <a:ext cx="662406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Framework Services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31233-7CCA-42E0-87C4-F6E09DD5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3" y="4453945"/>
            <a:ext cx="602621" cy="602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7C4366-1C95-473C-99FB-ABB1A8C5A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3" y="3719755"/>
            <a:ext cx="602621" cy="60262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A67B215-FBF4-4E41-A852-C397C13C8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58650"/>
              </p:ext>
            </p:extLst>
          </p:nvPr>
        </p:nvGraphicFramePr>
        <p:xfrm>
          <a:off x="967795" y="1869444"/>
          <a:ext cx="7869181" cy="30784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652095">
                  <a:extLst>
                    <a:ext uri="{9D8B030D-6E8A-4147-A177-3AD203B41FA5}">
                      <a16:colId xmlns:a16="http://schemas.microsoft.com/office/drawing/2014/main" val="1046118521"/>
                    </a:ext>
                  </a:extLst>
                </a:gridCol>
                <a:gridCol w="1061088">
                  <a:extLst>
                    <a:ext uri="{9D8B030D-6E8A-4147-A177-3AD203B41FA5}">
                      <a16:colId xmlns:a16="http://schemas.microsoft.com/office/drawing/2014/main" val="3986990435"/>
                    </a:ext>
                  </a:extLst>
                </a:gridCol>
                <a:gridCol w="2155998">
                  <a:extLst>
                    <a:ext uri="{9D8B030D-6E8A-4147-A177-3AD203B41FA5}">
                      <a16:colId xmlns:a16="http://schemas.microsoft.com/office/drawing/2014/main" val="1377924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C6DAEC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SERVICE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C6DAEC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LIFETIME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8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 err="1">
                          <a:solidFill>
                            <a:schemeClr val="accent4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IWebHostEnvironment</a:t>
                      </a:r>
                      <a:endParaRPr lang="en-US" sz="1100" b="0" i="0" u="none" strike="noStrike" cap="none" dirty="0">
                        <a:solidFill>
                          <a:schemeClr val="accent4"/>
                        </a:solidFill>
                        <a:latin typeface="Muli"/>
                        <a:sym typeface="Mul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rgbClr val="C6DAEC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rgbClr val="C6DAEC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Environment, hosting path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0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 err="1">
                          <a:solidFill>
                            <a:schemeClr val="accent4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Microsoft.Extensions.Logging.ILogger</a:t>
                      </a:r>
                      <a:r>
                        <a:rPr lang="en-US" sz="1100" b="0" i="0" u="none" strike="noStrike" cap="none" dirty="0">
                          <a:solidFill>
                            <a:schemeClr val="accent4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C6DAEC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C6DAEC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 err="1">
                          <a:solidFill>
                            <a:schemeClr val="accent4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Microsoft.Extensions.Logging.ILoggerFactory</a:t>
                      </a:r>
                      <a:endParaRPr lang="en-US" sz="1100" b="0" i="0" u="none" strike="noStrike" cap="none" dirty="0">
                        <a:solidFill>
                          <a:schemeClr val="accent4"/>
                        </a:solidFill>
                        <a:latin typeface="Muli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C6DAEC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C6DAEC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3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 err="1">
                          <a:solidFill>
                            <a:schemeClr val="accent4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Microsoft.AspNetCore.Http.IHttpContextFactory</a:t>
                      </a:r>
                      <a:endParaRPr lang="en-US" sz="1100" b="0" i="0" u="none" strike="noStrike" cap="none" dirty="0">
                        <a:solidFill>
                          <a:schemeClr val="accent4"/>
                        </a:solidFill>
                        <a:latin typeface="Muli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C6DAEC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Transient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C6DAEC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Context with request/response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14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b="0" i="0" u="none" strike="noStrike" cap="none" dirty="0" err="1">
                          <a:solidFill>
                            <a:schemeClr val="accent4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Microsoft.Extensions.Options.IOptions</a:t>
                      </a:r>
                      <a:r>
                        <a:rPr lang="fr-FR" sz="1100" b="0" i="0" u="none" strike="noStrike" cap="none" dirty="0">
                          <a:solidFill>
                            <a:schemeClr val="accent4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&lt;</a:t>
                      </a:r>
                      <a:r>
                        <a:rPr lang="fr-FR" sz="1100" b="0" i="0" u="none" strike="noStrike" cap="none" dirty="0" err="1">
                          <a:solidFill>
                            <a:schemeClr val="accent4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TOptions</a:t>
                      </a:r>
                      <a:r>
                        <a:rPr lang="fr-FR" sz="1100" b="0" i="0" u="none" strike="noStrike" cap="none" dirty="0">
                          <a:solidFill>
                            <a:schemeClr val="accent4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&gt;</a:t>
                      </a:r>
                      <a:endParaRPr lang="en-US" sz="1100" b="0" i="0" u="none" strike="noStrike" cap="none" dirty="0">
                        <a:solidFill>
                          <a:schemeClr val="accent4"/>
                        </a:solidFill>
                        <a:latin typeface="Muli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C6DAEC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 err="1">
                          <a:solidFill>
                            <a:srgbClr val="C6DAEC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Appsettings</a:t>
                      </a:r>
                      <a:endParaRPr lang="en-US" sz="1100" b="0" i="0" u="none" strike="noStrike" cap="none" dirty="0">
                        <a:solidFill>
                          <a:srgbClr val="C6DAEC"/>
                        </a:solidFill>
                        <a:latin typeface="Muli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86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 err="1">
                          <a:solidFill>
                            <a:schemeClr val="accent4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Microsoft.AspNetCore.Hosting.IStartup</a:t>
                      </a:r>
                      <a:endParaRPr lang="en-US" sz="1100" b="0" i="0" u="none" strike="noStrike" cap="none" dirty="0">
                        <a:solidFill>
                          <a:schemeClr val="accent4"/>
                        </a:solidFill>
                        <a:latin typeface="Muli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rgbClr val="C6DAEC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rgbClr val="C6DAEC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Startup app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8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 err="1">
                          <a:solidFill>
                            <a:schemeClr val="accent4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Microsoft.AspNetCore.Hosting.Builder.IApplicationBuilderFactory</a:t>
                      </a:r>
                      <a:endParaRPr lang="en-US" sz="1100" b="0" i="0" u="none" strike="noStrike" cap="none" dirty="0">
                        <a:solidFill>
                          <a:schemeClr val="accent4"/>
                        </a:solidFill>
                        <a:latin typeface="Muli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rgbClr val="C6DAEC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Transient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 err="1">
                          <a:solidFill>
                            <a:srgbClr val="C6DAEC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Appbuilder</a:t>
                      </a:r>
                      <a:endParaRPr lang="en-US" sz="1100" b="0" i="0" u="none" strike="noStrike" cap="none" dirty="0">
                        <a:solidFill>
                          <a:srgbClr val="C6DAEC"/>
                        </a:solidFill>
                        <a:latin typeface="Muli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77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49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594439" y="171688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Tools Needed</a:t>
            </a:r>
            <a:endParaRPr sz="4800" dirty="0"/>
          </a:p>
        </p:txBody>
      </p:sp>
      <p:sp>
        <p:nvSpPr>
          <p:cNvPr id="9" name="Google Shape;381;p17">
            <a:extLst>
              <a:ext uri="{FF2B5EF4-FFF2-40B4-BE49-F238E27FC236}">
                <a16:creationId xmlns:a16="http://schemas.microsoft.com/office/drawing/2014/main" id="{B8B902C2-10A5-4783-A618-6584583FB2FF}"/>
              </a:ext>
            </a:extLst>
          </p:cNvPr>
          <p:cNvSpPr txBox="1">
            <a:spLocks/>
          </p:cNvSpPr>
          <p:nvPr/>
        </p:nvSpPr>
        <p:spPr>
          <a:xfrm>
            <a:off x="2594439" y="1535124"/>
            <a:ext cx="6208367" cy="3203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342900" indent="-342900">
              <a:spcAft>
                <a:spcPts val="600"/>
              </a:spcAft>
              <a:buClr>
                <a:schemeClr val="accent4"/>
              </a:buClr>
              <a:buSzPts val="1100"/>
            </a:pPr>
            <a:r>
              <a:rPr lang="en-US" sz="2000" dirty="0"/>
              <a:t>Visual Studio 2019 / Visual Studio Preview 2019</a:t>
            </a:r>
          </a:p>
          <a:p>
            <a:pPr marL="342900" indent="-342900">
              <a:spcAft>
                <a:spcPts val="600"/>
              </a:spcAft>
              <a:buClr>
                <a:schemeClr val="accent4"/>
              </a:buClr>
              <a:buSzPts val="1100"/>
            </a:pPr>
            <a:r>
              <a:rPr lang="en-US" sz="2000" dirty="0"/>
              <a:t>SQL Server 2017/2019</a:t>
            </a:r>
            <a:endParaRPr lang="en-US" sz="2000" dirty="0">
              <a:solidFill>
                <a:srgbClr val="FFC000"/>
              </a:solidFill>
            </a:endParaRPr>
          </a:p>
          <a:p>
            <a:pPr marL="342900" indent="-342900">
              <a:buClr>
                <a:schemeClr val="accent4"/>
              </a:buClr>
              <a:buSzPts val="1100"/>
            </a:pPr>
            <a:r>
              <a:rPr lang="en-US" sz="2000" dirty="0"/>
              <a:t>.NET 5 or .NET Core 3.1 ( will work with older versions as well)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594439" y="7566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Topics Covered</a:t>
            </a:r>
            <a:endParaRPr sz="4800" dirty="0"/>
          </a:p>
        </p:txBody>
      </p:sp>
      <p:sp>
        <p:nvSpPr>
          <p:cNvPr id="9" name="Google Shape;381;p17">
            <a:extLst>
              <a:ext uri="{FF2B5EF4-FFF2-40B4-BE49-F238E27FC236}">
                <a16:creationId xmlns:a16="http://schemas.microsoft.com/office/drawing/2014/main" id="{B8B902C2-10A5-4783-A618-6584583FB2FF}"/>
              </a:ext>
            </a:extLst>
          </p:cNvPr>
          <p:cNvSpPr txBox="1">
            <a:spLocks/>
          </p:cNvSpPr>
          <p:nvPr/>
        </p:nvSpPr>
        <p:spPr>
          <a:xfrm>
            <a:off x="2594439" y="1347556"/>
            <a:ext cx="6208367" cy="3608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342900" indent="-342900">
              <a:spcAft>
                <a:spcPts val="600"/>
              </a:spcAft>
              <a:buClr>
                <a:schemeClr val="accent4"/>
              </a:buClr>
              <a:buSzPts val="1100"/>
            </a:pPr>
            <a:r>
              <a:rPr lang="en-US" sz="2000" dirty="0"/>
              <a:t>Benefits of dependency injection.</a:t>
            </a:r>
          </a:p>
          <a:p>
            <a:pPr marL="342900" indent="-342900">
              <a:spcAft>
                <a:spcPts val="600"/>
              </a:spcAft>
              <a:buClr>
                <a:schemeClr val="accent4"/>
              </a:buClr>
              <a:buSzPts val="1100"/>
            </a:pPr>
            <a:r>
              <a:rPr lang="en-US" sz="2000" dirty="0"/>
              <a:t>Framework &amp; Application Services.</a:t>
            </a:r>
          </a:p>
          <a:p>
            <a:pPr marL="342900" indent="-342900">
              <a:spcAft>
                <a:spcPts val="600"/>
              </a:spcAft>
              <a:buClr>
                <a:schemeClr val="accent4"/>
              </a:buClr>
              <a:buSzPts val="1100"/>
            </a:pPr>
            <a:r>
              <a:rPr lang="en-US" sz="2000" dirty="0"/>
              <a:t>Service Lifetimes.</a:t>
            </a:r>
          </a:p>
          <a:p>
            <a:pPr marL="342900" indent="-342900">
              <a:spcAft>
                <a:spcPts val="600"/>
              </a:spcAft>
              <a:buClr>
                <a:schemeClr val="accent4"/>
              </a:buClr>
              <a:buSzPts val="1100"/>
            </a:pPr>
            <a:r>
              <a:rPr lang="en-US" sz="2000" dirty="0"/>
              <a:t>Middleware, constructor, view &amp; middleware Injection.</a:t>
            </a:r>
          </a:p>
          <a:p>
            <a:pPr marL="342900" indent="-342900">
              <a:spcAft>
                <a:spcPts val="600"/>
              </a:spcAft>
              <a:buClr>
                <a:schemeClr val="accent4"/>
              </a:buClr>
              <a:buSzPts val="1100"/>
            </a:pPr>
            <a:r>
              <a:rPr lang="en-US" sz="2000" dirty="0"/>
              <a:t>Add/remove/replace service registration.</a:t>
            </a:r>
          </a:p>
          <a:p>
            <a:pPr marL="342900" indent="-342900">
              <a:spcAft>
                <a:spcPts val="600"/>
              </a:spcAft>
              <a:buClr>
                <a:schemeClr val="accent4"/>
              </a:buClr>
              <a:buSzPts val="1100"/>
            </a:pPr>
            <a:r>
              <a:rPr lang="en-US" sz="2000" dirty="0"/>
              <a:t>Multiple registrations.</a:t>
            </a:r>
          </a:p>
          <a:p>
            <a:pPr marL="342900" indent="-342900">
              <a:spcAft>
                <a:spcPts val="600"/>
              </a:spcAft>
              <a:buClr>
                <a:schemeClr val="accent4"/>
              </a:buClr>
              <a:buSzPts val="1100"/>
            </a:pPr>
            <a:r>
              <a:rPr lang="en-US" sz="2000" dirty="0"/>
              <a:t>Multiple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381574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3048000" y="179358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Create Project</a:t>
            </a:r>
            <a:endParaRPr sz="4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823212-44EA-49E9-9B34-FB48D39E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11" y="1942057"/>
            <a:ext cx="1259386" cy="125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17895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1393</Words>
  <Application>Microsoft Office PowerPoint</Application>
  <PresentationFormat>On-screen Show (16:9)</PresentationFormat>
  <Paragraphs>266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Nixie One</vt:lpstr>
      <vt:lpstr>Montserrat</vt:lpstr>
      <vt:lpstr>Helvetica Neue</vt:lpstr>
      <vt:lpstr>Arial</vt:lpstr>
      <vt:lpstr>Muli</vt:lpstr>
      <vt:lpstr>Calibri</vt:lpstr>
      <vt:lpstr>Imogen template</vt:lpstr>
      <vt:lpstr>This is your presentation title</vt:lpstr>
      <vt:lpstr>DEPENDENCY INJECTION</vt:lpstr>
      <vt:lpstr>PowerPoint Presentation</vt:lpstr>
      <vt:lpstr>DEPENDENCY INJECTION</vt:lpstr>
      <vt:lpstr>DEPENDENCY INJECTION</vt:lpstr>
      <vt:lpstr>Framework Services</vt:lpstr>
      <vt:lpstr>Tools Needed</vt:lpstr>
      <vt:lpstr>Topics Covered</vt:lpstr>
      <vt:lpstr>Create Project</vt:lpstr>
      <vt:lpstr>IoC Container</vt:lpstr>
      <vt:lpstr>IoC Container</vt:lpstr>
      <vt:lpstr>IOptions</vt:lpstr>
      <vt:lpstr>NuGet Package</vt:lpstr>
      <vt:lpstr>Hello!</vt:lpstr>
      <vt:lpstr>Project Creation</vt:lpstr>
      <vt:lpstr>Service Lifetime</vt:lpstr>
      <vt:lpstr>Singleton Lifetime</vt:lpstr>
      <vt:lpstr>Scoped Lifetime</vt:lpstr>
      <vt:lpstr>Transient Lifetime</vt:lpstr>
      <vt:lpstr>PowerPoint Presentation</vt:lpstr>
      <vt:lpstr>This is a slide title</vt:lpstr>
      <vt:lpstr>You can also split your content</vt:lpstr>
      <vt:lpstr>In two or three columns</vt:lpstr>
      <vt:lpstr>A picture is worth a thousand words</vt:lpstr>
      <vt:lpstr>Want big impact? Use big image.</vt:lpstr>
      <vt:lpstr>Service Lifetime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bhrugen patel</dc:creator>
  <cp:lastModifiedBy>bhrugen patel</cp:lastModifiedBy>
  <cp:revision>24</cp:revision>
  <dcterms:modified xsi:type="dcterms:W3CDTF">2020-04-25T19:58:06Z</dcterms:modified>
</cp:coreProperties>
</file>