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4"/>
    <p:sldMasterId id="2147483948" r:id="rId5"/>
  </p:sldMasterIdLst>
  <p:notesMasterIdLst>
    <p:notesMasterId r:id="rId49"/>
  </p:notesMasterIdLst>
  <p:handoutMasterIdLst>
    <p:handoutMasterId r:id="rId50"/>
  </p:handoutMasterIdLst>
  <p:sldIdLst>
    <p:sldId id="346" r:id="rId6"/>
    <p:sldId id="426" r:id="rId7"/>
    <p:sldId id="432" r:id="rId8"/>
    <p:sldId id="475" r:id="rId9"/>
    <p:sldId id="476" r:id="rId10"/>
    <p:sldId id="482" r:id="rId11"/>
    <p:sldId id="477" r:id="rId12"/>
    <p:sldId id="431" r:id="rId13"/>
    <p:sldId id="437" r:id="rId14"/>
    <p:sldId id="438" r:id="rId15"/>
    <p:sldId id="439" r:id="rId16"/>
    <p:sldId id="440" r:id="rId17"/>
    <p:sldId id="471" r:id="rId18"/>
    <p:sldId id="441" r:id="rId19"/>
    <p:sldId id="443" r:id="rId20"/>
    <p:sldId id="444" r:id="rId21"/>
    <p:sldId id="445" r:id="rId22"/>
    <p:sldId id="446" r:id="rId23"/>
    <p:sldId id="447" r:id="rId24"/>
    <p:sldId id="455" r:id="rId25"/>
    <p:sldId id="456" r:id="rId26"/>
    <p:sldId id="457" r:id="rId27"/>
    <p:sldId id="451" r:id="rId28"/>
    <p:sldId id="452" r:id="rId29"/>
    <p:sldId id="453" r:id="rId30"/>
    <p:sldId id="454" r:id="rId31"/>
    <p:sldId id="468" r:id="rId32"/>
    <p:sldId id="459" r:id="rId33"/>
    <p:sldId id="460" r:id="rId34"/>
    <p:sldId id="461" r:id="rId35"/>
    <p:sldId id="473" r:id="rId36"/>
    <p:sldId id="478" r:id="rId37"/>
    <p:sldId id="434" r:id="rId38"/>
    <p:sldId id="479" r:id="rId39"/>
    <p:sldId id="435" r:id="rId40"/>
    <p:sldId id="480" r:id="rId41"/>
    <p:sldId id="433" r:id="rId42"/>
    <p:sldId id="464" r:id="rId43"/>
    <p:sldId id="481" r:id="rId44"/>
    <p:sldId id="483" r:id="rId45"/>
    <p:sldId id="484" r:id="rId46"/>
    <p:sldId id="469" r:id="rId47"/>
    <p:sldId id="474" r:id="rId48"/>
  </p:sldIdLst>
  <p:sldSz cx="12192000" cy="6858000"/>
  <p:notesSz cx="6797675" cy="987425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D8A6B3E-570C-473D-A6E2-CDE282D9C744}">
          <p14:sldIdLst>
            <p14:sldId id="346"/>
            <p14:sldId id="426"/>
          </p14:sldIdLst>
        </p14:section>
        <p14:section name="Adatis" id="{6F4D7C6F-7417-4A68-96F0-D19574514BFA}">
          <p14:sldIdLst>
            <p14:sldId id="432"/>
          </p14:sldIdLst>
        </p14:section>
        <p14:section name="Pages" id="{566C3ED0-B75F-4325-80F7-32402C845EA8}">
          <p14:sldIdLst>
            <p14:sldId id="475"/>
            <p14:sldId id="476"/>
            <p14:sldId id="482"/>
            <p14:sldId id="477"/>
            <p14:sldId id="431"/>
            <p14:sldId id="437"/>
            <p14:sldId id="438"/>
            <p14:sldId id="439"/>
            <p14:sldId id="440"/>
            <p14:sldId id="471"/>
            <p14:sldId id="441"/>
            <p14:sldId id="443"/>
            <p14:sldId id="444"/>
            <p14:sldId id="445"/>
            <p14:sldId id="446"/>
            <p14:sldId id="447"/>
            <p14:sldId id="455"/>
            <p14:sldId id="456"/>
            <p14:sldId id="457"/>
            <p14:sldId id="451"/>
            <p14:sldId id="452"/>
            <p14:sldId id="453"/>
            <p14:sldId id="454"/>
            <p14:sldId id="468"/>
            <p14:sldId id="459"/>
            <p14:sldId id="460"/>
            <p14:sldId id="461"/>
            <p14:sldId id="473"/>
            <p14:sldId id="478"/>
            <p14:sldId id="434"/>
            <p14:sldId id="479"/>
            <p14:sldId id="435"/>
            <p14:sldId id="480"/>
            <p14:sldId id="433"/>
          </p14:sldIdLst>
        </p14:section>
        <p14:section name="Summary" id="{56AB3B3C-6316-4E9C-BAC1-251EEECED49D}">
          <p14:sldIdLst>
            <p14:sldId id="464"/>
            <p14:sldId id="481"/>
            <p14:sldId id="483"/>
            <p14:sldId id="484"/>
            <p14:sldId id="469"/>
            <p14:sldId id="4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a Tomey" initials="ST" lastIdx="1" clrIdx="0">
    <p:extLst>
      <p:ext uri="{19B8F6BF-5375-455C-9EA6-DF929625EA0E}">
        <p15:presenceInfo xmlns:p15="http://schemas.microsoft.com/office/powerpoint/2012/main" userId="6084f9b2487af9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30D"/>
    <a:srgbClr val="4DA1E3"/>
    <a:srgbClr val="006FBA"/>
    <a:srgbClr val="FAFAFA"/>
    <a:srgbClr val="004D8B"/>
    <a:srgbClr val="002C5C"/>
    <a:srgbClr val="0072C6"/>
    <a:srgbClr val="006DD6"/>
    <a:srgbClr val="E6E24E"/>
    <a:srgbClr val="F2C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0385" autoAdjust="0"/>
  </p:normalViewPr>
  <p:slideViewPr>
    <p:cSldViewPr>
      <p:cViewPr varScale="1">
        <p:scale>
          <a:sx n="56" d="100"/>
          <a:sy n="56" d="100"/>
        </p:scale>
        <p:origin x="1881" y="42"/>
      </p:cViewPr>
      <p:guideLst>
        <p:guide orient="horz" pos="2160"/>
        <p:guide pos="3840"/>
      </p:guideLst>
    </p:cSldViewPr>
  </p:slideViewPr>
  <p:outlineViewPr>
    <p:cViewPr>
      <p:scale>
        <a:sx n="33" d="100"/>
        <a:sy n="33" d="100"/>
      </p:scale>
      <p:origin x="0" y="2178"/>
    </p:cViewPr>
  </p:outlineViewPr>
  <p:notesTextViewPr>
    <p:cViewPr>
      <p:scale>
        <a:sx n="3" d="2"/>
        <a:sy n="3" d="2"/>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30C4D748-F2C7-4C27-9B15-23BFF846CA16}" type="datetimeFigureOut">
              <a:rPr lang="en-GB" smtClean="0"/>
              <a:t>21/02/2018</a:t>
            </a:fld>
            <a:endParaRPr lang="en-GB"/>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1B220B33-9407-4E84-AD70-8C11A374B97F}" type="slidenum">
              <a:rPr lang="en-GB" smtClean="0"/>
              <a:t>‹#›</a:t>
            </a:fld>
            <a:endParaRPr lang="en-GB"/>
          </a:p>
        </p:txBody>
      </p:sp>
    </p:spTree>
    <p:extLst>
      <p:ext uri="{BB962C8B-B14F-4D97-AF65-F5344CB8AC3E}">
        <p14:creationId xmlns:p14="http://schemas.microsoft.com/office/powerpoint/2010/main" val="243129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91A1A55E-BE38-4424-90F8-C537E38B3A5A}" type="datetimeFigureOut">
              <a:rPr lang="en-GB" smtClean="0"/>
              <a:t>21/02/2018</a:t>
            </a:fld>
            <a:endParaRPr lang="en-GB"/>
          </a:p>
        </p:txBody>
      </p:sp>
      <p:sp>
        <p:nvSpPr>
          <p:cNvPr id="4" name="Slide Image Placeholder 3"/>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FB374D8C-BCFD-43F5-A7FB-AB65415F61D5}" type="slidenum">
              <a:rPr lang="en-GB" smtClean="0"/>
              <a:t>‹#›</a:t>
            </a:fld>
            <a:endParaRPr lang="en-GB"/>
          </a:p>
        </p:txBody>
      </p:sp>
    </p:spTree>
    <p:extLst>
      <p:ext uri="{BB962C8B-B14F-4D97-AF65-F5344CB8AC3E}">
        <p14:creationId xmlns:p14="http://schemas.microsoft.com/office/powerpoint/2010/main" val="18056992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1</a:t>
            </a:fld>
            <a:endParaRPr lang="en-GB"/>
          </a:p>
        </p:txBody>
      </p:sp>
    </p:spTree>
    <p:extLst>
      <p:ext uri="{BB962C8B-B14F-4D97-AF65-F5344CB8AC3E}">
        <p14:creationId xmlns:p14="http://schemas.microsoft.com/office/powerpoint/2010/main" val="1498264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You could use tools like Tabular Editor or BIML to potentially resolve some of these problems, but we want to avoid 3</a:t>
            </a:r>
            <a:r>
              <a:rPr lang="en-GB" sz="1200" baseline="30000" dirty="0"/>
              <a:t>rd</a:t>
            </a:r>
            <a:r>
              <a:rPr lang="en-GB" sz="1200" dirty="0"/>
              <a:t> party tools like tabular editor and we don’t want to pay a licence fee for BIML. It’s so easy to create a tool that automates the creation and deployment of tabular models. </a:t>
            </a:r>
          </a:p>
          <a:p>
            <a:endParaRPr lang="en-GB" sz="1200" dirty="0"/>
          </a:p>
          <a:p>
            <a:r>
              <a:rPr lang="en-GB" sz="1200" dirty="0"/>
              <a:t>I’ll show you…</a:t>
            </a:r>
            <a:r>
              <a:rPr lang="en-GB" sz="1200" baseline="0" dirty="0">
                <a:solidFill>
                  <a:schemeClr val="bg1"/>
                </a:solidFill>
              </a:rPr>
              <a:t>How easy it is to Introduce, or extend, a Tear-down, Build-up development culture in your organisation for tabular (and ideas for other areas) – using templates, metadata and automated scripts</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baseline="0" dirty="0">
                <a:solidFill>
                  <a:schemeClr val="bg1"/>
                </a:solidFill>
              </a:rPr>
              <a:t>So that you can quickly alter tabular objects and redeploy, including processing – even if that alteration is wholesale redevelopment  </a:t>
            </a:r>
          </a:p>
          <a:p>
            <a:endParaRPr lang="en-GB" sz="1200" dirty="0"/>
          </a:p>
          <a:p>
            <a:endParaRPr lang="en-GB" sz="1200" dirty="0"/>
          </a:p>
        </p:txBody>
      </p:sp>
      <p:sp>
        <p:nvSpPr>
          <p:cNvPr id="4" name="Slide Number Placeholder 3"/>
          <p:cNvSpPr>
            <a:spLocks noGrp="1"/>
          </p:cNvSpPr>
          <p:nvPr>
            <p:ph type="sldNum" sz="quarter" idx="10"/>
          </p:nvPr>
        </p:nvSpPr>
        <p:spPr/>
        <p:txBody>
          <a:bodyPr/>
          <a:lstStyle/>
          <a:p>
            <a:fld id="{FB374D8C-BCFD-43F5-A7FB-AB65415F61D5}" type="slidenum">
              <a:rPr lang="en-GB" smtClean="0"/>
              <a:t>12</a:t>
            </a:fld>
            <a:endParaRPr lang="en-GB"/>
          </a:p>
        </p:txBody>
      </p:sp>
    </p:spTree>
    <p:extLst>
      <p:ext uri="{BB962C8B-B14F-4D97-AF65-F5344CB8AC3E}">
        <p14:creationId xmlns:p14="http://schemas.microsoft.com/office/powerpoint/2010/main" val="272722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Segoe UI Light"/>
              </a:rPr>
              <a:t>Introduction to TMSL</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Segoe UI Light"/>
              </a:rPr>
              <a:t>Introduction to PowerShell</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Segoe UI Light"/>
              </a:rPr>
              <a:t>And a series of demos highlighting the combined power and flexibility of using TMSL and PowerShell</a:t>
            </a: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B374D8C-BCFD-43F5-A7FB-AB65415F61D5}"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30125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1200+ compatibility (as well as Azure Analysis Services)</a:t>
            </a:r>
          </a:p>
          <a:p>
            <a:endParaRPr lang="en-GB" dirty="0"/>
          </a:p>
          <a:p>
            <a:r>
              <a:rPr lang="en-GB" dirty="0"/>
              <a:t>Meaning it is easy to read and easy to template</a:t>
            </a:r>
          </a:p>
          <a:p>
            <a:endParaRPr lang="en-GB" dirty="0"/>
          </a:p>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14</a:t>
            </a:fld>
            <a:endParaRPr lang="en-GB"/>
          </a:p>
        </p:txBody>
      </p:sp>
    </p:spTree>
    <p:extLst>
      <p:ext uri="{BB962C8B-B14F-4D97-AF65-F5344CB8AC3E}">
        <p14:creationId xmlns:p14="http://schemas.microsoft.com/office/powerpoint/2010/main" val="25845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GB" baseline="0" dirty="0"/>
          </a:p>
          <a:p>
            <a:pPr marL="0" indent="0">
              <a:buFontTx/>
              <a:buNone/>
            </a:pPr>
            <a:endParaRPr lang="en-GB" baseline="0" dirty="0"/>
          </a:p>
        </p:txBody>
      </p:sp>
      <p:sp>
        <p:nvSpPr>
          <p:cNvPr id="4" name="Slide Number Placeholder 3"/>
          <p:cNvSpPr>
            <a:spLocks noGrp="1"/>
          </p:cNvSpPr>
          <p:nvPr>
            <p:ph type="sldNum" sz="quarter" idx="10"/>
          </p:nvPr>
        </p:nvSpPr>
        <p:spPr/>
        <p:txBody>
          <a:bodyPr/>
          <a:lstStyle/>
          <a:p>
            <a:fld id="{FB374D8C-BCFD-43F5-A7FB-AB65415F61D5}" type="slidenum">
              <a:rPr lang="en-GB" smtClean="0"/>
              <a:t>15</a:t>
            </a:fld>
            <a:endParaRPr lang="en-GB"/>
          </a:p>
        </p:txBody>
      </p:sp>
    </p:spTree>
    <p:extLst>
      <p:ext uri="{BB962C8B-B14F-4D97-AF65-F5344CB8AC3E}">
        <p14:creationId xmlns:p14="http://schemas.microsoft.com/office/powerpoint/2010/main" val="658998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600" kern="1200" dirty="0">
                <a:solidFill>
                  <a:schemeClr val="tx1"/>
                </a:solidFill>
                <a:effectLst/>
                <a:latin typeface="+mn-lt"/>
                <a:ea typeface="+mn-ea"/>
                <a:cs typeface="+mn-cs"/>
              </a:rPr>
              <a:t>I realise this is next section is going to be dry, but I want you to get a quick feel for how each of the objects differs and how EASY it is to describe these things within the language</a:t>
            </a:r>
          </a:p>
          <a:p>
            <a:pPr marL="0" indent="0">
              <a:buFont typeface="Arial" panose="020B0604020202020204" pitchFamily="34" charset="0"/>
              <a:buNone/>
            </a:pPr>
            <a:endParaRPr lang="en-GB" sz="1600" kern="1200" baseline="0" dirty="0">
              <a:solidFill>
                <a:schemeClr val="tx1"/>
              </a:solidFill>
              <a:effectLst/>
              <a:latin typeface="+mn-lt"/>
              <a:ea typeface="+mn-ea"/>
              <a:cs typeface="+mn-cs"/>
            </a:endParaRPr>
          </a:p>
          <a:p>
            <a:pPr marL="0" indent="0">
              <a:buFont typeface="Arial" panose="020B0604020202020204" pitchFamily="34" charset="0"/>
              <a:buNone/>
            </a:pPr>
            <a:r>
              <a:rPr lang="en-GB" sz="1600" kern="1200" dirty="0">
                <a:solidFill>
                  <a:schemeClr val="tx1"/>
                </a:solidFill>
                <a:effectLst/>
                <a:latin typeface="+mn-lt"/>
                <a:ea typeface="+mn-ea"/>
                <a:cs typeface="+mn-cs"/>
              </a:rPr>
              <a:t>Bear in mind that I don’t just open up notepad and start typing – get a skeleton structure from a tabular model and go from there. Don’t recall the syntax? Build it through the GUI and check it!</a:t>
            </a:r>
            <a:endParaRPr lang="en-GB" baseline="0" dirty="0">
              <a:solidFill>
                <a:schemeClr val="bg1"/>
              </a:solidFill>
            </a:endParaRPr>
          </a:p>
        </p:txBody>
      </p:sp>
      <p:sp>
        <p:nvSpPr>
          <p:cNvPr id="4" name="Slide Number Placeholder 3"/>
          <p:cNvSpPr>
            <a:spLocks noGrp="1"/>
          </p:cNvSpPr>
          <p:nvPr>
            <p:ph type="sldNum" sz="quarter" idx="10"/>
          </p:nvPr>
        </p:nvSpPr>
        <p:spPr/>
        <p:txBody>
          <a:bodyPr/>
          <a:lstStyle/>
          <a:p>
            <a:fld id="{FB374D8C-BCFD-43F5-A7FB-AB65415F61D5}" type="slidenum">
              <a:rPr lang="en-GB" smtClean="0"/>
              <a:t>16</a:t>
            </a:fld>
            <a:endParaRPr lang="en-GB"/>
          </a:p>
        </p:txBody>
      </p:sp>
    </p:spTree>
    <p:extLst>
      <p:ext uri="{BB962C8B-B14F-4D97-AF65-F5344CB8AC3E}">
        <p14:creationId xmlns:p14="http://schemas.microsoft.com/office/powerpoint/2010/main" val="4092451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name of the data source will be referenced in the partition object. The naming convention is: the type of data source, followed by the server and then the database</a:t>
            </a:r>
          </a:p>
          <a:p>
            <a:endParaRPr lang="en-GB" dirty="0"/>
          </a:p>
          <a:p>
            <a:r>
              <a:rPr lang="en-GB" dirty="0"/>
              <a:t>There are several options for the impersonation mode, some of them also share the same characteristics as in Visual Studio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17</a:t>
            </a:fld>
            <a:endParaRPr lang="en-GB"/>
          </a:p>
        </p:txBody>
      </p:sp>
    </p:spTree>
    <p:extLst>
      <p:ext uri="{BB962C8B-B14F-4D97-AF65-F5344CB8AC3E}">
        <p14:creationId xmlns:p14="http://schemas.microsoft.com/office/powerpoint/2010/main" val="330014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conceptually is very simple. All it requires is a name; at least one column; and at least one partition. Everything else, like a description, </a:t>
            </a:r>
            <a:r>
              <a:rPr lang="en-GB" dirty="0" err="1"/>
              <a:t>dataCategory</a:t>
            </a:r>
            <a:r>
              <a:rPr lang="en-GB" dirty="0"/>
              <a:t>, </a:t>
            </a:r>
            <a:r>
              <a:rPr lang="en-GB" dirty="0" err="1"/>
              <a:t>isHidden</a:t>
            </a:r>
            <a:r>
              <a:rPr lang="en-GB" dirty="0"/>
              <a:t>, Measures and hierarchies are optional.</a:t>
            </a:r>
          </a:p>
        </p:txBody>
      </p:sp>
      <p:sp>
        <p:nvSpPr>
          <p:cNvPr id="4" name="Slide Number Placeholder 3"/>
          <p:cNvSpPr>
            <a:spLocks noGrp="1"/>
          </p:cNvSpPr>
          <p:nvPr>
            <p:ph type="sldNum" sz="quarter" idx="10"/>
          </p:nvPr>
        </p:nvSpPr>
        <p:spPr/>
        <p:txBody>
          <a:bodyPr/>
          <a:lstStyle/>
          <a:p>
            <a:fld id="{FB374D8C-BCFD-43F5-A7FB-AB65415F61D5}" type="slidenum">
              <a:rPr lang="en-GB" smtClean="0"/>
              <a:t>18</a:t>
            </a:fld>
            <a:endParaRPr lang="en-GB"/>
          </a:p>
        </p:txBody>
      </p:sp>
    </p:spTree>
    <p:extLst>
      <p:ext uri="{BB962C8B-B14F-4D97-AF65-F5344CB8AC3E}">
        <p14:creationId xmlns:p14="http://schemas.microsoft.com/office/powerpoint/2010/main" val="1765128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column, is a bit more complex. It requires a name, a data type, a source column and a source data type.</a:t>
            </a:r>
          </a:p>
          <a:p>
            <a:r>
              <a:rPr lang="en-GB" dirty="0"/>
              <a:t>There are plenty of additional options for columns. These are: </a:t>
            </a:r>
          </a:p>
        </p:txBody>
      </p:sp>
      <p:sp>
        <p:nvSpPr>
          <p:cNvPr id="4" name="Slide Number Placeholder 3"/>
          <p:cNvSpPr>
            <a:spLocks noGrp="1"/>
          </p:cNvSpPr>
          <p:nvPr>
            <p:ph type="sldNum" sz="quarter" idx="10"/>
          </p:nvPr>
        </p:nvSpPr>
        <p:spPr/>
        <p:txBody>
          <a:bodyPr/>
          <a:lstStyle/>
          <a:p>
            <a:fld id="{FB374D8C-BCFD-43F5-A7FB-AB65415F61D5}" type="slidenum">
              <a:rPr lang="en-GB" smtClean="0"/>
              <a:t>19</a:t>
            </a:fld>
            <a:endParaRPr lang="en-GB"/>
          </a:p>
        </p:txBody>
      </p:sp>
    </p:spTree>
    <p:extLst>
      <p:ext uri="{BB962C8B-B14F-4D97-AF65-F5344CB8AC3E}">
        <p14:creationId xmlns:p14="http://schemas.microsoft.com/office/powerpoint/2010/main" val="324297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partition requires a name, a data view and a source as its bear minimum.</a:t>
            </a:r>
          </a:p>
        </p:txBody>
      </p:sp>
      <p:sp>
        <p:nvSpPr>
          <p:cNvPr id="4" name="Slide Number Placeholder 3"/>
          <p:cNvSpPr>
            <a:spLocks noGrp="1"/>
          </p:cNvSpPr>
          <p:nvPr>
            <p:ph type="sldNum" sz="quarter" idx="10"/>
          </p:nvPr>
        </p:nvSpPr>
        <p:spPr/>
        <p:txBody>
          <a:bodyPr/>
          <a:lstStyle/>
          <a:p>
            <a:fld id="{FB374D8C-BCFD-43F5-A7FB-AB65415F61D5}" type="slidenum">
              <a:rPr lang="en-GB" smtClean="0"/>
              <a:t>20</a:t>
            </a:fld>
            <a:endParaRPr lang="en-GB"/>
          </a:p>
        </p:txBody>
      </p:sp>
    </p:spTree>
    <p:extLst>
      <p:ext uri="{BB962C8B-B14F-4D97-AF65-F5344CB8AC3E}">
        <p14:creationId xmlns:p14="http://schemas.microsoft.com/office/powerpoint/2010/main" val="949300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a:solidFill>
                  <a:schemeClr val="bg1"/>
                </a:solidFill>
              </a:rPr>
              <a:t>Who uses PowerShell? </a:t>
            </a:r>
          </a:p>
          <a:p>
            <a:pPr marL="0" indent="0">
              <a:buFontTx/>
              <a:buNone/>
            </a:pPr>
            <a:endParaRPr lang="en-GB" baseline="0" dirty="0">
              <a:solidFill>
                <a:schemeClr val="bg1"/>
              </a:solidFill>
            </a:endParaRPr>
          </a:p>
          <a:p>
            <a:pPr marL="0" indent="0">
              <a:buFontTx/>
              <a:buNone/>
            </a:pPr>
            <a:r>
              <a:rPr lang="en-GB" baseline="0" dirty="0">
                <a:solidFill>
                  <a:schemeClr val="bg1"/>
                </a:solidFill>
              </a:rPr>
              <a:t>If you want to know more about PowerShell, there’s plenty of sessions that you should’ve gone to at SQL Bits!</a:t>
            </a:r>
          </a:p>
          <a:p>
            <a:pPr marL="285750" indent="-285750">
              <a:buFontTx/>
              <a:buChar char="-"/>
            </a:pPr>
            <a:endParaRPr lang="en-GB" baseline="0" dirty="0">
              <a:solidFill>
                <a:schemeClr val="bg1"/>
              </a:solidFill>
            </a:endParaRPr>
          </a:p>
          <a:p>
            <a:pPr marL="285750" indent="-285750">
              <a:buFontTx/>
              <a:buChar char="-"/>
            </a:pPr>
            <a:r>
              <a:rPr lang="en-GB" baseline="0" dirty="0">
                <a:solidFill>
                  <a:schemeClr val="bg1"/>
                </a:solidFill>
              </a:rPr>
              <a:t>Command-line shell and scripting language</a:t>
            </a:r>
          </a:p>
          <a:p>
            <a:pPr marL="285750" indent="-285750">
              <a:buFontTx/>
              <a:buChar char="-"/>
            </a:pPr>
            <a:r>
              <a:rPr lang="en-GB" baseline="0" dirty="0">
                <a:solidFill>
                  <a:schemeClr val="bg1"/>
                </a:solidFill>
              </a:rPr>
              <a:t>Typically used by system admins to administer operating systems</a:t>
            </a:r>
          </a:p>
          <a:p>
            <a:pPr marL="895335" lvl="1" indent="-285750">
              <a:buFontTx/>
              <a:buChar char="-"/>
            </a:pPr>
            <a:r>
              <a:rPr lang="en-GB" baseline="0" dirty="0">
                <a:solidFill>
                  <a:schemeClr val="bg1"/>
                </a:solidFill>
              </a:rPr>
              <a:t>I’m not a DBA or a sysadmin but I use PowerShell all the time as a development tool!</a:t>
            </a:r>
          </a:p>
          <a:p>
            <a:pPr marL="285750" indent="-285750">
              <a:buFontTx/>
              <a:buChar char="-"/>
            </a:pPr>
            <a:r>
              <a:rPr lang="en-GB" baseline="0" dirty="0">
                <a:solidFill>
                  <a:schemeClr val="bg1"/>
                </a:solidFill>
              </a:rPr>
              <a:t>Used to automate processes</a:t>
            </a:r>
          </a:p>
          <a:p>
            <a:pPr marL="285750" indent="-285750">
              <a:buFontTx/>
              <a:buChar char="-"/>
            </a:pPr>
            <a:r>
              <a:rPr lang="en-GB" baseline="0" dirty="0">
                <a:solidFill>
                  <a:schemeClr val="bg1"/>
                </a:solidFill>
              </a:rPr>
              <a:t>Uses cmdlets to extend functionality</a:t>
            </a:r>
          </a:p>
          <a:p>
            <a:pPr marL="285750" indent="-285750">
              <a:buFontTx/>
              <a:buChar char="-"/>
            </a:pPr>
            <a:r>
              <a:rPr lang="en-GB" baseline="0" dirty="0">
                <a:solidFill>
                  <a:schemeClr val="bg1"/>
                </a:solidFill>
              </a:rPr>
              <a:t>Sets of cmdlets can be combined into scripts</a:t>
            </a:r>
          </a:p>
        </p:txBody>
      </p:sp>
      <p:sp>
        <p:nvSpPr>
          <p:cNvPr id="4" name="Slide Number Placeholder 3"/>
          <p:cNvSpPr>
            <a:spLocks noGrp="1"/>
          </p:cNvSpPr>
          <p:nvPr>
            <p:ph type="sldNum" sz="quarter" idx="10"/>
          </p:nvPr>
        </p:nvSpPr>
        <p:spPr/>
        <p:txBody>
          <a:bodyPr/>
          <a:lstStyle/>
          <a:p>
            <a:fld id="{FB374D8C-BCFD-43F5-A7FB-AB65415F61D5}" type="slidenum">
              <a:rPr lang="en-GB" smtClean="0"/>
              <a:t>28</a:t>
            </a:fld>
            <a:endParaRPr lang="en-GB"/>
          </a:p>
        </p:txBody>
      </p:sp>
    </p:spTree>
    <p:extLst>
      <p:ext uri="{BB962C8B-B14F-4D97-AF65-F5344CB8AC3E}">
        <p14:creationId xmlns:p14="http://schemas.microsoft.com/office/powerpoint/2010/main" val="294226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Immersion</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2/21/2018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3016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loads of AS cmdlets available, but the important cmdlet for this session is the Invoke-</a:t>
            </a:r>
            <a:r>
              <a:rPr lang="en-GB" dirty="0" err="1"/>
              <a:t>ASCmd</a:t>
            </a:r>
            <a:r>
              <a:rPr lang="en-GB" dirty="0"/>
              <a:t> cmdlet</a:t>
            </a:r>
          </a:p>
          <a:p>
            <a:endParaRPr lang="en-GB" dirty="0"/>
          </a:p>
          <a:p>
            <a:r>
              <a:rPr lang="en-GB" dirty="0"/>
              <a:t>Allows you to issue a command against the analysis services server, either from a file or as a query - and you’ll soon see how the two variations are used in the automation of tabular model development</a:t>
            </a:r>
          </a:p>
        </p:txBody>
      </p:sp>
      <p:sp>
        <p:nvSpPr>
          <p:cNvPr id="4" name="Slide Number Placeholder 3"/>
          <p:cNvSpPr>
            <a:spLocks noGrp="1"/>
          </p:cNvSpPr>
          <p:nvPr>
            <p:ph type="sldNum" sz="quarter" idx="10"/>
          </p:nvPr>
        </p:nvSpPr>
        <p:spPr/>
        <p:txBody>
          <a:bodyPr/>
          <a:lstStyle/>
          <a:p>
            <a:fld id="{FB374D8C-BCFD-43F5-A7FB-AB65415F61D5}" type="slidenum">
              <a:rPr lang="en-GB" smtClean="0"/>
              <a:t>29</a:t>
            </a:fld>
            <a:endParaRPr lang="en-GB"/>
          </a:p>
        </p:txBody>
      </p:sp>
    </p:spTree>
    <p:extLst>
      <p:ext uri="{BB962C8B-B14F-4D97-AF65-F5344CB8AC3E}">
        <p14:creationId xmlns:p14="http://schemas.microsoft.com/office/powerpoint/2010/main" val="4221621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a:solidFill>
                  <a:schemeClr val="bg1"/>
                </a:solidFill>
              </a:rPr>
              <a:t>PowerShell has modules which can connect to SQL Server databases and read the contents of tables, as well as access DMVs. This means that you can drive the creation of metadata objects, using other metadata</a:t>
            </a:r>
          </a:p>
          <a:p>
            <a:pPr marL="0" indent="0">
              <a:buFontTx/>
              <a:buNone/>
            </a:pPr>
            <a:endParaRPr lang="en-GB" baseline="0" dirty="0">
              <a:solidFill>
                <a:schemeClr val="bg1"/>
              </a:solidFill>
            </a:endParaRPr>
          </a:p>
          <a:p>
            <a:pPr marL="0" indent="0">
              <a:buFontTx/>
              <a:buNone/>
            </a:pPr>
            <a:r>
              <a:rPr lang="en-GB" baseline="0" dirty="0">
                <a:solidFill>
                  <a:schemeClr val="bg1"/>
                </a:solidFill>
              </a:rPr>
              <a:t>TMSL, as it is a JSON object, allows for templates to exist, meaning that you have a standardised object from which to quickly draw upon and read within PowerShell.</a:t>
            </a:r>
          </a:p>
          <a:p>
            <a:pPr marL="0" indent="0">
              <a:buFontTx/>
              <a:buNone/>
            </a:pPr>
            <a:endParaRPr lang="en-GB" baseline="0" dirty="0">
              <a:solidFill>
                <a:schemeClr val="bg1"/>
              </a:solidFill>
            </a:endParaRPr>
          </a:p>
          <a:p>
            <a:pPr marL="0" indent="0">
              <a:buFontTx/>
              <a:buNone/>
            </a:pPr>
            <a:r>
              <a:rPr lang="en-GB" baseline="0" dirty="0">
                <a:solidFill>
                  <a:schemeClr val="bg1"/>
                </a:solidFill>
              </a:rPr>
              <a:t>With PowerShell you can add so much more into your TMSL file. It is fully extendable and can be used to connect to Azure services as well.</a:t>
            </a:r>
          </a:p>
        </p:txBody>
      </p:sp>
      <p:sp>
        <p:nvSpPr>
          <p:cNvPr id="4" name="Slide Number Placeholder 3"/>
          <p:cNvSpPr>
            <a:spLocks noGrp="1"/>
          </p:cNvSpPr>
          <p:nvPr>
            <p:ph type="sldNum" sz="quarter" idx="10"/>
          </p:nvPr>
        </p:nvSpPr>
        <p:spPr/>
        <p:txBody>
          <a:bodyPr/>
          <a:lstStyle/>
          <a:p>
            <a:fld id="{FB374D8C-BCFD-43F5-A7FB-AB65415F61D5}" type="slidenum">
              <a:rPr lang="en-GB" smtClean="0"/>
              <a:t>30</a:t>
            </a:fld>
            <a:endParaRPr lang="en-GB"/>
          </a:p>
        </p:txBody>
      </p:sp>
    </p:spTree>
    <p:extLst>
      <p:ext uri="{BB962C8B-B14F-4D97-AF65-F5344CB8AC3E}">
        <p14:creationId xmlns:p14="http://schemas.microsoft.com/office/powerpoint/2010/main" val="4049940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GB" baseline="0" dirty="0">
              <a:solidFill>
                <a:schemeClr val="bg1"/>
              </a:solidFill>
            </a:endParaRPr>
          </a:p>
        </p:txBody>
      </p:sp>
      <p:sp>
        <p:nvSpPr>
          <p:cNvPr id="4" name="Slide Number Placeholder 3"/>
          <p:cNvSpPr>
            <a:spLocks noGrp="1"/>
          </p:cNvSpPr>
          <p:nvPr>
            <p:ph type="sldNum" sz="quarter" idx="10"/>
          </p:nvPr>
        </p:nvSpPr>
        <p:spPr/>
        <p:txBody>
          <a:bodyPr/>
          <a:lstStyle/>
          <a:p>
            <a:fld id="{FB374D8C-BCFD-43F5-A7FB-AB65415F61D5}" type="slidenum">
              <a:rPr lang="en-GB" smtClean="0"/>
              <a:t>31</a:t>
            </a:fld>
            <a:endParaRPr lang="en-GB"/>
          </a:p>
        </p:txBody>
      </p:sp>
    </p:spTree>
    <p:extLst>
      <p:ext uri="{BB962C8B-B14F-4D97-AF65-F5344CB8AC3E}">
        <p14:creationId xmlns:p14="http://schemas.microsoft.com/office/powerpoint/2010/main" val="1092613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33</a:t>
            </a:fld>
            <a:endParaRPr lang="en-GB"/>
          </a:p>
        </p:txBody>
      </p:sp>
    </p:spTree>
    <p:extLst>
      <p:ext uri="{BB962C8B-B14F-4D97-AF65-F5344CB8AC3E}">
        <p14:creationId xmlns:p14="http://schemas.microsoft.com/office/powerpoint/2010/main" val="61267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35</a:t>
            </a:fld>
            <a:endParaRPr lang="en-GB"/>
          </a:p>
        </p:txBody>
      </p:sp>
    </p:spTree>
    <p:extLst>
      <p:ext uri="{BB962C8B-B14F-4D97-AF65-F5344CB8AC3E}">
        <p14:creationId xmlns:p14="http://schemas.microsoft.com/office/powerpoint/2010/main" val="2876647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37</a:t>
            </a:fld>
            <a:endParaRPr lang="en-GB"/>
          </a:p>
        </p:txBody>
      </p:sp>
    </p:spTree>
    <p:extLst>
      <p:ext uri="{BB962C8B-B14F-4D97-AF65-F5344CB8AC3E}">
        <p14:creationId xmlns:p14="http://schemas.microsoft.com/office/powerpoint/2010/main" val="3119362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a:solidFill>
                  <a:schemeClr val="bg1"/>
                </a:solidFill>
              </a:rPr>
              <a:t>Introduce a Tear-down, Build-up development culture. Quickly alter tabular objects and redeploy, including processing.  </a:t>
            </a:r>
          </a:p>
        </p:txBody>
      </p:sp>
      <p:sp>
        <p:nvSpPr>
          <p:cNvPr id="4" name="Slide Number Placeholder 3"/>
          <p:cNvSpPr>
            <a:spLocks noGrp="1"/>
          </p:cNvSpPr>
          <p:nvPr>
            <p:ph type="sldNum" sz="quarter" idx="10"/>
          </p:nvPr>
        </p:nvSpPr>
        <p:spPr/>
        <p:txBody>
          <a:bodyPr/>
          <a:lstStyle/>
          <a:p>
            <a:fld id="{FB374D8C-BCFD-43F5-A7FB-AB65415F61D5}" type="slidenum">
              <a:rPr lang="en-GB" smtClean="0"/>
              <a:t>38</a:t>
            </a:fld>
            <a:endParaRPr lang="en-GB"/>
          </a:p>
        </p:txBody>
      </p:sp>
    </p:spTree>
    <p:extLst>
      <p:ext uri="{BB962C8B-B14F-4D97-AF65-F5344CB8AC3E}">
        <p14:creationId xmlns:p14="http://schemas.microsoft.com/office/powerpoint/2010/main" val="755065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can we use these demos in real business life?</a:t>
            </a:r>
          </a:p>
          <a:p>
            <a:endParaRPr lang="en-GB" dirty="0"/>
          </a:p>
          <a:p>
            <a:r>
              <a:rPr lang="en-GB" dirty="0"/>
              <a:t>For a filtered tabular model from template, the solution for our large data set problem, we could put a wrapper around the PowerShell script so that all users have to enter is the analysis period and the validity period for the tabular model. This wrapper could be anything… A Bot, a power app, a .NET wrapper, a web app. The options are almost endless…</a:t>
            </a:r>
          </a:p>
          <a:p>
            <a:endParaRPr lang="en-GB" dirty="0"/>
          </a:p>
          <a:p>
            <a:r>
              <a:rPr lang="en-GB" dirty="0"/>
              <a:t>What if we popped it on Azure, what could it look like?</a:t>
            </a:r>
          </a:p>
          <a:p>
            <a:endParaRPr lang="en-GB" dirty="0"/>
          </a:p>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39</a:t>
            </a:fld>
            <a:endParaRPr lang="en-GB"/>
          </a:p>
        </p:txBody>
      </p:sp>
    </p:spTree>
    <p:extLst>
      <p:ext uri="{BB962C8B-B14F-4D97-AF65-F5344CB8AC3E}">
        <p14:creationId xmlns:p14="http://schemas.microsoft.com/office/powerpoint/2010/main" val="549761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generating a tabular model from template, the solution for our slow development problem, again we could put a wrapper around the PowerShell script and our </a:t>
            </a:r>
            <a:r>
              <a:rPr lang="en-GB" dirty="0" err="1"/>
              <a:t>metastore</a:t>
            </a:r>
            <a:r>
              <a:rPr lang="en-GB" dirty="0"/>
              <a:t> so that users enter the metadata values and validity period for the tabular model. </a:t>
            </a:r>
          </a:p>
          <a:p>
            <a:endParaRPr lang="en-GB" dirty="0"/>
          </a:p>
          <a:p>
            <a:r>
              <a:rPr lang="en-GB" dirty="0"/>
              <a:t>Like our previous example, this wrapper could be anything… Writing metadata to our </a:t>
            </a:r>
            <a:r>
              <a:rPr lang="en-GB" dirty="0" err="1"/>
              <a:t>metastore</a:t>
            </a:r>
            <a:r>
              <a:rPr lang="en-GB" dirty="0"/>
              <a:t>, config </a:t>
            </a:r>
            <a:r>
              <a:rPr lang="en-GB" dirty="0" err="1"/>
              <a:t>db</a:t>
            </a:r>
            <a:r>
              <a:rPr lang="en-GB" dirty="0"/>
              <a:t>, and executing the PowerShell script</a:t>
            </a:r>
          </a:p>
          <a:p>
            <a:r>
              <a:rPr lang="en-GB" dirty="0"/>
              <a:t>Popping it into Azure, could look like…</a:t>
            </a:r>
          </a:p>
        </p:txBody>
      </p:sp>
      <p:sp>
        <p:nvSpPr>
          <p:cNvPr id="4" name="Slide Number Placeholder 3"/>
          <p:cNvSpPr>
            <a:spLocks noGrp="1"/>
          </p:cNvSpPr>
          <p:nvPr>
            <p:ph type="sldNum" sz="quarter" idx="10"/>
          </p:nvPr>
        </p:nvSpPr>
        <p:spPr/>
        <p:txBody>
          <a:bodyPr/>
          <a:lstStyle/>
          <a:p>
            <a:fld id="{FB374D8C-BCFD-43F5-A7FB-AB65415F61D5}" type="slidenum">
              <a:rPr lang="en-GB" smtClean="0"/>
              <a:t>40</a:t>
            </a:fld>
            <a:endParaRPr lang="en-GB"/>
          </a:p>
        </p:txBody>
      </p:sp>
    </p:spTree>
    <p:extLst>
      <p:ext uri="{BB962C8B-B14F-4D97-AF65-F5344CB8AC3E}">
        <p14:creationId xmlns:p14="http://schemas.microsoft.com/office/powerpoint/2010/main" val="3933080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employing the techniques of tabular automation demonstrated in this session, the management of tabular becomes less about managing individual model source code and more managing what models are live and whether they need to live. </a:t>
            </a:r>
          </a:p>
        </p:txBody>
      </p:sp>
      <p:sp>
        <p:nvSpPr>
          <p:cNvPr id="4" name="Slide Number Placeholder 3"/>
          <p:cNvSpPr>
            <a:spLocks noGrp="1"/>
          </p:cNvSpPr>
          <p:nvPr>
            <p:ph type="sldNum" sz="quarter" idx="10"/>
          </p:nvPr>
        </p:nvSpPr>
        <p:spPr/>
        <p:txBody>
          <a:bodyPr/>
          <a:lstStyle/>
          <a:p>
            <a:fld id="{FB374D8C-BCFD-43F5-A7FB-AB65415F61D5}" type="slidenum">
              <a:rPr lang="en-GB" smtClean="0"/>
              <a:t>41</a:t>
            </a:fld>
            <a:endParaRPr lang="en-GB"/>
          </a:p>
        </p:txBody>
      </p:sp>
    </p:spTree>
    <p:extLst>
      <p:ext uri="{BB962C8B-B14F-4D97-AF65-F5344CB8AC3E}">
        <p14:creationId xmlns:p14="http://schemas.microsoft.com/office/powerpoint/2010/main" val="32294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I’m </a:t>
            </a:r>
            <a:r>
              <a:rPr lang="en-GB" dirty="0"/>
              <a:t>a Senior Consultant at Adatis. We’re an Advanced Analytics and Business Intelligence Consultancy based in London and Farnham, Surrey</a:t>
            </a:r>
          </a:p>
          <a:p>
            <a:endParaRPr lang="en-GB" dirty="0"/>
          </a:p>
          <a:p>
            <a:r>
              <a:rPr lang="en-GB" dirty="0"/>
              <a:t>Outside of work, I love to travel and would rather spend more time travelling than doing boring, monotonous tasks</a:t>
            </a:r>
          </a:p>
          <a:p>
            <a:endParaRPr lang="en-GB" dirty="0"/>
          </a:p>
          <a:p>
            <a:r>
              <a:rPr lang="en-GB" dirty="0"/>
              <a:t>Therefore, I enjoy trying to make things more efficient. I don’t always succeed, but I enjoy it nevertheless.</a:t>
            </a:r>
          </a:p>
          <a:p>
            <a:endParaRPr lang="en-GB" dirty="0"/>
          </a:p>
          <a:p>
            <a:r>
              <a:rPr lang="en-GB" dirty="0"/>
              <a:t>Who’s used Tabular? Who enjoys developing in Visual Studio?</a:t>
            </a:r>
          </a:p>
          <a:p>
            <a:endParaRPr lang="en-GB" dirty="0"/>
          </a:p>
          <a:p>
            <a:r>
              <a:rPr lang="en-GB" sz="1600" kern="1200" dirty="0">
                <a:solidFill>
                  <a:schemeClr val="tx1"/>
                </a:solidFill>
                <a:effectLst/>
                <a:latin typeface="+mn-lt"/>
                <a:ea typeface="+mn-ea"/>
                <a:cs typeface="+mn-cs"/>
              </a:rPr>
              <a:t>Who was excited when XMLA changed to TMSL (aka: tabular model scripting language) as I WAS?</a:t>
            </a:r>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3</a:t>
            </a:fld>
            <a:endParaRPr lang="en-GB"/>
          </a:p>
        </p:txBody>
      </p:sp>
    </p:spTree>
    <p:extLst>
      <p:ext uri="{BB962C8B-B14F-4D97-AF65-F5344CB8AC3E}">
        <p14:creationId xmlns:p14="http://schemas.microsoft.com/office/powerpoint/2010/main" val="1318620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374D8C-BCFD-43F5-A7FB-AB65415F61D5}" type="slidenum">
              <a:rPr lang="en-GB" smtClean="0"/>
              <a:t>42</a:t>
            </a:fld>
            <a:endParaRPr lang="en-GB"/>
          </a:p>
        </p:txBody>
      </p:sp>
    </p:spTree>
    <p:extLst>
      <p:ext uri="{BB962C8B-B14F-4D97-AF65-F5344CB8AC3E}">
        <p14:creationId xmlns:p14="http://schemas.microsoft.com/office/powerpoint/2010/main" val="1259751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aseline="0" dirty="0">
              <a:solidFill>
                <a:schemeClr val="bg1"/>
              </a:solidFill>
            </a:endParaRPr>
          </a:p>
        </p:txBody>
      </p:sp>
      <p:sp>
        <p:nvSpPr>
          <p:cNvPr id="4" name="Slide Number Placeholder 3"/>
          <p:cNvSpPr>
            <a:spLocks noGrp="1"/>
          </p:cNvSpPr>
          <p:nvPr>
            <p:ph type="sldNum" sz="quarter" idx="10"/>
          </p:nvPr>
        </p:nvSpPr>
        <p:spPr/>
        <p:txBody>
          <a:bodyPr/>
          <a:lstStyle/>
          <a:p>
            <a:fld id="{FB374D8C-BCFD-43F5-A7FB-AB65415F61D5}" type="slidenum">
              <a:rPr lang="en-GB" smtClean="0"/>
              <a:t>43</a:t>
            </a:fld>
            <a:endParaRPr lang="en-GB"/>
          </a:p>
        </p:txBody>
      </p:sp>
    </p:spTree>
    <p:extLst>
      <p:ext uri="{BB962C8B-B14F-4D97-AF65-F5344CB8AC3E}">
        <p14:creationId xmlns:p14="http://schemas.microsoft.com/office/powerpoint/2010/main" val="133929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Tabular’s analytics engine utilises compression algorithms and a multi-threaded query processor to deliver fast access to tabular model objects and data by reporting client applications like Power BI and Excel.</a:t>
            </a:r>
          </a:p>
          <a:p>
            <a:endParaRPr lang="en-GB" dirty="0"/>
          </a:p>
          <a:p>
            <a:r>
              <a:rPr lang="en-GB" dirty="0"/>
              <a:t>Typically authored in SQL Server Data Tools, which provides a design surface for creating models and associated objects. </a:t>
            </a:r>
          </a:p>
          <a:p>
            <a:endParaRPr lang="en-GB" dirty="0"/>
          </a:p>
          <a:p>
            <a:r>
              <a:rPr lang="en-GB" dirty="0"/>
              <a:t>Tabular is a representation of your Kimball modelled data warehouse, its tables and columns, allowing you to extend your warehouse by adding measures, KPIs, hierarchies and many other features that you can’t produce in your relational database. </a:t>
            </a:r>
          </a:p>
        </p:txBody>
      </p:sp>
      <p:sp>
        <p:nvSpPr>
          <p:cNvPr id="4" name="Slide Number Placeholder 3"/>
          <p:cNvSpPr>
            <a:spLocks noGrp="1"/>
          </p:cNvSpPr>
          <p:nvPr>
            <p:ph type="sldNum" sz="quarter" idx="10"/>
          </p:nvPr>
        </p:nvSpPr>
        <p:spPr/>
        <p:txBody>
          <a:bodyPr/>
          <a:lstStyle/>
          <a:p>
            <a:fld id="{FB374D8C-BCFD-43F5-A7FB-AB65415F61D5}" type="slidenum">
              <a:rPr lang="en-GB" smtClean="0"/>
              <a:t>4</a:t>
            </a:fld>
            <a:endParaRPr lang="en-GB"/>
          </a:p>
        </p:txBody>
      </p:sp>
    </p:spTree>
    <p:extLst>
      <p:ext uri="{BB962C8B-B14F-4D97-AF65-F5344CB8AC3E}">
        <p14:creationId xmlns:p14="http://schemas.microsoft.com/office/powerpoint/2010/main" val="427122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sanitised, single source and interpretation of data for business users to analyse</a:t>
            </a:r>
          </a:p>
          <a:p>
            <a:endParaRPr lang="en-GB" dirty="0"/>
          </a:p>
          <a:p>
            <a:r>
              <a:rPr lang="en-GB" dirty="0"/>
              <a:t>Due to the compression algorithms, in-memory storage and multithreaded query processor, tabular has a very fast analytics engine for users to query and analyse data without having to rely upon IT for their analytical demands</a:t>
            </a:r>
          </a:p>
          <a:p>
            <a:endParaRPr lang="en-GB" dirty="0"/>
          </a:p>
          <a:p>
            <a:r>
              <a:rPr lang="en-GB" dirty="0"/>
              <a:t>For many users who analyse data in Excel or Power BI, the experience of using tabular models and creating DAX expressions is familiar – meaning it’s relatively easy to understand and implement. Tabular does not contain the same complexities of developing multidimensional cubes or creating MDX queries – which makes it faster to develop than Multidimensional</a:t>
            </a:r>
          </a:p>
        </p:txBody>
      </p:sp>
      <p:sp>
        <p:nvSpPr>
          <p:cNvPr id="4" name="Slide Number Placeholder 3"/>
          <p:cNvSpPr>
            <a:spLocks noGrp="1"/>
          </p:cNvSpPr>
          <p:nvPr>
            <p:ph type="sldNum" sz="quarter" idx="10"/>
          </p:nvPr>
        </p:nvSpPr>
        <p:spPr/>
        <p:txBody>
          <a:bodyPr/>
          <a:lstStyle/>
          <a:p>
            <a:fld id="{FB374D8C-BCFD-43F5-A7FB-AB65415F61D5}" type="slidenum">
              <a:rPr lang="en-GB" smtClean="0"/>
              <a:t>7</a:t>
            </a:fld>
            <a:endParaRPr lang="en-GB"/>
          </a:p>
        </p:txBody>
      </p:sp>
    </p:spTree>
    <p:extLst>
      <p:ext uri="{BB962C8B-B14F-4D97-AF65-F5344CB8AC3E}">
        <p14:creationId xmlns:p14="http://schemas.microsoft.com/office/powerpoint/2010/main" val="70830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TMSL and PowerShell, what problem or problems am I trying to solve..?</a:t>
            </a:r>
          </a:p>
          <a:p>
            <a:endParaRPr lang="en-GB" dirty="0"/>
          </a:p>
          <a:p>
            <a:r>
              <a:rPr lang="en-GB" dirty="0"/>
              <a:t>There are a multitude of problems, DAX not being one of them, that I or others have faced when developing or using tabular models</a:t>
            </a:r>
          </a:p>
        </p:txBody>
      </p:sp>
      <p:sp>
        <p:nvSpPr>
          <p:cNvPr id="4" name="Slide Number Placeholder 3"/>
          <p:cNvSpPr>
            <a:spLocks noGrp="1"/>
          </p:cNvSpPr>
          <p:nvPr>
            <p:ph type="sldNum" sz="quarter" idx="10"/>
          </p:nvPr>
        </p:nvSpPr>
        <p:spPr/>
        <p:txBody>
          <a:bodyPr/>
          <a:lstStyle/>
          <a:p>
            <a:fld id="{FB374D8C-BCFD-43F5-A7FB-AB65415F61D5}" type="slidenum">
              <a:rPr lang="en-GB" smtClean="0"/>
              <a:t>8</a:t>
            </a:fld>
            <a:endParaRPr lang="en-GB"/>
          </a:p>
        </p:txBody>
      </p:sp>
    </p:spTree>
    <p:extLst>
      <p:ext uri="{BB962C8B-B14F-4D97-AF65-F5344CB8AC3E}">
        <p14:creationId xmlns:p14="http://schemas.microsoft.com/office/powerpoint/2010/main" val="15480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a:solidFill>
                  <a:schemeClr val="tx1"/>
                </a:solidFill>
                <a:effectLst/>
                <a:latin typeface="+mn-lt"/>
                <a:ea typeface="+mn-ea"/>
                <a:cs typeface="+mn-cs"/>
              </a:rPr>
              <a:t>wouldn’t it be great if self service BI was EVEN MORE SELF SERVICE  - enabling Business users who want to build their own tabular models, to build their own tabular models</a:t>
            </a:r>
          </a:p>
          <a:p>
            <a:endParaRPr lang="en-GB"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You might be thinking, “You’re mad!” and you would be right. It is an unusual request and has its own challenges</a:t>
            </a:r>
          </a:p>
          <a:p>
            <a:endParaRPr lang="en-GB"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As a business user…</a:t>
            </a:r>
          </a:p>
          <a:p>
            <a:r>
              <a:rPr lang="en-GB" sz="1600" kern="1200" dirty="0">
                <a:solidFill>
                  <a:schemeClr val="tx1"/>
                </a:solidFill>
                <a:effectLst/>
                <a:latin typeface="+mn-lt"/>
                <a:ea typeface="+mn-ea"/>
                <a:cs typeface="+mn-cs"/>
              </a:rPr>
              <a:t>I want a tabular model now</a:t>
            </a:r>
          </a:p>
          <a:p>
            <a:r>
              <a:rPr lang="en-GB" sz="1600" kern="1200" dirty="0">
                <a:solidFill>
                  <a:schemeClr val="tx1"/>
                </a:solidFill>
                <a:effectLst/>
                <a:latin typeface="+mn-lt"/>
                <a:ea typeface="+mn-ea"/>
                <a:cs typeface="+mn-cs"/>
              </a:rPr>
              <a:t>BUT I don’t know SSAS or much DAX, if any at all</a:t>
            </a:r>
          </a:p>
          <a:p>
            <a:r>
              <a:rPr lang="en-GB" sz="1600" kern="1200" dirty="0">
                <a:solidFill>
                  <a:schemeClr val="tx1"/>
                </a:solidFill>
                <a:effectLst/>
                <a:latin typeface="+mn-lt"/>
                <a:ea typeface="+mn-ea"/>
                <a:cs typeface="+mn-cs"/>
              </a:rPr>
              <a:t>Development tools? What are they?!</a:t>
            </a:r>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B374D8C-BCFD-43F5-A7FB-AB65415F61D5}"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5624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be able to create a tabular model in seconds</a:t>
            </a:r>
          </a:p>
          <a:p>
            <a:endParaRPr lang="en-GB" dirty="0"/>
          </a:p>
          <a:p>
            <a:r>
              <a:rPr lang="en-GB" dirty="0"/>
              <a:t>I don’t need it all signing and dancing – just the basics is fine for me</a:t>
            </a:r>
          </a:p>
          <a:p>
            <a:endParaRPr lang="en-GB" dirty="0"/>
          </a:p>
          <a:p>
            <a:r>
              <a:rPr lang="en-GB" dirty="0"/>
              <a:t>Do more exciting things, like complex DAX</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B374D8C-BCFD-43F5-A7FB-AB65415F61D5}"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9155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Light"/>
              </a:rPr>
              <a:t>My data volumes are too big to be processed by a single tabular database</a:t>
            </a:r>
          </a:p>
          <a:p>
            <a:endParaRPr lang="en-GB" dirty="0"/>
          </a:p>
          <a:p>
            <a:r>
              <a:rPr lang="en-GB" dirty="0"/>
              <a:t>I want a tabular model to process one month at a time, because that’s all I’m going to be analysing</a:t>
            </a:r>
          </a:p>
          <a:p>
            <a:endParaRPr lang="en-GB" dirty="0"/>
          </a:p>
          <a:p>
            <a:r>
              <a:rPr lang="en-GB" dirty="0"/>
              <a:t>Because business demands are high, I need it quickly and dynamically</a:t>
            </a:r>
          </a:p>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B374D8C-BCFD-43F5-A7FB-AB65415F61D5}"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0417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26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621673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10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422032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4451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060149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8417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345558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23878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362781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4106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726154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519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3405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63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358389"/>
      </p:ext>
    </p:extLst>
  </p:cSld>
  <p:clrMap bg1="lt1" tx1="dk1" bg2="lt2" tx2="dk2" accent1="accent1" accent2="accent2" accent3="accent3" accent4="accent4" accent5="accent5" accent6="accent6" hlink="hlink" folHlink="folHlink"/>
  <p:sldLayoutIdLst>
    <p:sldLayoutId id="2147483771" r:id="rId1"/>
    <p:sldLayoutId id="2147483952" r:id="rId2"/>
    <p:sldLayoutId id="2147483782" r:id="rId3"/>
    <p:sldLayoutId id="2147483787" r:id="rId4"/>
    <p:sldLayoutId id="2147483936" r:id="rId5"/>
    <p:sldLayoutId id="2147483788" r:id="rId6"/>
    <p:sldLayoutId id="2147483802" r:id="rId7"/>
    <p:sldLayoutId id="2147483772" r:id="rId8"/>
    <p:sldLayoutId id="2147483773" r:id="rId9"/>
    <p:sldLayoutId id="2147483774" r:id="rId10"/>
    <p:sldLayoutId id="2147483803" r:id="rId11"/>
    <p:sldLayoutId id="2147483779" r:id="rId12"/>
    <p:sldLayoutId id="214748380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1951382547"/>
      </p:ext>
    </p:extLst>
  </p:cSld>
  <p:clrMap bg1="lt1" tx1="dk1" bg2="lt2" tx2="dk2" accent1="accent1" accent2="accent2" accent3="accent3" accent4="accent4" accent5="accent5" accent6="accent6" hlink="hlink" folHlink="folHlink"/>
  <p:sldLayoutIdLst>
    <p:sldLayoutId id="2147483949" r:id="rId1"/>
    <p:sldLayoutId id="2147483950" r:id="rId2"/>
  </p:sldLayoutIdLst>
  <p:transition>
    <p:fade/>
  </p:transition>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5.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2.emf"/><Relationship Id="rId2" Type="http://schemas.openxmlformats.org/officeDocument/2006/relationships/image" Target="../media/image18.emf"/><Relationship Id="rId1" Type="http://schemas.openxmlformats.org/officeDocument/2006/relationships/slideLayout" Target="../slideLayouts/slideLayout5.xml"/><Relationship Id="rId6" Type="http://schemas.openxmlformats.org/officeDocument/2006/relationships/image" Target="../media/image23.emf"/><Relationship Id="rId5" Type="http://schemas.openxmlformats.org/officeDocument/2006/relationships/image" Target="../media/image12.emf"/><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hyperlink" Target="https://docs.microsoft.com/en-us/sql/analysis-services/powershell/analysis-services-powershell-reference" TargetMode="External"/><Relationship Id="rId5" Type="http://schemas.openxmlformats.org/officeDocument/2006/relationships/hyperlink" Target="https://docs.microsoft.com/en-us/sql/analysis-services/tabular-models-scripting-language-commands/tmsl-reference-commands" TargetMode="External"/><Relationship Id="rId4" Type="http://schemas.openxmlformats.org/officeDocument/2006/relationships/hyperlink" Target="https://docs.microsoft.com/en-us/sql/analysis-services/tabular-models-scripting-language-objects/tmsl-reference-tabular-object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blogs.adatis.co.uk/ustoldfield"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33.emf"/><Relationship Id="rId5" Type="http://schemas.openxmlformats.org/officeDocument/2006/relationships/hyperlink" Target="https://github.com/uoldfield/TabularAutomation" TargetMode="External"/><Relationship Id="rId4" Type="http://schemas.openxmlformats.org/officeDocument/2006/relationships/hyperlink" Target="https://twitter.com/UOldfield"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14.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5564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Autofit/>
          </a:bodyPr>
          <a:lstStyle/>
          <a:p>
            <a:r>
              <a:rPr lang="en-GB" sz="3200" dirty="0">
                <a:solidFill>
                  <a:schemeClr val="bg1"/>
                </a:solidFill>
              </a:rPr>
              <a:t>Agenda</a:t>
            </a:r>
          </a:p>
        </p:txBody>
      </p:sp>
      <p:sp>
        <p:nvSpPr>
          <p:cNvPr id="14" name="Rectangle 13"/>
          <p:cNvSpPr/>
          <p:nvPr/>
        </p:nvSpPr>
        <p:spPr bwMode="auto">
          <a:xfrm>
            <a:off x="866" y="-26894"/>
            <a:ext cx="12190271" cy="1207915"/>
          </a:xfrm>
          <a:prstGeom prst="rect">
            <a:avLst/>
          </a:prstGeom>
          <a:solidFill>
            <a:srgbClr val="006FBA"/>
          </a:solidFill>
        </p:spPr>
        <p:txBody>
          <a:bodyPr wrap="square" lIns="179259" tIns="134445" rtlCol="0">
            <a:noAutofit/>
          </a:bodyPr>
          <a:lstStyle/>
          <a:p>
            <a:pPr marL="0" marR="0" lvl="0" indent="0" defTabSz="913774" eaLnBrk="1" fontAlgn="auto" latinLnBrk="0" hangingPunct="1">
              <a:lnSpc>
                <a:spcPts val="2941"/>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Segoe UI Light"/>
            </a:endParaRPr>
          </a:p>
        </p:txBody>
      </p:sp>
      <p:sp>
        <p:nvSpPr>
          <p:cNvPr id="15" name="Title 1"/>
          <p:cNvSpPr txBox="1">
            <a:spLocks/>
          </p:cNvSpPr>
          <p:nvPr/>
        </p:nvSpPr>
        <p:spPr>
          <a:xfrm>
            <a:off x="275466" y="453655"/>
            <a:ext cx="8595448" cy="6095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Segoe UI" panose="020B0502040204020203" pitchFamily="34" charset="0"/>
                <a:ea typeface="+mj-ea"/>
                <a:cs typeface="Segoe UI" panose="020B0502040204020203" pitchFamily="34" charset="0"/>
              </a:rPr>
              <a:t>Slow Development</a:t>
            </a:r>
          </a:p>
        </p:txBody>
      </p:sp>
      <p:sp>
        <p:nvSpPr>
          <p:cNvPr id="9" name="TextBox 8"/>
          <p:cNvSpPr txBox="1"/>
          <p:nvPr/>
        </p:nvSpPr>
        <p:spPr>
          <a:xfrm>
            <a:off x="270000" y="1666799"/>
            <a:ext cx="2880320" cy="2880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Fast Development</a:t>
            </a:r>
          </a:p>
        </p:txBody>
      </p:sp>
      <p:sp>
        <p:nvSpPr>
          <p:cNvPr id="11" name="TextBox 10"/>
          <p:cNvSpPr txBox="1"/>
          <p:nvPr/>
        </p:nvSpPr>
        <p:spPr>
          <a:xfrm>
            <a:off x="6318992" y="1666799"/>
            <a:ext cx="2880320" cy="2880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lang="en-US" sz="2800" kern="0" dirty="0">
                <a:solidFill>
                  <a:srgbClr val="FFFFFF"/>
                </a:solidFill>
                <a:latin typeface="Segoe UI Light"/>
              </a:rPr>
              <a:t>Less time doing mundane tasks</a:t>
            </a:r>
            <a:endParaRPr kumimoji="0" lang="en-US" sz="2800" b="0" i="0" u="none" strike="noStrike" kern="0" cap="none" spc="0" normalizeH="0" baseline="0" noProof="0" dirty="0">
              <a:ln>
                <a:noFill/>
              </a:ln>
              <a:solidFill>
                <a:srgbClr val="FFFFFF"/>
              </a:solidFill>
              <a:effectLst/>
              <a:uLnTx/>
              <a:uFillTx/>
              <a:latin typeface="Segoe UI Light"/>
            </a:endParaRPr>
          </a:p>
        </p:txBody>
      </p:sp>
      <p:sp>
        <p:nvSpPr>
          <p:cNvPr id="12" name="TextBox 11"/>
          <p:cNvSpPr txBox="1"/>
          <p:nvPr/>
        </p:nvSpPr>
        <p:spPr>
          <a:xfrm>
            <a:off x="3294656" y="1666800"/>
            <a:ext cx="2880000" cy="2880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Basics of a model</a:t>
            </a:r>
          </a:p>
        </p:txBody>
      </p:sp>
    </p:spTree>
    <p:extLst>
      <p:ext uri="{BB962C8B-B14F-4D97-AF65-F5344CB8AC3E}">
        <p14:creationId xmlns:p14="http://schemas.microsoft.com/office/powerpoint/2010/main" val="213016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Autofit/>
          </a:bodyPr>
          <a:lstStyle/>
          <a:p>
            <a:r>
              <a:rPr lang="en-GB" sz="3200" dirty="0">
                <a:solidFill>
                  <a:schemeClr val="bg1"/>
                </a:solidFill>
              </a:rPr>
              <a:t>Agenda</a:t>
            </a:r>
          </a:p>
        </p:txBody>
      </p:sp>
      <p:sp>
        <p:nvSpPr>
          <p:cNvPr id="14" name="Rectangle 13"/>
          <p:cNvSpPr/>
          <p:nvPr/>
        </p:nvSpPr>
        <p:spPr bwMode="auto">
          <a:xfrm>
            <a:off x="866" y="-26894"/>
            <a:ext cx="12190271" cy="1207915"/>
          </a:xfrm>
          <a:prstGeom prst="rect">
            <a:avLst/>
          </a:prstGeom>
          <a:solidFill>
            <a:srgbClr val="006FBA"/>
          </a:solidFill>
        </p:spPr>
        <p:txBody>
          <a:bodyPr wrap="square" lIns="179259" tIns="134445" rtlCol="0">
            <a:noAutofit/>
          </a:bodyPr>
          <a:lstStyle/>
          <a:p>
            <a:pPr marL="0" marR="0" lvl="0" indent="0" defTabSz="913774" eaLnBrk="1" fontAlgn="auto" latinLnBrk="0" hangingPunct="1">
              <a:lnSpc>
                <a:spcPts val="2941"/>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Segoe UI Light"/>
            </a:endParaRPr>
          </a:p>
        </p:txBody>
      </p:sp>
      <p:sp>
        <p:nvSpPr>
          <p:cNvPr id="15" name="Title 1"/>
          <p:cNvSpPr txBox="1">
            <a:spLocks/>
          </p:cNvSpPr>
          <p:nvPr/>
        </p:nvSpPr>
        <p:spPr>
          <a:xfrm>
            <a:off x="275466" y="453655"/>
            <a:ext cx="8595448" cy="6095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Segoe UI" panose="020B0502040204020203" pitchFamily="34" charset="0"/>
                <a:ea typeface="+mj-ea"/>
                <a:cs typeface="Segoe UI" panose="020B0502040204020203" pitchFamily="34" charset="0"/>
              </a:rPr>
              <a:t>Large Data Set</a:t>
            </a:r>
          </a:p>
        </p:txBody>
      </p:sp>
      <p:sp>
        <p:nvSpPr>
          <p:cNvPr id="9" name="TextBox 8"/>
          <p:cNvSpPr txBox="1"/>
          <p:nvPr/>
        </p:nvSpPr>
        <p:spPr>
          <a:xfrm>
            <a:off x="270000" y="1666799"/>
            <a:ext cx="2880320" cy="2880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lang="en-US" sz="2800" kern="0" dirty="0">
                <a:solidFill>
                  <a:srgbClr val="FFFFFF"/>
                </a:solidFill>
                <a:latin typeface="Segoe UI Light"/>
              </a:rPr>
              <a:t>Volumes too big</a:t>
            </a:r>
            <a:endParaRPr kumimoji="0" lang="en-US" sz="2800" b="0" i="0" u="none" strike="noStrike" kern="0" cap="none" spc="0" normalizeH="0" baseline="0" noProof="0" dirty="0">
              <a:ln>
                <a:noFill/>
              </a:ln>
              <a:solidFill>
                <a:srgbClr val="FFFFFF"/>
              </a:solidFill>
              <a:effectLst/>
              <a:uLnTx/>
              <a:uFillTx/>
              <a:latin typeface="Segoe UI Light"/>
            </a:endParaRPr>
          </a:p>
        </p:txBody>
      </p:sp>
      <p:sp>
        <p:nvSpPr>
          <p:cNvPr id="11" name="TextBox 10"/>
          <p:cNvSpPr txBox="1"/>
          <p:nvPr/>
        </p:nvSpPr>
        <p:spPr>
          <a:xfrm>
            <a:off x="6318992" y="1666799"/>
            <a:ext cx="2880320" cy="2880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Quick and Dynamic</a:t>
            </a:r>
          </a:p>
        </p:txBody>
      </p:sp>
      <p:sp>
        <p:nvSpPr>
          <p:cNvPr id="12" name="TextBox 11"/>
          <p:cNvSpPr txBox="1"/>
          <p:nvPr/>
        </p:nvSpPr>
        <p:spPr>
          <a:xfrm>
            <a:off x="3294656" y="1666800"/>
            <a:ext cx="2880000" cy="2880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Selective analysis period</a:t>
            </a:r>
          </a:p>
        </p:txBody>
      </p:sp>
    </p:spTree>
    <p:extLst>
      <p:ext uri="{BB962C8B-B14F-4D97-AF65-F5344CB8AC3E}">
        <p14:creationId xmlns:p14="http://schemas.microsoft.com/office/powerpoint/2010/main" val="36829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9D57ADC-91FD-41B7-82C6-BAA983B067EB}"/>
              </a:ext>
            </a:extLst>
          </p:cNvPr>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600" b="0" i="0" u="none" strike="noStrike" kern="1200" cap="none" spc="0" normalizeH="0" baseline="0" noProof="0" dirty="0">
                <a:ln>
                  <a:noFill/>
                </a:ln>
                <a:solidFill>
                  <a:schemeClr val="bg1">
                    <a:lumMod val="95000"/>
                  </a:schemeClr>
                </a:solidFill>
                <a:effectLst/>
                <a:uLnTx/>
                <a:uFillTx/>
                <a:latin typeface="Calibri Light" panose="020F0302020204030204"/>
                <a:ea typeface="+mj-ea"/>
                <a:cs typeface="+mj-cs"/>
              </a:rPr>
              <a:t>Solutions…?</a:t>
            </a:r>
          </a:p>
        </p:txBody>
      </p:sp>
    </p:spTree>
    <p:extLst>
      <p:ext uri="{BB962C8B-B14F-4D97-AF65-F5344CB8AC3E}">
        <p14:creationId xmlns:p14="http://schemas.microsoft.com/office/powerpoint/2010/main" val="294909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Autofit/>
          </a:bodyPr>
          <a:lstStyle/>
          <a:p>
            <a:r>
              <a:rPr lang="en-GB" sz="3200" dirty="0">
                <a:solidFill>
                  <a:schemeClr val="bg1"/>
                </a:solidFill>
              </a:rPr>
              <a:t>Agenda</a:t>
            </a:r>
          </a:p>
        </p:txBody>
      </p:sp>
      <p:sp>
        <p:nvSpPr>
          <p:cNvPr id="14" name="Rectangle 13"/>
          <p:cNvSpPr/>
          <p:nvPr/>
        </p:nvSpPr>
        <p:spPr bwMode="auto">
          <a:xfrm>
            <a:off x="866" y="-26894"/>
            <a:ext cx="12190271" cy="1207915"/>
          </a:xfrm>
          <a:prstGeom prst="rect">
            <a:avLst/>
          </a:prstGeom>
          <a:solidFill>
            <a:srgbClr val="006FBA"/>
          </a:solidFill>
        </p:spPr>
        <p:txBody>
          <a:bodyPr wrap="square" lIns="179259" tIns="134445" rtlCol="0">
            <a:noAutofit/>
          </a:bodyPr>
          <a:lstStyle/>
          <a:p>
            <a:pPr marL="0" marR="0" lvl="0" indent="0" defTabSz="913774" eaLnBrk="1" fontAlgn="auto" latinLnBrk="0" hangingPunct="1">
              <a:lnSpc>
                <a:spcPts val="2941"/>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Segoe UI Light"/>
            </a:endParaRPr>
          </a:p>
        </p:txBody>
      </p:sp>
      <p:sp>
        <p:nvSpPr>
          <p:cNvPr id="15" name="Title 1"/>
          <p:cNvSpPr txBox="1">
            <a:spLocks/>
          </p:cNvSpPr>
          <p:nvPr/>
        </p:nvSpPr>
        <p:spPr>
          <a:xfrm>
            <a:off x="275466" y="453655"/>
            <a:ext cx="8595448" cy="6095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Segoe UI" panose="020B0502040204020203" pitchFamily="34" charset="0"/>
                <a:ea typeface="+mj-ea"/>
                <a:cs typeface="Segoe UI" panose="020B0502040204020203" pitchFamily="34" charset="0"/>
              </a:rPr>
              <a:t>Agenda</a:t>
            </a:r>
          </a:p>
        </p:txBody>
      </p:sp>
      <p:sp>
        <p:nvSpPr>
          <p:cNvPr id="9" name="TextBox 8"/>
          <p:cNvSpPr txBox="1"/>
          <p:nvPr/>
        </p:nvSpPr>
        <p:spPr>
          <a:xfrm>
            <a:off x="270000" y="1666799"/>
            <a:ext cx="2880320" cy="2880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Intro TMSL</a:t>
            </a:r>
          </a:p>
        </p:txBody>
      </p:sp>
      <p:sp>
        <p:nvSpPr>
          <p:cNvPr id="11" name="TextBox 10"/>
          <p:cNvSpPr txBox="1"/>
          <p:nvPr/>
        </p:nvSpPr>
        <p:spPr>
          <a:xfrm>
            <a:off x="6318992" y="1666799"/>
            <a:ext cx="2880320" cy="2880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Demos</a:t>
            </a:r>
          </a:p>
        </p:txBody>
      </p:sp>
      <p:sp>
        <p:nvSpPr>
          <p:cNvPr id="12" name="TextBox 11"/>
          <p:cNvSpPr txBox="1"/>
          <p:nvPr/>
        </p:nvSpPr>
        <p:spPr>
          <a:xfrm>
            <a:off x="3294656" y="1666800"/>
            <a:ext cx="2880000" cy="2880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Intro PowerShell</a:t>
            </a:r>
          </a:p>
        </p:txBody>
      </p:sp>
    </p:spTree>
    <p:extLst>
      <p:ext uri="{BB962C8B-B14F-4D97-AF65-F5344CB8AC3E}">
        <p14:creationId xmlns:p14="http://schemas.microsoft.com/office/powerpoint/2010/main" val="22097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396B-4AC2-47C8-A2C4-85AFD1064255}"/>
              </a:ext>
            </a:extLst>
          </p:cNvPr>
          <p:cNvSpPr>
            <a:spLocks noGrp="1"/>
          </p:cNvSpPr>
          <p:nvPr>
            <p:ph type="title"/>
          </p:nvPr>
        </p:nvSpPr>
        <p:spPr/>
        <p:txBody>
          <a:bodyPr/>
          <a:lstStyle/>
          <a:p>
            <a:r>
              <a:rPr lang="en-GB" dirty="0"/>
              <a:t>Tabular Model Scripting Language (TMSL)</a:t>
            </a:r>
          </a:p>
        </p:txBody>
      </p:sp>
      <p:sp>
        <p:nvSpPr>
          <p:cNvPr id="3" name="TextBox 2">
            <a:extLst>
              <a:ext uri="{FF2B5EF4-FFF2-40B4-BE49-F238E27FC236}">
                <a16:creationId xmlns:a16="http://schemas.microsoft.com/office/drawing/2014/main" id="{C991E784-CE7A-4B56-9C02-E4A72391334D}"/>
              </a:ext>
            </a:extLst>
          </p:cNvPr>
          <p:cNvSpPr txBox="1"/>
          <p:nvPr/>
        </p:nvSpPr>
        <p:spPr>
          <a:xfrm>
            <a:off x="270000" y="2132855"/>
            <a:ext cx="2232000" cy="2448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Light"/>
              </a:rPr>
              <a:t>Introduced in SQL Server Analysis Services 2016</a:t>
            </a:r>
          </a:p>
        </p:txBody>
      </p:sp>
      <p:sp>
        <p:nvSpPr>
          <p:cNvPr id="5" name="TextBox 4">
            <a:extLst>
              <a:ext uri="{FF2B5EF4-FFF2-40B4-BE49-F238E27FC236}">
                <a16:creationId xmlns:a16="http://schemas.microsoft.com/office/drawing/2014/main" id="{79DC2CA2-9BC2-4626-B5E3-9DC9F6FF1EEF}"/>
              </a:ext>
            </a:extLst>
          </p:cNvPr>
          <p:cNvSpPr txBox="1"/>
          <p:nvPr/>
        </p:nvSpPr>
        <p:spPr>
          <a:xfrm>
            <a:off x="2607968" y="2132855"/>
            <a:ext cx="2232000" cy="2448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Light"/>
              </a:rPr>
              <a:t>JSON Format</a:t>
            </a:r>
          </a:p>
        </p:txBody>
      </p:sp>
      <p:sp>
        <p:nvSpPr>
          <p:cNvPr id="4" name="TextBox 3">
            <a:extLst>
              <a:ext uri="{FF2B5EF4-FFF2-40B4-BE49-F238E27FC236}">
                <a16:creationId xmlns:a16="http://schemas.microsoft.com/office/drawing/2014/main" id="{A97C6E5D-AA71-474A-9C40-AF4C710468F0}"/>
              </a:ext>
            </a:extLst>
          </p:cNvPr>
          <p:cNvSpPr txBox="1"/>
          <p:nvPr/>
        </p:nvSpPr>
        <p:spPr>
          <a:xfrm>
            <a:off x="4955050" y="2132855"/>
            <a:ext cx="2232000" cy="2448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Light"/>
              </a:rPr>
              <a:t>Description of objects in a tabular model</a:t>
            </a:r>
          </a:p>
        </p:txBody>
      </p:sp>
      <p:sp>
        <p:nvSpPr>
          <p:cNvPr id="7" name="TextBox 6">
            <a:extLst>
              <a:ext uri="{FF2B5EF4-FFF2-40B4-BE49-F238E27FC236}">
                <a16:creationId xmlns:a16="http://schemas.microsoft.com/office/drawing/2014/main" id="{0F19A079-7A5D-4D86-9E7A-D1F0F4A123B3}"/>
              </a:ext>
            </a:extLst>
          </p:cNvPr>
          <p:cNvSpPr txBox="1"/>
          <p:nvPr/>
        </p:nvSpPr>
        <p:spPr>
          <a:xfrm>
            <a:off x="7302132" y="2133128"/>
            <a:ext cx="2232000" cy="2448000"/>
          </a:xfrm>
          <a:prstGeom prst="rect">
            <a:avLst/>
          </a:prstGeom>
          <a:solidFill>
            <a:srgbClr val="006FBA"/>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Light"/>
              </a:rPr>
              <a:t>Commands to send to Analysis Services</a:t>
            </a:r>
          </a:p>
        </p:txBody>
      </p:sp>
      <p:sp>
        <p:nvSpPr>
          <p:cNvPr id="8" name="TextBox 7">
            <a:extLst>
              <a:ext uri="{FF2B5EF4-FFF2-40B4-BE49-F238E27FC236}">
                <a16:creationId xmlns:a16="http://schemas.microsoft.com/office/drawing/2014/main" id="{C0ADA327-4A0C-48EC-BDAD-09F89A62D072}"/>
              </a:ext>
            </a:extLst>
          </p:cNvPr>
          <p:cNvSpPr txBox="1"/>
          <p:nvPr/>
        </p:nvSpPr>
        <p:spPr>
          <a:xfrm>
            <a:off x="9649214" y="2133128"/>
            <a:ext cx="2232000" cy="2448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Light"/>
              </a:rPr>
              <a:t>Commands to manage a tabular model</a:t>
            </a:r>
          </a:p>
        </p:txBody>
      </p:sp>
    </p:spTree>
    <p:extLst>
      <p:ext uri="{BB962C8B-B14F-4D97-AF65-F5344CB8AC3E}">
        <p14:creationId xmlns:p14="http://schemas.microsoft.com/office/powerpoint/2010/main" val="207286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kumimoji="0" lang="en-GB" sz="5098" b="0" i="0" u="none" strike="noStrike" kern="1200" cap="none" spc="0" normalizeH="0" baseline="0" noProof="0" dirty="0">
                <a:ln>
                  <a:noFill/>
                </a:ln>
                <a:solidFill>
                  <a:schemeClr val="bg1"/>
                </a:solidFill>
                <a:effectLst/>
                <a:uLnTx/>
                <a:uFillTx/>
                <a:latin typeface="Segoe UI Light"/>
              </a:rPr>
              <a:t>Tabular Objects</a:t>
            </a:r>
          </a:p>
        </p:txBody>
      </p:sp>
      <p:sp>
        <p:nvSpPr>
          <p:cNvPr id="3" name="Rectangle 2"/>
          <p:cNvSpPr/>
          <p:nvPr/>
        </p:nvSpPr>
        <p:spPr>
          <a:xfrm>
            <a:off x="2307322" y="1772816"/>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Data Sources</a:t>
            </a:r>
          </a:p>
        </p:txBody>
      </p:sp>
      <p:sp>
        <p:nvSpPr>
          <p:cNvPr id="4" name="Rectangle 3"/>
          <p:cNvSpPr/>
          <p:nvPr/>
        </p:nvSpPr>
        <p:spPr>
          <a:xfrm>
            <a:off x="4907868" y="1772816"/>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Tables</a:t>
            </a:r>
          </a:p>
        </p:txBody>
      </p:sp>
      <p:sp>
        <p:nvSpPr>
          <p:cNvPr id="5" name="Rectangle 4"/>
          <p:cNvSpPr/>
          <p:nvPr/>
        </p:nvSpPr>
        <p:spPr>
          <a:xfrm>
            <a:off x="2307322" y="3861048"/>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Cultures</a:t>
            </a:r>
          </a:p>
        </p:txBody>
      </p:sp>
      <p:sp>
        <p:nvSpPr>
          <p:cNvPr id="6" name="Rectangle 5"/>
          <p:cNvSpPr/>
          <p:nvPr/>
        </p:nvSpPr>
        <p:spPr>
          <a:xfrm>
            <a:off x="4907843" y="3861048"/>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Roles</a:t>
            </a:r>
          </a:p>
        </p:txBody>
      </p:sp>
      <p:sp>
        <p:nvSpPr>
          <p:cNvPr id="7" name="Rectangle 6">
            <a:extLst>
              <a:ext uri="{FF2B5EF4-FFF2-40B4-BE49-F238E27FC236}">
                <a16:creationId xmlns:a16="http://schemas.microsoft.com/office/drawing/2014/main" id="{C0442A9C-349D-4ACF-8A6A-825F256611AD}"/>
              </a:ext>
            </a:extLst>
          </p:cNvPr>
          <p:cNvSpPr/>
          <p:nvPr/>
        </p:nvSpPr>
        <p:spPr>
          <a:xfrm>
            <a:off x="7508414" y="1772816"/>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Perspectives</a:t>
            </a:r>
          </a:p>
        </p:txBody>
      </p:sp>
      <p:sp>
        <p:nvSpPr>
          <p:cNvPr id="8" name="Rectangle 7">
            <a:extLst>
              <a:ext uri="{FF2B5EF4-FFF2-40B4-BE49-F238E27FC236}">
                <a16:creationId xmlns:a16="http://schemas.microsoft.com/office/drawing/2014/main" id="{C3E26025-8F48-4F25-9FE6-D13994E5EA7F}"/>
              </a:ext>
            </a:extLst>
          </p:cNvPr>
          <p:cNvSpPr/>
          <p:nvPr/>
        </p:nvSpPr>
        <p:spPr>
          <a:xfrm>
            <a:off x="7508364" y="3861048"/>
            <a:ext cx="2376264" cy="1872208"/>
          </a:xfrm>
          <a:prstGeom prst="rect">
            <a:avLst/>
          </a:prstGeom>
          <a:solidFill>
            <a:srgbClr val="002C5C"/>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90000" rtlCol="0" anchor="ctr"/>
          <a:lstStyle/>
          <a:p>
            <a:pPr algn="ctr"/>
            <a:r>
              <a:rPr lang="en-GB" dirty="0">
                <a:solidFill>
                  <a:srgbClr val="FAFAFA"/>
                </a:solidFill>
              </a:rPr>
              <a:t>Relationships</a:t>
            </a:r>
          </a:p>
        </p:txBody>
      </p:sp>
    </p:spTree>
    <p:extLst>
      <p:ext uri="{BB962C8B-B14F-4D97-AF65-F5344CB8AC3E}">
        <p14:creationId xmlns:p14="http://schemas.microsoft.com/office/powerpoint/2010/main" val="106230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Tabular Object Dependencies</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grpSp>
        <p:nvGrpSpPr>
          <p:cNvPr id="53" name="Group 52">
            <a:extLst>
              <a:ext uri="{FF2B5EF4-FFF2-40B4-BE49-F238E27FC236}">
                <a16:creationId xmlns:a16="http://schemas.microsoft.com/office/drawing/2014/main" id="{416F80B0-0A1F-4C5F-B762-AFB50466D879}"/>
              </a:ext>
            </a:extLst>
          </p:cNvPr>
          <p:cNvGrpSpPr/>
          <p:nvPr/>
        </p:nvGrpSpPr>
        <p:grpSpPr>
          <a:xfrm>
            <a:off x="521109" y="1437969"/>
            <a:ext cx="11174358" cy="4559704"/>
            <a:chOff x="521109" y="1437969"/>
            <a:chExt cx="11174358" cy="4559704"/>
          </a:xfrm>
        </p:grpSpPr>
        <p:sp>
          <p:nvSpPr>
            <p:cNvPr id="54" name="Rectangle: Rounded Corners 53">
              <a:extLst>
                <a:ext uri="{FF2B5EF4-FFF2-40B4-BE49-F238E27FC236}">
                  <a16:creationId xmlns:a16="http://schemas.microsoft.com/office/drawing/2014/main" id="{715D8F11-217B-40B2-ACCA-EE5E9493FBD9}"/>
                </a:ext>
              </a:extLst>
            </p:cNvPr>
            <p:cNvSpPr/>
            <p:nvPr/>
          </p:nvSpPr>
          <p:spPr>
            <a:xfrm>
              <a:off x="5493774" y="1437969"/>
              <a:ext cx="1204452" cy="648928"/>
            </a:xfrm>
            <a:prstGeom prst="roundRect">
              <a:avLst/>
            </a:prstGeom>
            <a:solidFill>
              <a:srgbClr val="002C5C"/>
            </a:solidFill>
            <a:ln>
              <a:solidFill>
                <a:srgbClr val="002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a:t>
              </a:r>
            </a:p>
          </p:txBody>
        </p:sp>
        <p:sp>
          <p:nvSpPr>
            <p:cNvPr id="55" name="Rectangle: Rounded Corners 54">
              <a:extLst>
                <a:ext uri="{FF2B5EF4-FFF2-40B4-BE49-F238E27FC236}">
                  <a16:creationId xmlns:a16="http://schemas.microsoft.com/office/drawing/2014/main" id="{78EFE885-EBC1-45D2-A686-837B6F282A95}"/>
                </a:ext>
              </a:extLst>
            </p:cNvPr>
            <p:cNvSpPr/>
            <p:nvPr/>
          </p:nvSpPr>
          <p:spPr>
            <a:xfrm>
              <a:off x="521109" y="2708920"/>
              <a:ext cx="1514168"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Data Sources</a:t>
              </a:r>
            </a:p>
          </p:txBody>
        </p:sp>
        <p:sp>
          <p:nvSpPr>
            <p:cNvPr id="56" name="Rectangle: Rounded Corners 55">
              <a:extLst>
                <a:ext uri="{FF2B5EF4-FFF2-40B4-BE49-F238E27FC236}">
                  <a16:creationId xmlns:a16="http://schemas.microsoft.com/office/drawing/2014/main" id="{39A2C372-CDF7-4C27-A4B0-31C018D84A4C}"/>
                </a:ext>
              </a:extLst>
            </p:cNvPr>
            <p:cNvSpPr/>
            <p:nvPr/>
          </p:nvSpPr>
          <p:spPr>
            <a:xfrm>
              <a:off x="2384322" y="2712473"/>
              <a:ext cx="1514168"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Tables</a:t>
              </a:r>
            </a:p>
          </p:txBody>
        </p:sp>
        <p:sp>
          <p:nvSpPr>
            <p:cNvPr id="57" name="Rectangle: Rounded Corners 56">
              <a:extLst>
                <a:ext uri="{FF2B5EF4-FFF2-40B4-BE49-F238E27FC236}">
                  <a16:creationId xmlns:a16="http://schemas.microsoft.com/office/drawing/2014/main" id="{010592D2-3F95-46EF-9500-04FC3F685BA8}"/>
                </a:ext>
              </a:extLst>
            </p:cNvPr>
            <p:cNvSpPr/>
            <p:nvPr/>
          </p:nvSpPr>
          <p:spPr>
            <a:xfrm>
              <a:off x="4247535" y="2737054"/>
              <a:ext cx="1514168"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Perspectives</a:t>
              </a:r>
            </a:p>
          </p:txBody>
        </p:sp>
        <p:sp>
          <p:nvSpPr>
            <p:cNvPr id="58" name="Rectangle: Rounded Corners 57">
              <a:extLst>
                <a:ext uri="{FF2B5EF4-FFF2-40B4-BE49-F238E27FC236}">
                  <a16:creationId xmlns:a16="http://schemas.microsoft.com/office/drawing/2014/main" id="{962C36D1-3033-4983-92F0-75613CEB8DD9}"/>
                </a:ext>
              </a:extLst>
            </p:cNvPr>
            <p:cNvSpPr/>
            <p:nvPr/>
          </p:nvSpPr>
          <p:spPr>
            <a:xfrm>
              <a:off x="6459793" y="2737054"/>
              <a:ext cx="1514168"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Cultures</a:t>
              </a:r>
            </a:p>
          </p:txBody>
        </p:sp>
        <p:sp>
          <p:nvSpPr>
            <p:cNvPr id="59" name="Rectangle: Rounded Corners 58">
              <a:extLst>
                <a:ext uri="{FF2B5EF4-FFF2-40B4-BE49-F238E27FC236}">
                  <a16:creationId xmlns:a16="http://schemas.microsoft.com/office/drawing/2014/main" id="{E732D533-7DF0-483B-B2AE-9A816973E28E}"/>
                </a:ext>
              </a:extLst>
            </p:cNvPr>
            <p:cNvSpPr/>
            <p:nvPr/>
          </p:nvSpPr>
          <p:spPr>
            <a:xfrm>
              <a:off x="8320546" y="2737054"/>
              <a:ext cx="1514168"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Roles</a:t>
              </a:r>
            </a:p>
          </p:txBody>
        </p:sp>
        <p:sp>
          <p:nvSpPr>
            <p:cNvPr id="60" name="Rectangle: Rounded Corners 59">
              <a:extLst>
                <a:ext uri="{FF2B5EF4-FFF2-40B4-BE49-F238E27FC236}">
                  <a16:creationId xmlns:a16="http://schemas.microsoft.com/office/drawing/2014/main" id="{04C3A388-A551-4C39-8570-74868D1FE113}"/>
                </a:ext>
              </a:extLst>
            </p:cNvPr>
            <p:cNvSpPr/>
            <p:nvPr/>
          </p:nvSpPr>
          <p:spPr>
            <a:xfrm>
              <a:off x="10056440" y="2708920"/>
              <a:ext cx="1639027" cy="508820"/>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Relationships</a:t>
              </a:r>
            </a:p>
          </p:txBody>
        </p:sp>
        <p:cxnSp>
          <p:nvCxnSpPr>
            <p:cNvPr id="61" name="Connector: Elbow 60">
              <a:extLst>
                <a:ext uri="{FF2B5EF4-FFF2-40B4-BE49-F238E27FC236}">
                  <a16:creationId xmlns:a16="http://schemas.microsoft.com/office/drawing/2014/main" id="{DD1B3477-A7B9-4AAF-B0B2-B3C7FF47A5E9}"/>
                </a:ext>
              </a:extLst>
            </p:cNvPr>
            <p:cNvCxnSpPr>
              <a:cxnSpLocks/>
              <a:stCxn id="54" idx="2"/>
              <a:endCxn id="55" idx="0"/>
            </p:cNvCxnSpPr>
            <p:nvPr/>
          </p:nvCxnSpPr>
          <p:spPr>
            <a:xfrm rot="5400000">
              <a:off x="3376086" y="-10995"/>
              <a:ext cx="622023" cy="4817807"/>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1B7F985-8CF1-42B4-AE41-F9044BEA3295}"/>
                </a:ext>
              </a:extLst>
            </p:cNvPr>
            <p:cNvCxnSpPr>
              <a:cxnSpLocks/>
              <a:stCxn id="54" idx="2"/>
              <a:endCxn id="56" idx="0"/>
            </p:cNvCxnSpPr>
            <p:nvPr/>
          </p:nvCxnSpPr>
          <p:spPr>
            <a:xfrm rot="5400000">
              <a:off x="4305915" y="922388"/>
              <a:ext cx="625576" cy="2954594"/>
            </a:xfrm>
            <a:prstGeom prst="bent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95838F-F9E0-4C00-8084-3EDF922FB2ED}"/>
                </a:ext>
              </a:extLst>
            </p:cNvPr>
            <p:cNvCxnSpPr>
              <a:cxnSpLocks/>
              <a:stCxn id="54" idx="2"/>
              <a:endCxn id="57" idx="0"/>
            </p:cNvCxnSpPr>
            <p:nvPr/>
          </p:nvCxnSpPr>
          <p:spPr>
            <a:xfrm rot="5400000">
              <a:off x="5225232" y="1866285"/>
              <a:ext cx="650157" cy="1091381"/>
            </a:xfrm>
            <a:prstGeom prst="bent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47A673ED-3BE1-4E0F-B32A-A99FE123F5FF}"/>
                </a:ext>
              </a:extLst>
            </p:cNvPr>
            <p:cNvCxnSpPr>
              <a:cxnSpLocks/>
              <a:stCxn id="54" idx="2"/>
              <a:endCxn id="58" idx="0"/>
            </p:cNvCxnSpPr>
            <p:nvPr/>
          </p:nvCxnSpPr>
          <p:spPr>
            <a:xfrm rot="16200000" flipH="1">
              <a:off x="6331360" y="1851536"/>
              <a:ext cx="650157" cy="1120877"/>
            </a:xfrm>
            <a:prstGeom prst="bent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DFF4DA-F2E0-4AD1-BF0E-715CBF928EA9}"/>
                </a:ext>
              </a:extLst>
            </p:cNvPr>
            <p:cNvCxnSpPr>
              <a:cxnSpLocks/>
              <a:stCxn id="54" idx="2"/>
              <a:endCxn id="59" idx="0"/>
            </p:cNvCxnSpPr>
            <p:nvPr/>
          </p:nvCxnSpPr>
          <p:spPr>
            <a:xfrm rot="16200000" flipH="1">
              <a:off x="7261737" y="921160"/>
              <a:ext cx="650157" cy="2981630"/>
            </a:xfrm>
            <a:prstGeom prst="bent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27FF9592-3C93-4160-8AD3-581158A0CCF7}"/>
                </a:ext>
              </a:extLst>
            </p:cNvPr>
            <p:cNvCxnSpPr>
              <a:cxnSpLocks/>
              <a:stCxn id="54" idx="2"/>
              <a:endCxn id="60" idx="0"/>
            </p:cNvCxnSpPr>
            <p:nvPr/>
          </p:nvCxnSpPr>
          <p:spPr>
            <a:xfrm rot="16200000" flipH="1">
              <a:off x="8174966" y="7931"/>
              <a:ext cx="622023" cy="4779954"/>
            </a:xfrm>
            <a:prstGeom prst="bent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7019E4FD-BB25-420A-9278-A0C80503002E}"/>
                </a:ext>
              </a:extLst>
            </p:cNvPr>
            <p:cNvSpPr/>
            <p:nvPr/>
          </p:nvSpPr>
          <p:spPr>
            <a:xfrm>
              <a:off x="2384322" y="3432686"/>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Columns</a:t>
              </a:r>
            </a:p>
          </p:txBody>
        </p:sp>
        <p:sp>
          <p:nvSpPr>
            <p:cNvPr id="68" name="Rectangle: Rounded Corners 67">
              <a:extLst>
                <a:ext uri="{FF2B5EF4-FFF2-40B4-BE49-F238E27FC236}">
                  <a16:creationId xmlns:a16="http://schemas.microsoft.com/office/drawing/2014/main" id="{B0D0BD20-C458-46F3-AB38-927F7F9ACE1C}"/>
                </a:ext>
              </a:extLst>
            </p:cNvPr>
            <p:cNvSpPr/>
            <p:nvPr/>
          </p:nvSpPr>
          <p:spPr>
            <a:xfrm>
              <a:off x="2384322" y="4111111"/>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Measures</a:t>
              </a:r>
            </a:p>
          </p:txBody>
        </p:sp>
        <p:sp>
          <p:nvSpPr>
            <p:cNvPr id="69" name="Rectangle: Rounded Corners 68">
              <a:extLst>
                <a:ext uri="{FF2B5EF4-FFF2-40B4-BE49-F238E27FC236}">
                  <a16:creationId xmlns:a16="http://schemas.microsoft.com/office/drawing/2014/main" id="{861A42B0-1AEA-400F-B334-2FFA117CFE4A}"/>
                </a:ext>
              </a:extLst>
            </p:cNvPr>
            <p:cNvSpPr/>
            <p:nvPr/>
          </p:nvSpPr>
          <p:spPr>
            <a:xfrm>
              <a:off x="2384322" y="4789536"/>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Partitions</a:t>
              </a:r>
            </a:p>
          </p:txBody>
        </p:sp>
        <p:sp>
          <p:nvSpPr>
            <p:cNvPr id="70" name="Rectangle: Rounded Corners 69">
              <a:extLst>
                <a:ext uri="{FF2B5EF4-FFF2-40B4-BE49-F238E27FC236}">
                  <a16:creationId xmlns:a16="http://schemas.microsoft.com/office/drawing/2014/main" id="{A78EE17E-0784-4F34-852E-38F8D0E0F8C5}"/>
                </a:ext>
              </a:extLst>
            </p:cNvPr>
            <p:cNvSpPr/>
            <p:nvPr/>
          </p:nvSpPr>
          <p:spPr>
            <a:xfrm>
              <a:off x="2384322" y="5467961"/>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Hierarchies</a:t>
              </a:r>
            </a:p>
          </p:txBody>
        </p:sp>
        <p:cxnSp>
          <p:nvCxnSpPr>
            <p:cNvPr id="71" name="Connector: Elbow 70">
              <a:extLst>
                <a:ext uri="{FF2B5EF4-FFF2-40B4-BE49-F238E27FC236}">
                  <a16:creationId xmlns:a16="http://schemas.microsoft.com/office/drawing/2014/main" id="{7BC92260-F4DF-40C5-A587-51D52A408E34}"/>
                </a:ext>
              </a:extLst>
            </p:cNvPr>
            <p:cNvCxnSpPr>
              <a:stCxn id="56" idx="1"/>
              <a:endCxn id="67" idx="1"/>
            </p:cNvCxnSpPr>
            <p:nvPr/>
          </p:nvCxnSpPr>
          <p:spPr>
            <a:xfrm rot="10800000" flipV="1">
              <a:off x="2384322" y="2966882"/>
              <a:ext cx="12700" cy="720213"/>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6DB0BFC-90B4-4ED4-8448-6EC474CF605F}"/>
                </a:ext>
              </a:extLst>
            </p:cNvPr>
            <p:cNvCxnSpPr>
              <a:cxnSpLocks/>
              <a:stCxn id="56" idx="1"/>
              <a:endCxn id="68" idx="1"/>
            </p:cNvCxnSpPr>
            <p:nvPr/>
          </p:nvCxnSpPr>
          <p:spPr>
            <a:xfrm rot="10800000" flipV="1">
              <a:off x="2384322" y="2966883"/>
              <a:ext cx="12700" cy="1398638"/>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0197BA6-D7FF-4515-85E4-F8CE07CBA26F}"/>
                </a:ext>
              </a:extLst>
            </p:cNvPr>
            <p:cNvCxnSpPr>
              <a:cxnSpLocks/>
              <a:stCxn id="56" idx="1"/>
              <a:endCxn id="69" idx="1"/>
            </p:cNvCxnSpPr>
            <p:nvPr/>
          </p:nvCxnSpPr>
          <p:spPr>
            <a:xfrm rot="10800000" flipV="1">
              <a:off x="2384322" y="2966882"/>
              <a:ext cx="12700" cy="2077063"/>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9CFCC238-E9F9-49F5-BF6F-79B016DE7EC1}"/>
                </a:ext>
              </a:extLst>
            </p:cNvPr>
            <p:cNvCxnSpPr>
              <a:cxnSpLocks/>
              <a:stCxn id="56" idx="1"/>
              <a:endCxn id="70" idx="1"/>
            </p:cNvCxnSpPr>
            <p:nvPr/>
          </p:nvCxnSpPr>
          <p:spPr>
            <a:xfrm rot="10800000" flipV="1">
              <a:off x="2384322" y="2966883"/>
              <a:ext cx="12700" cy="2755488"/>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790DCF74-AA98-4161-BCB5-A6477BD02121}"/>
                </a:ext>
              </a:extLst>
            </p:cNvPr>
            <p:cNvSpPr/>
            <p:nvPr/>
          </p:nvSpPr>
          <p:spPr>
            <a:xfrm>
              <a:off x="4247535" y="3432686"/>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Perspective Tables</a:t>
              </a:r>
            </a:p>
          </p:txBody>
        </p:sp>
        <p:sp>
          <p:nvSpPr>
            <p:cNvPr id="76" name="Rectangle: Rounded Corners 75">
              <a:extLst>
                <a:ext uri="{FF2B5EF4-FFF2-40B4-BE49-F238E27FC236}">
                  <a16:creationId xmlns:a16="http://schemas.microsoft.com/office/drawing/2014/main" id="{6B1B41D6-9229-4373-AC31-8A7CC3FF3EEC}"/>
                </a:ext>
              </a:extLst>
            </p:cNvPr>
            <p:cNvSpPr/>
            <p:nvPr/>
          </p:nvSpPr>
          <p:spPr>
            <a:xfrm>
              <a:off x="4581831" y="4090217"/>
              <a:ext cx="1514168" cy="508820"/>
            </a:xfrm>
            <a:prstGeom prst="roundRect">
              <a:avLst/>
            </a:prstGeom>
            <a:solidFill>
              <a:srgbClr val="F4AA00"/>
            </a:solidFill>
            <a:ln>
              <a:solidFill>
                <a:srgbClr val="F4A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Perspective Columns</a:t>
              </a:r>
            </a:p>
          </p:txBody>
        </p:sp>
        <p:sp>
          <p:nvSpPr>
            <p:cNvPr id="77" name="Rectangle: Rounded Corners 76">
              <a:extLst>
                <a:ext uri="{FF2B5EF4-FFF2-40B4-BE49-F238E27FC236}">
                  <a16:creationId xmlns:a16="http://schemas.microsoft.com/office/drawing/2014/main" id="{30ED837E-45DB-41FF-9E61-247655E37DE5}"/>
                </a:ext>
              </a:extLst>
            </p:cNvPr>
            <p:cNvSpPr/>
            <p:nvPr/>
          </p:nvSpPr>
          <p:spPr>
            <a:xfrm>
              <a:off x="4581831" y="4789535"/>
              <a:ext cx="1514168" cy="508820"/>
            </a:xfrm>
            <a:prstGeom prst="roundRect">
              <a:avLst/>
            </a:prstGeom>
            <a:solidFill>
              <a:srgbClr val="F4AA00"/>
            </a:solidFill>
            <a:ln>
              <a:solidFill>
                <a:srgbClr val="F4A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Perspective Measures</a:t>
              </a:r>
            </a:p>
          </p:txBody>
        </p:sp>
        <p:sp>
          <p:nvSpPr>
            <p:cNvPr id="78" name="Rectangle: Rounded Corners 77">
              <a:extLst>
                <a:ext uri="{FF2B5EF4-FFF2-40B4-BE49-F238E27FC236}">
                  <a16:creationId xmlns:a16="http://schemas.microsoft.com/office/drawing/2014/main" id="{30A0D6F4-65A7-4267-895B-78BC8A91C6D2}"/>
                </a:ext>
              </a:extLst>
            </p:cNvPr>
            <p:cNvSpPr/>
            <p:nvPr/>
          </p:nvSpPr>
          <p:spPr>
            <a:xfrm>
              <a:off x="4581831" y="5488853"/>
              <a:ext cx="1514168" cy="508820"/>
            </a:xfrm>
            <a:prstGeom prst="roundRect">
              <a:avLst/>
            </a:prstGeom>
            <a:solidFill>
              <a:srgbClr val="F4AA00"/>
            </a:solidFill>
            <a:ln>
              <a:solidFill>
                <a:srgbClr val="F4A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Perspective Hierarchies</a:t>
              </a:r>
            </a:p>
          </p:txBody>
        </p:sp>
        <p:cxnSp>
          <p:nvCxnSpPr>
            <p:cNvPr id="79" name="Connector: Elbow 78">
              <a:extLst>
                <a:ext uri="{FF2B5EF4-FFF2-40B4-BE49-F238E27FC236}">
                  <a16:creationId xmlns:a16="http://schemas.microsoft.com/office/drawing/2014/main" id="{2C4AA128-0747-4C49-99E3-3330664663D3}"/>
                </a:ext>
              </a:extLst>
            </p:cNvPr>
            <p:cNvCxnSpPr>
              <a:stCxn id="57" idx="1"/>
              <a:endCxn id="75" idx="1"/>
            </p:cNvCxnSpPr>
            <p:nvPr/>
          </p:nvCxnSpPr>
          <p:spPr>
            <a:xfrm rot="10800000" flipV="1">
              <a:off x="4247535" y="2991464"/>
              <a:ext cx="12700" cy="695632"/>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09A0F5B3-F271-4D7A-BE8B-6623828B4510}"/>
                </a:ext>
              </a:extLst>
            </p:cNvPr>
            <p:cNvCxnSpPr>
              <a:cxnSpLocks/>
              <a:endCxn id="76" idx="1"/>
            </p:cNvCxnSpPr>
            <p:nvPr/>
          </p:nvCxnSpPr>
          <p:spPr>
            <a:xfrm rot="16200000" flipH="1">
              <a:off x="4275805" y="4038600"/>
              <a:ext cx="403119" cy="20893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02943E2-6E9E-44D1-89A8-1C439F6414E3}"/>
                </a:ext>
              </a:extLst>
            </p:cNvPr>
            <p:cNvCxnSpPr>
              <a:cxnSpLocks/>
              <a:endCxn id="77" idx="1"/>
            </p:cNvCxnSpPr>
            <p:nvPr/>
          </p:nvCxnSpPr>
          <p:spPr>
            <a:xfrm rot="16200000" flipH="1">
              <a:off x="3936592" y="4398706"/>
              <a:ext cx="1081544" cy="20893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FF3328E5-A2D7-453A-A49A-FFF2A86A457B}"/>
                </a:ext>
              </a:extLst>
            </p:cNvPr>
            <p:cNvCxnSpPr>
              <a:cxnSpLocks/>
              <a:endCxn id="78" idx="1"/>
            </p:cNvCxnSpPr>
            <p:nvPr/>
          </p:nvCxnSpPr>
          <p:spPr>
            <a:xfrm rot="16200000" flipH="1">
              <a:off x="3586931" y="4748363"/>
              <a:ext cx="1780864" cy="2089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3CD434EC-CF8D-437B-8D82-23F9280EA45F}"/>
                </a:ext>
              </a:extLst>
            </p:cNvPr>
            <p:cNvSpPr/>
            <p:nvPr/>
          </p:nvSpPr>
          <p:spPr>
            <a:xfrm>
              <a:off x="6450983" y="3432686"/>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Translations</a:t>
              </a:r>
            </a:p>
          </p:txBody>
        </p:sp>
        <p:sp>
          <p:nvSpPr>
            <p:cNvPr id="84" name="Rectangle: Rounded Corners 83">
              <a:extLst>
                <a:ext uri="{FF2B5EF4-FFF2-40B4-BE49-F238E27FC236}">
                  <a16:creationId xmlns:a16="http://schemas.microsoft.com/office/drawing/2014/main" id="{5DC86F82-44CF-4ADD-8B66-E3712B4C8FA1}"/>
                </a:ext>
              </a:extLst>
            </p:cNvPr>
            <p:cNvSpPr/>
            <p:nvPr/>
          </p:nvSpPr>
          <p:spPr>
            <a:xfrm>
              <a:off x="8320546" y="3432686"/>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Members</a:t>
              </a:r>
            </a:p>
          </p:txBody>
        </p:sp>
        <p:sp>
          <p:nvSpPr>
            <p:cNvPr id="85" name="Rectangle: Rounded Corners 84">
              <a:extLst>
                <a:ext uri="{FF2B5EF4-FFF2-40B4-BE49-F238E27FC236}">
                  <a16:creationId xmlns:a16="http://schemas.microsoft.com/office/drawing/2014/main" id="{98564B33-3919-4708-B817-568600A15F15}"/>
                </a:ext>
              </a:extLst>
            </p:cNvPr>
            <p:cNvSpPr/>
            <p:nvPr/>
          </p:nvSpPr>
          <p:spPr>
            <a:xfrm>
              <a:off x="8320546" y="4130777"/>
              <a:ext cx="1514168" cy="508820"/>
            </a:xfrm>
            <a:prstGeom prst="roundRect">
              <a:avLst/>
            </a:prstGeom>
            <a:solidFill>
              <a:srgbClr val="81C341"/>
            </a:solidFill>
            <a:ln>
              <a:solidFill>
                <a:srgbClr val="81C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Permissions</a:t>
              </a:r>
            </a:p>
          </p:txBody>
        </p:sp>
        <p:cxnSp>
          <p:nvCxnSpPr>
            <p:cNvPr id="86" name="Connector: Elbow 85">
              <a:extLst>
                <a:ext uri="{FF2B5EF4-FFF2-40B4-BE49-F238E27FC236}">
                  <a16:creationId xmlns:a16="http://schemas.microsoft.com/office/drawing/2014/main" id="{39156470-41CC-4CD1-B04B-3FD7572D3B35}"/>
                </a:ext>
              </a:extLst>
            </p:cNvPr>
            <p:cNvCxnSpPr>
              <a:stCxn id="58" idx="1"/>
              <a:endCxn id="83" idx="1"/>
            </p:cNvCxnSpPr>
            <p:nvPr/>
          </p:nvCxnSpPr>
          <p:spPr>
            <a:xfrm rot="10800000" flipV="1">
              <a:off x="6450983" y="2991464"/>
              <a:ext cx="8810" cy="695632"/>
            </a:xfrm>
            <a:prstGeom prst="bentConnector3">
              <a:avLst>
                <a:gd name="adj1" fmla="val 269477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CD7FEE41-AB7C-49F4-B26E-395C68B05A9F}"/>
                </a:ext>
              </a:extLst>
            </p:cNvPr>
            <p:cNvCxnSpPr>
              <a:stCxn id="59" idx="1"/>
              <a:endCxn id="84" idx="1"/>
            </p:cNvCxnSpPr>
            <p:nvPr/>
          </p:nvCxnSpPr>
          <p:spPr>
            <a:xfrm rot="10800000" flipV="1">
              <a:off x="8320546" y="2991464"/>
              <a:ext cx="12700" cy="695632"/>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0AABACB1-1001-482E-8BDA-8AD53196131A}"/>
                </a:ext>
              </a:extLst>
            </p:cNvPr>
            <p:cNvCxnSpPr>
              <a:cxnSpLocks/>
              <a:stCxn id="59" idx="1"/>
              <a:endCxn id="85" idx="1"/>
            </p:cNvCxnSpPr>
            <p:nvPr/>
          </p:nvCxnSpPr>
          <p:spPr>
            <a:xfrm rot="10800000" flipV="1">
              <a:off x="8320546" y="2991463"/>
              <a:ext cx="12700" cy="1393723"/>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13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0039-7FD8-4EBB-84C7-55B2E82F1260}"/>
              </a:ext>
            </a:extLst>
          </p:cNvPr>
          <p:cNvSpPr>
            <a:spLocks noGrp="1"/>
          </p:cNvSpPr>
          <p:nvPr>
            <p:ph type="title"/>
          </p:nvPr>
        </p:nvSpPr>
        <p:spPr/>
        <p:txBody>
          <a:bodyPr/>
          <a:lstStyle/>
          <a:p>
            <a:r>
              <a:rPr lang="en-GB" dirty="0"/>
              <a:t>Data Source Object</a:t>
            </a:r>
          </a:p>
        </p:txBody>
      </p:sp>
      <p:sp>
        <p:nvSpPr>
          <p:cNvPr id="3" name="TextBox 2">
            <a:extLst>
              <a:ext uri="{FF2B5EF4-FFF2-40B4-BE49-F238E27FC236}">
                <a16:creationId xmlns:a16="http://schemas.microsoft.com/office/drawing/2014/main" id="{DD31C5E6-53EE-437C-841A-EA934B5D672A}"/>
              </a:ext>
            </a:extLst>
          </p:cNvPr>
          <p:cNvSpPr txBox="1"/>
          <p:nvPr/>
        </p:nvSpPr>
        <p:spPr>
          <a:xfrm>
            <a:off x="995516" y="1690688"/>
            <a:ext cx="10552471" cy="2308324"/>
          </a:xfrm>
          <a:prstGeom prst="rect">
            <a:avLst/>
          </a:prstGeom>
          <a:noFill/>
        </p:spPr>
        <p:txBody>
          <a:bodyPr wrap="square" rtlCol="0">
            <a:spAutoFit/>
          </a:bodyPr>
          <a:lstStyle/>
          <a:p>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dataSource</a:t>
            </a:r>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a:t>
            </a:r>
            <a:r>
              <a:rPr lang="en-GB" sz="1800" dirty="0" err="1">
                <a:solidFill>
                  <a:srgbClr val="000000"/>
                </a:solidFill>
                <a:latin typeface="Consolas" panose="020B0609020204030204" pitchFamily="49" charset="0"/>
              </a:rPr>
              <a:t>SqlServer</a:t>
            </a:r>
            <a:r>
              <a:rPr lang="en-GB" sz="1800" dirty="0">
                <a:solidFill>
                  <a:srgbClr val="000000"/>
                </a:solidFill>
                <a:latin typeface="Consolas" panose="020B0609020204030204" pitchFamily="49" charset="0"/>
              </a:rPr>
              <a:t> localhost AdventureWorksDW2014",</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connectionString</a:t>
            </a:r>
            <a:r>
              <a:rPr lang="en-GB" sz="1800" dirty="0">
                <a:solidFill>
                  <a:srgbClr val="000000"/>
                </a:solidFill>
                <a:latin typeface="Consolas" panose="020B0609020204030204" pitchFamily="49" charset="0"/>
              </a:rPr>
              <a:t>": "Provider=SQLNCLI11;Data Source=</a:t>
            </a:r>
            <a:r>
              <a:rPr lang="en-GB" sz="1800" dirty="0" err="1">
                <a:solidFill>
                  <a:srgbClr val="000000"/>
                </a:solidFill>
                <a:latin typeface="Consolas" panose="020B0609020204030204" pitchFamily="49" charset="0"/>
              </a:rPr>
              <a:t>localhost;Initial</a:t>
            </a:r>
            <a:r>
              <a:rPr lang="en-GB" sz="1800" dirty="0">
                <a:solidFill>
                  <a:srgbClr val="000000"/>
                </a:solidFill>
                <a:latin typeface="Consolas" panose="020B0609020204030204" pitchFamily="49" charset="0"/>
              </a:rPr>
              <a:t> Catalog=AdventureWorksDW2014;Integrated Security=</a:t>
            </a:r>
            <a:r>
              <a:rPr lang="en-GB" sz="1800" dirty="0" err="1">
                <a:solidFill>
                  <a:srgbClr val="000000"/>
                </a:solidFill>
                <a:latin typeface="Consolas" panose="020B0609020204030204" pitchFamily="49" charset="0"/>
              </a:rPr>
              <a:t>SSPI;Persist</a:t>
            </a:r>
            <a:r>
              <a:rPr lang="en-GB" sz="1800" dirty="0">
                <a:solidFill>
                  <a:srgbClr val="000000"/>
                </a:solidFill>
                <a:latin typeface="Consolas" panose="020B0609020204030204" pitchFamily="49" charset="0"/>
              </a:rPr>
              <a:t> Security Info=false",</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impersonationMode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impersonateAccount</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"account": “DOMAIN\\USER"</a:t>
            </a:r>
          </a:p>
          <a:p>
            <a:r>
              <a:rPr lang="en-GB" sz="1800" dirty="0">
                <a:solidFill>
                  <a:srgbClr val="000000"/>
                </a:solidFill>
                <a:latin typeface="Consolas" panose="020B0609020204030204" pitchFamily="49" charset="0"/>
              </a:rPr>
              <a:t>    }</a:t>
            </a:r>
            <a:endParaRPr lang="en-GB" sz="1800" dirty="0">
              <a:latin typeface="Consolas" panose="020B0609020204030204" pitchFamily="49" charset="0"/>
            </a:endParaRPr>
          </a:p>
        </p:txBody>
      </p:sp>
      <p:sp>
        <p:nvSpPr>
          <p:cNvPr id="4" name="Rectangle: Rounded Corners 3">
            <a:extLst>
              <a:ext uri="{FF2B5EF4-FFF2-40B4-BE49-F238E27FC236}">
                <a16:creationId xmlns:a16="http://schemas.microsoft.com/office/drawing/2014/main" id="{DDEB9FFF-A523-4047-BC95-088227F400D4}"/>
              </a:ext>
            </a:extLst>
          </p:cNvPr>
          <p:cNvSpPr/>
          <p:nvPr/>
        </p:nvSpPr>
        <p:spPr>
          <a:xfrm>
            <a:off x="1847528" y="1988840"/>
            <a:ext cx="6264696" cy="288032"/>
          </a:xfrm>
          <a:prstGeom prst="roundRect">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358CC22D-D78A-4A7A-8FE1-CE389B2E1041}"/>
              </a:ext>
            </a:extLst>
          </p:cNvPr>
          <p:cNvSpPr/>
          <p:nvPr/>
        </p:nvSpPr>
        <p:spPr>
          <a:xfrm>
            <a:off x="1847528" y="3068960"/>
            <a:ext cx="5184576" cy="360040"/>
          </a:xfrm>
          <a:prstGeom prst="roundRect">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E05F3BA-DC8A-4EDE-99FD-561E77FCE5A8}"/>
              </a:ext>
            </a:extLst>
          </p:cNvPr>
          <p:cNvSpPr/>
          <p:nvPr/>
        </p:nvSpPr>
        <p:spPr>
          <a:xfrm>
            <a:off x="4367808" y="2852936"/>
            <a:ext cx="5256584" cy="2592288"/>
          </a:xfrm>
          <a:prstGeom prst="roundRect">
            <a:avLst/>
          </a:prstGeom>
          <a:solidFill>
            <a:srgbClr val="006FBA"/>
          </a:solidFill>
          <a:ln>
            <a:solidFill>
              <a:srgbClr val="006FB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default</a:t>
            </a:r>
          </a:p>
          <a:p>
            <a:r>
              <a:rPr lang="en-GB" dirty="0" err="1">
                <a:latin typeface="Consolas" panose="020B0609020204030204" pitchFamily="49" charset="0"/>
              </a:rPr>
              <a:t>impersonateAccount</a:t>
            </a:r>
            <a:endParaRPr lang="en-GB" dirty="0">
              <a:latin typeface="Consolas" panose="020B0609020204030204" pitchFamily="49" charset="0"/>
            </a:endParaRPr>
          </a:p>
          <a:p>
            <a:r>
              <a:rPr lang="en-GB" dirty="0" err="1">
                <a:latin typeface="Consolas" panose="020B0609020204030204" pitchFamily="49" charset="0"/>
              </a:rPr>
              <a:t>impersonateAnonymous</a:t>
            </a:r>
            <a:endParaRPr lang="en-GB" dirty="0">
              <a:latin typeface="Consolas" panose="020B0609020204030204" pitchFamily="49" charset="0"/>
            </a:endParaRPr>
          </a:p>
          <a:p>
            <a:r>
              <a:rPr lang="en-GB" dirty="0" err="1">
                <a:latin typeface="Consolas" panose="020B0609020204030204" pitchFamily="49" charset="0"/>
              </a:rPr>
              <a:t>impersonateCurrentUser</a:t>
            </a:r>
            <a:endParaRPr lang="en-GB" dirty="0">
              <a:latin typeface="Consolas" panose="020B0609020204030204" pitchFamily="49" charset="0"/>
            </a:endParaRPr>
          </a:p>
          <a:p>
            <a:r>
              <a:rPr lang="en-GB" dirty="0" err="1">
                <a:latin typeface="Consolas" panose="020B0609020204030204" pitchFamily="49" charset="0"/>
              </a:rPr>
              <a:t>impersonateServiceAccount</a:t>
            </a:r>
            <a:endParaRPr lang="en-GB" dirty="0">
              <a:latin typeface="Consolas" panose="020B0609020204030204" pitchFamily="49" charset="0"/>
            </a:endParaRPr>
          </a:p>
          <a:p>
            <a:r>
              <a:rPr lang="en-GB" dirty="0" err="1">
                <a:latin typeface="Consolas" panose="020B0609020204030204" pitchFamily="49" charset="0"/>
              </a:rPr>
              <a:t>impersonateUnattendedAccount</a:t>
            </a:r>
            <a:endParaRPr lang="en-GB" dirty="0">
              <a:latin typeface="Consolas" panose="020B0609020204030204" pitchFamily="49" charset="0"/>
            </a:endParaRPr>
          </a:p>
        </p:txBody>
      </p:sp>
    </p:spTree>
    <p:extLst>
      <p:ext uri="{BB962C8B-B14F-4D97-AF65-F5344CB8AC3E}">
        <p14:creationId xmlns:p14="http://schemas.microsoft.com/office/powerpoint/2010/main" val="3304734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Table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2862322"/>
          </a:xfrm>
          <a:prstGeom prst="rect">
            <a:avLst/>
          </a:prstGeom>
          <a:noFill/>
        </p:spPr>
        <p:txBody>
          <a:bodyPr wrap="square" rtlCol="0">
            <a:spAutoFit/>
          </a:bodyPr>
          <a:lstStyle/>
          <a:p>
            <a:r>
              <a:rPr lang="en-GB" sz="1800" dirty="0">
                <a:solidFill>
                  <a:srgbClr val="000000"/>
                </a:solidFill>
                <a:latin typeface="Consolas" panose="020B0609020204030204" pitchFamily="49" charset="0"/>
              </a:rPr>
              <a:t>"tables":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"Table Name",</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isHidden</a:t>
            </a:r>
            <a:r>
              <a:rPr lang="en-GB" sz="1800" dirty="0">
                <a:solidFill>
                  <a:srgbClr val="000000"/>
                </a:solidFill>
                <a:latin typeface="Consolas" panose="020B0609020204030204" pitchFamily="49" charset="0"/>
              </a:rPr>
              <a:t>": false,</a:t>
            </a:r>
          </a:p>
          <a:p>
            <a:r>
              <a:rPr lang="en-GB" sz="1800" dirty="0">
                <a:solidFill>
                  <a:srgbClr val="000000"/>
                </a:solidFill>
                <a:latin typeface="Consolas" panose="020B0609020204030204" pitchFamily="49" charset="0"/>
              </a:rPr>
              <a:t>            "columns": [&lt;...&gt;],</a:t>
            </a:r>
          </a:p>
          <a:p>
            <a:r>
              <a:rPr lang="en-GB" sz="1800" dirty="0">
                <a:solidFill>
                  <a:srgbClr val="000000"/>
                </a:solidFill>
                <a:latin typeface="Consolas" panose="020B0609020204030204" pitchFamily="49" charset="0"/>
              </a:rPr>
              <a:t>            "partitions": [&lt;...&gt;],</a:t>
            </a:r>
          </a:p>
          <a:p>
            <a:r>
              <a:rPr lang="en-GB" sz="1800" dirty="0">
                <a:solidFill>
                  <a:srgbClr val="000000"/>
                </a:solidFill>
                <a:latin typeface="Consolas" panose="020B0609020204030204" pitchFamily="49" charset="0"/>
              </a:rPr>
              <a:t>            "measures": [&lt;...&gt;],</a:t>
            </a:r>
          </a:p>
          <a:p>
            <a:r>
              <a:rPr lang="en-GB" sz="1800" dirty="0">
                <a:solidFill>
                  <a:srgbClr val="000000"/>
                </a:solidFill>
                <a:latin typeface="Consolas" panose="020B0609020204030204" pitchFamily="49" charset="0"/>
              </a:rPr>
              <a:t>            "hierarchies": [&lt;...&gt;]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a:t>
            </a:r>
            <a:endParaRPr lang="en-GB" sz="1800" dirty="0">
              <a:latin typeface="Consolas" panose="020B0609020204030204" pitchFamily="49" charset="0"/>
            </a:endParaRPr>
          </a:p>
        </p:txBody>
      </p:sp>
      <p:sp>
        <p:nvSpPr>
          <p:cNvPr id="4" name="Rectangle: Rounded Corners 3">
            <a:extLst>
              <a:ext uri="{FF2B5EF4-FFF2-40B4-BE49-F238E27FC236}">
                <a16:creationId xmlns:a16="http://schemas.microsoft.com/office/drawing/2014/main" id="{BF3CCE99-3FBB-4843-8DB2-C6D3451A8FD2}"/>
              </a:ext>
            </a:extLst>
          </p:cNvPr>
          <p:cNvSpPr/>
          <p:nvPr/>
        </p:nvSpPr>
        <p:spPr>
          <a:xfrm>
            <a:off x="2567608" y="2276872"/>
            <a:ext cx="2592288" cy="288032"/>
          </a:xfrm>
          <a:prstGeom prst="roundRect">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D201AC2-AA16-45B8-9854-A639E48DA51D}"/>
              </a:ext>
            </a:extLst>
          </p:cNvPr>
          <p:cNvSpPr/>
          <p:nvPr/>
        </p:nvSpPr>
        <p:spPr>
          <a:xfrm>
            <a:off x="2579522" y="2875121"/>
            <a:ext cx="2304256" cy="317271"/>
          </a:xfrm>
          <a:prstGeom prst="roundRect">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2CCB0B2A-7096-4A74-BF23-94ABDEB69738}"/>
              </a:ext>
            </a:extLst>
          </p:cNvPr>
          <p:cNvSpPr/>
          <p:nvPr/>
        </p:nvSpPr>
        <p:spPr>
          <a:xfrm>
            <a:off x="2567608" y="3151088"/>
            <a:ext cx="2736304" cy="268912"/>
          </a:xfrm>
          <a:prstGeom prst="roundRect">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4832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a:xfrm>
            <a:off x="0" y="0"/>
            <a:ext cx="12192000" cy="1206000"/>
          </a:xfrm>
          <a:solidFill>
            <a:schemeClr val="accent1"/>
          </a:solidFill>
          <a:ln>
            <a:solidFill>
              <a:schemeClr val="accent1"/>
            </a:solidFill>
          </a:ln>
        </p:spPr>
        <p:txBody>
          <a:bodyPr anchor="ctr"/>
          <a:lstStyle/>
          <a:p>
            <a:r>
              <a:rPr lang="en-GB" dirty="0"/>
              <a:t>	Column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2308324"/>
          </a:xfrm>
          <a:prstGeom prst="rect">
            <a:avLst/>
          </a:prstGeom>
          <a:noFill/>
        </p:spPr>
        <p:txBody>
          <a:bodyPr wrap="square" rtlCol="0">
            <a:spAutoFit/>
          </a:bodyPr>
          <a:lstStyle/>
          <a:p>
            <a:r>
              <a:rPr lang="en-GB" sz="1800" dirty="0">
                <a:latin typeface="Consolas" panose="020B0609020204030204" pitchFamily="49" charset="0"/>
              </a:rPr>
              <a:t>"columns": [</a:t>
            </a:r>
          </a:p>
          <a:p>
            <a:r>
              <a:rPr lang="en-GB" sz="1800" dirty="0">
                <a:latin typeface="Consolas" panose="020B0609020204030204" pitchFamily="49" charset="0"/>
              </a:rPr>
              <a:t>        {</a:t>
            </a:r>
          </a:p>
          <a:p>
            <a:r>
              <a:rPr lang="en-GB" sz="1800" dirty="0">
                <a:latin typeface="Consolas" panose="020B0609020204030204" pitchFamily="49" charset="0"/>
              </a:rPr>
              <a:t>          "name": "Column Name",</a:t>
            </a:r>
          </a:p>
          <a:p>
            <a:r>
              <a:rPr lang="en-GB" sz="1800" dirty="0">
                <a:latin typeface="Consolas" panose="020B0609020204030204" pitchFamily="49" charset="0"/>
              </a:rPr>
              <a:t>          "</a:t>
            </a:r>
            <a:r>
              <a:rPr lang="en-GB" sz="1800" dirty="0" err="1">
                <a:latin typeface="Consolas" panose="020B0609020204030204" pitchFamily="49" charset="0"/>
              </a:rPr>
              <a:t>dataType</a:t>
            </a:r>
            <a:r>
              <a:rPr lang="en-GB" sz="1800" dirty="0">
                <a:latin typeface="Consolas" panose="020B0609020204030204" pitchFamily="49" charset="0"/>
              </a:rPr>
              <a:t>": "int64",</a:t>
            </a:r>
          </a:p>
          <a:p>
            <a:r>
              <a:rPr lang="en-GB" sz="1800" dirty="0">
                <a:latin typeface="Consolas" panose="020B0609020204030204" pitchFamily="49" charset="0"/>
              </a:rPr>
              <a:t>          "</a:t>
            </a:r>
            <a:r>
              <a:rPr lang="en-GB" sz="1800" dirty="0" err="1">
                <a:latin typeface="Consolas" panose="020B0609020204030204" pitchFamily="49" charset="0"/>
              </a:rPr>
              <a:t>sourceColumn</a:t>
            </a:r>
            <a:r>
              <a:rPr lang="en-GB" sz="1800" dirty="0">
                <a:latin typeface="Consolas" panose="020B0609020204030204" pitchFamily="49" charset="0"/>
              </a:rPr>
              <a:t>": "</a:t>
            </a:r>
            <a:r>
              <a:rPr lang="en-GB" sz="1800" dirty="0" err="1">
                <a:latin typeface="Consolas" panose="020B0609020204030204" pitchFamily="49" charset="0"/>
              </a:rPr>
              <a:t>ColumnName</a:t>
            </a:r>
            <a:r>
              <a:rPr lang="en-GB" sz="1800" dirty="0">
                <a:latin typeface="Consolas" panose="020B0609020204030204" pitchFamily="49" charset="0"/>
              </a:rPr>
              <a:t>",</a:t>
            </a:r>
          </a:p>
          <a:p>
            <a:r>
              <a:rPr lang="en-GB" sz="1800" dirty="0">
                <a:latin typeface="Consolas" panose="020B0609020204030204" pitchFamily="49" charset="0"/>
              </a:rPr>
              <a:t>          "</a:t>
            </a:r>
            <a:r>
              <a:rPr lang="en-GB" sz="1800" dirty="0" err="1">
                <a:latin typeface="Consolas" panose="020B0609020204030204" pitchFamily="49" charset="0"/>
              </a:rPr>
              <a:t>sourceProviderType</a:t>
            </a:r>
            <a:r>
              <a:rPr lang="en-GB" sz="1800" dirty="0">
                <a:latin typeface="Consolas" panose="020B0609020204030204" pitchFamily="49" charset="0"/>
              </a:rPr>
              <a:t>": "Integer"</a:t>
            </a:r>
          </a:p>
          <a:p>
            <a:r>
              <a:rPr lang="en-GB" sz="1800" dirty="0">
                <a:latin typeface="Consolas" panose="020B0609020204030204" pitchFamily="49" charset="0"/>
              </a:rPr>
              <a:t>        }</a:t>
            </a:r>
          </a:p>
          <a:p>
            <a:r>
              <a:rPr lang="en-GB" sz="1800" dirty="0">
                <a:latin typeface="Consolas" panose="020B0609020204030204" pitchFamily="49" charset="0"/>
              </a:rPr>
              <a:t>]</a:t>
            </a:r>
          </a:p>
        </p:txBody>
      </p:sp>
      <p:sp>
        <p:nvSpPr>
          <p:cNvPr id="4" name="Rectangle: Rounded Corners 3">
            <a:extLst>
              <a:ext uri="{FF2B5EF4-FFF2-40B4-BE49-F238E27FC236}">
                <a16:creationId xmlns:a16="http://schemas.microsoft.com/office/drawing/2014/main" id="{F4468BE7-6004-4D20-B813-800C2244C54E}"/>
              </a:ext>
            </a:extLst>
          </p:cNvPr>
          <p:cNvSpPr/>
          <p:nvPr/>
        </p:nvSpPr>
        <p:spPr>
          <a:xfrm>
            <a:off x="6456040" y="1268760"/>
            <a:ext cx="5400600" cy="4464496"/>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GB" sz="1800" dirty="0">
                <a:latin typeface="Consolas" panose="020B0609020204030204" pitchFamily="49" charset="0"/>
              </a:rPr>
              <a:t>description</a:t>
            </a:r>
          </a:p>
          <a:p>
            <a:r>
              <a:rPr lang="en-GB" sz="1800" dirty="0">
                <a:latin typeface="Consolas" panose="020B0609020204030204" pitchFamily="49" charset="0"/>
              </a:rPr>
              <a:t>alignment</a:t>
            </a:r>
          </a:p>
          <a:p>
            <a:r>
              <a:rPr lang="en-GB" sz="1800" dirty="0" err="1">
                <a:latin typeface="Consolas" panose="020B0609020204030204" pitchFamily="49" charset="0"/>
              </a:rPr>
              <a:t>dataCategory</a:t>
            </a:r>
            <a:endParaRPr lang="en-GB" sz="1800" dirty="0">
              <a:latin typeface="Consolas" panose="020B0609020204030204" pitchFamily="49" charset="0"/>
            </a:endParaRPr>
          </a:p>
          <a:p>
            <a:r>
              <a:rPr lang="en-GB" sz="1800" dirty="0" err="1">
                <a:latin typeface="Consolas" panose="020B0609020204030204" pitchFamily="49" charset="0"/>
              </a:rPr>
              <a:t>displayFolder</a:t>
            </a:r>
            <a:endParaRPr lang="en-GB" sz="1800" dirty="0">
              <a:latin typeface="Consolas" panose="020B0609020204030204" pitchFamily="49" charset="0"/>
            </a:endParaRPr>
          </a:p>
          <a:p>
            <a:r>
              <a:rPr lang="en-GB" sz="1800" dirty="0" err="1">
                <a:latin typeface="Consolas" panose="020B0609020204030204" pitchFamily="49" charset="0"/>
              </a:rPr>
              <a:t>displayOrdinal</a:t>
            </a:r>
            <a:endParaRPr lang="en-GB" sz="1800" dirty="0">
              <a:latin typeface="Consolas" panose="020B0609020204030204" pitchFamily="49" charset="0"/>
            </a:endParaRPr>
          </a:p>
          <a:p>
            <a:r>
              <a:rPr lang="en-GB" sz="1800" dirty="0" err="1">
                <a:latin typeface="Consolas" panose="020B0609020204030204" pitchFamily="49" charset="0"/>
              </a:rPr>
              <a:t>formatString</a:t>
            </a:r>
            <a:endParaRPr lang="en-GB" sz="1800" dirty="0">
              <a:latin typeface="Consolas" panose="020B0609020204030204" pitchFamily="49" charset="0"/>
            </a:endParaRPr>
          </a:p>
          <a:p>
            <a:r>
              <a:rPr lang="en-GB" sz="1800" dirty="0" err="1">
                <a:latin typeface="Consolas" panose="020B0609020204030204" pitchFamily="49" charset="0"/>
              </a:rPr>
              <a:t>isAvailableInMDX</a:t>
            </a:r>
            <a:endParaRPr lang="en-GB" sz="1800" dirty="0">
              <a:latin typeface="Consolas" panose="020B0609020204030204" pitchFamily="49" charset="0"/>
            </a:endParaRPr>
          </a:p>
          <a:p>
            <a:r>
              <a:rPr lang="en-GB" sz="1800" dirty="0" err="1">
                <a:latin typeface="Consolas" panose="020B0609020204030204" pitchFamily="49" charset="0"/>
              </a:rPr>
              <a:t>isDefaultImage</a:t>
            </a:r>
            <a:endParaRPr lang="en-GB" sz="1800" dirty="0">
              <a:latin typeface="Consolas" panose="020B0609020204030204" pitchFamily="49" charset="0"/>
            </a:endParaRPr>
          </a:p>
          <a:p>
            <a:r>
              <a:rPr lang="en-GB" sz="1800" dirty="0" err="1">
                <a:latin typeface="Consolas" panose="020B0609020204030204" pitchFamily="49" charset="0"/>
              </a:rPr>
              <a:t>isDefaultLabel</a:t>
            </a:r>
            <a:endParaRPr lang="en-GB" sz="1800" dirty="0">
              <a:latin typeface="Consolas" panose="020B0609020204030204" pitchFamily="49" charset="0"/>
            </a:endParaRPr>
          </a:p>
          <a:p>
            <a:r>
              <a:rPr lang="en-GB" sz="1800" dirty="0" err="1">
                <a:latin typeface="Consolas" panose="020B0609020204030204" pitchFamily="49" charset="0"/>
              </a:rPr>
              <a:t>isHidden</a:t>
            </a:r>
            <a:endParaRPr lang="en-GB" sz="1800" dirty="0">
              <a:latin typeface="Consolas" panose="020B0609020204030204" pitchFamily="49" charset="0"/>
            </a:endParaRPr>
          </a:p>
          <a:p>
            <a:r>
              <a:rPr lang="en-GB" sz="1800" dirty="0" err="1">
                <a:latin typeface="Consolas" panose="020B0609020204030204" pitchFamily="49" charset="0"/>
              </a:rPr>
              <a:t>isKey</a:t>
            </a:r>
            <a:endParaRPr lang="en-GB" sz="1800" dirty="0">
              <a:latin typeface="Consolas" panose="020B0609020204030204" pitchFamily="49" charset="0"/>
            </a:endParaRPr>
          </a:p>
          <a:p>
            <a:r>
              <a:rPr lang="en-GB" sz="1800" dirty="0" err="1">
                <a:latin typeface="Consolas" panose="020B0609020204030204" pitchFamily="49" charset="0"/>
              </a:rPr>
              <a:t>isNullable</a:t>
            </a:r>
            <a:endParaRPr lang="en-GB" sz="1800" dirty="0">
              <a:latin typeface="Consolas" panose="020B0609020204030204" pitchFamily="49" charset="0"/>
            </a:endParaRPr>
          </a:p>
          <a:p>
            <a:r>
              <a:rPr lang="en-GB" sz="1800" dirty="0" err="1">
                <a:latin typeface="Consolas" panose="020B0609020204030204" pitchFamily="49" charset="0"/>
              </a:rPr>
              <a:t>isUnique</a:t>
            </a:r>
            <a:endParaRPr lang="en-GB" sz="1800" dirty="0">
              <a:latin typeface="Consolas" panose="020B0609020204030204" pitchFamily="49" charset="0"/>
            </a:endParaRPr>
          </a:p>
          <a:p>
            <a:r>
              <a:rPr lang="en-GB" sz="1800" dirty="0" err="1">
                <a:latin typeface="Consolas" panose="020B0609020204030204" pitchFamily="49" charset="0"/>
              </a:rPr>
              <a:t>keepUniqueRows</a:t>
            </a:r>
            <a:endParaRPr lang="en-GB" sz="1800" dirty="0">
              <a:latin typeface="Consolas" panose="020B0609020204030204" pitchFamily="49" charset="0"/>
            </a:endParaRPr>
          </a:p>
          <a:p>
            <a:r>
              <a:rPr lang="en-GB" sz="1800" dirty="0" err="1">
                <a:latin typeface="Consolas" panose="020B0609020204030204" pitchFamily="49" charset="0"/>
              </a:rPr>
              <a:t>sortByColumn</a:t>
            </a:r>
            <a:endParaRPr lang="en-GB" sz="1800" dirty="0">
              <a:latin typeface="Consolas" panose="020B0609020204030204" pitchFamily="49" charset="0"/>
            </a:endParaRPr>
          </a:p>
          <a:p>
            <a:r>
              <a:rPr lang="en-GB" sz="1800" dirty="0" err="1">
                <a:latin typeface="Consolas" panose="020B0609020204030204" pitchFamily="49" charset="0"/>
              </a:rPr>
              <a:t>summarizeBy</a:t>
            </a:r>
            <a:endParaRPr lang="en-GB" sz="1800" dirty="0">
              <a:latin typeface="Consolas" panose="020B0609020204030204" pitchFamily="49" charset="0"/>
            </a:endParaRPr>
          </a:p>
          <a:p>
            <a:r>
              <a:rPr lang="en-GB" sz="1800" dirty="0" err="1">
                <a:latin typeface="Consolas" panose="020B0609020204030204" pitchFamily="49" charset="0"/>
              </a:rPr>
              <a:t>tableDetailPosition</a:t>
            </a:r>
            <a:endParaRPr lang="en-GB" sz="1800" dirty="0">
              <a:latin typeface="Consolas" panose="020B0609020204030204" pitchFamily="49" charset="0"/>
            </a:endParaRPr>
          </a:p>
          <a:p>
            <a:r>
              <a:rPr lang="en-GB" sz="1800" dirty="0">
                <a:latin typeface="Consolas" panose="020B0609020204030204" pitchFamily="49" charset="0"/>
              </a:rPr>
              <a:t>type</a:t>
            </a:r>
          </a:p>
          <a:p>
            <a:endParaRPr lang="en-GB" sz="1800" dirty="0">
              <a:latin typeface="Consolas" panose="020B0609020204030204" pitchFamily="49" charset="0"/>
            </a:endParaRPr>
          </a:p>
          <a:p>
            <a:r>
              <a:rPr lang="en-GB" sz="1800" u="sng" dirty="0">
                <a:latin typeface="Consolas" panose="020B0609020204030204" pitchFamily="49" charset="0"/>
              </a:rPr>
              <a:t>CALCULATED COLUMNS</a:t>
            </a:r>
          </a:p>
          <a:p>
            <a:r>
              <a:rPr lang="en-GB" sz="1800" dirty="0" err="1">
                <a:latin typeface="Consolas" panose="020B0609020204030204" pitchFamily="49" charset="0"/>
              </a:rPr>
              <a:t>isDataTypeInferred</a:t>
            </a:r>
            <a:endParaRPr lang="en-GB" sz="1800" dirty="0">
              <a:latin typeface="Consolas" panose="020B0609020204030204" pitchFamily="49" charset="0"/>
            </a:endParaRPr>
          </a:p>
          <a:p>
            <a:r>
              <a:rPr lang="en-GB" sz="1800" dirty="0">
                <a:latin typeface="Consolas" panose="020B0609020204030204" pitchFamily="49" charset="0"/>
              </a:rPr>
              <a:t>expression</a:t>
            </a:r>
          </a:p>
          <a:p>
            <a:endParaRPr lang="en-GB" sz="1800" dirty="0">
              <a:latin typeface="Consolas" panose="020B0609020204030204" pitchFamily="49" charset="0"/>
            </a:endParaRPr>
          </a:p>
          <a:p>
            <a:r>
              <a:rPr lang="en-GB" sz="1800" u="sng" dirty="0">
                <a:latin typeface="Consolas" panose="020B0609020204030204" pitchFamily="49" charset="0"/>
              </a:rPr>
              <a:t>CALCULATED TABLES</a:t>
            </a:r>
          </a:p>
          <a:p>
            <a:r>
              <a:rPr lang="en-GB" sz="1800" dirty="0" err="1">
                <a:latin typeface="Consolas" panose="020B0609020204030204" pitchFamily="49" charset="0"/>
              </a:rPr>
              <a:t>sourceColumn</a:t>
            </a:r>
            <a:endParaRPr lang="en-GB" sz="1800" dirty="0">
              <a:latin typeface="Consolas" panose="020B0609020204030204" pitchFamily="49" charset="0"/>
            </a:endParaRPr>
          </a:p>
          <a:p>
            <a:r>
              <a:rPr lang="en-GB" sz="1800" dirty="0" err="1">
                <a:latin typeface="Consolas" panose="020B0609020204030204" pitchFamily="49" charset="0"/>
              </a:rPr>
              <a:t>isNameInferred</a:t>
            </a:r>
            <a:endParaRPr lang="en-GB" sz="1800" dirty="0">
              <a:latin typeface="Consolas" panose="020B0609020204030204" pitchFamily="49" charset="0"/>
            </a:endParaRPr>
          </a:p>
          <a:p>
            <a:r>
              <a:rPr lang="en-GB" sz="1800" dirty="0" err="1">
                <a:latin typeface="Consolas" panose="020B0609020204030204" pitchFamily="49" charset="0"/>
              </a:rPr>
              <a:t>columnOriginTable</a:t>
            </a:r>
            <a:endParaRPr lang="en-GB" sz="1800" dirty="0">
              <a:latin typeface="Consolas" panose="020B0609020204030204" pitchFamily="49" charset="0"/>
            </a:endParaRPr>
          </a:p>
          <a:p>
            <a:r>
              <a:rPr lang="en-GB" sz="1800" dirty="0" err="1">
                <a:latin typeface="Consolas" panose="020B0609020204030204" pitchFamily="49" charset="0"/>
              </a:rPr>
              <a:t>columnOriginColumn</a:t>
            </a:r>
            <a:endParaRPr lang="en-GB" sz="1800" dirty="0">
              <a:latin typeface="Consolas" panose="020B0609020204030204" pitchFamily="49" charset="0"/>
            </a:endParaRPr>
          </a:p>
        </p:txBody>
      </p:sp>
    </p:spTree>
    <p:extLst>
      <p:ext uri="{BB962C8B-B14F-4D97-AF65-F5344CB8AC3E}">
        <p14:creationId xmlns:p14="http://schemas.microsoft.com/office/powerpoint/2010/main" val="1729612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219904" y="1838815"/>
            <a:ext cx="9753044"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marL="0" marR="0" lvl="0" indent="0" algn="l" defTabSz="932578" rtl="0" eaLnBrk="1" fontAlgn="auto" latinLnBrk="0" hangingPunct="1">
              <a:lnSpc>
                <a:spcPct val="90000"/>
              </a:lnSpc>
              <a:spcBef>
                <a:spcPts val="1200"/>
              </a:spcBef>
              <a:spcAft>
                <a:spcPts val="1200"/>
              </a:spcAft>
              <a:buClrTx/>
              <a:buSzTx/>
              <a:buFontTx/>
              <a:buNone/>
              <a:tabLst/>
              <a:defRPr/>
            </a:pPr>
            <a:r>
              <a:rPr kumimoji="0" lang="en-GB" sz="72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Tabular Automation</a:t>
            </a:r>
            <a:br>
              <a:rPr kumimoji="0" lang="en-GB" sz="5881" b="0" i="0" u="none" strike="noStrike" kern="1200" cap="none" spc="-100" normalizeH="0" baseline="0" noProof="0" dirty="0">
                <a:ln w="3175">
                  <a:noFill/>
                </a:ln>
                <a:gradFill>
                  <a:gsLst>
                    <a:gs pos="3333">
                      <a:srgbClr val="505050"/>
                    </a:gs>
                    <a:gs pos="39000">
                      <a:srgbClr val="505050"/>
                    </a:gs>
                  </a:gsLst>
                  <a:lin ang="5400000" scaled="0"/>
                </a:gradFill>
                <a:effectLst/>
                <a:uLnTx/>
                <a:uFillTx/>
                <a:latin typeface="Segoe UI Light"/>
                <a:ea typeface="+mn-ea"/>
                <a:cs typeface="Segoe UI" pitchFamily="34" charset="0"/>
              </a:rPr>
            </a:br>
            <a:r>
              <a:rPr kumimoji="0" lang="en-GB" sz="4800" b="0" i="0" u="none" strike="noStrike" kern="1200" cap="none" spc="-100" normalizeH="0" baseline="0" noProof="0" dirty="0">
                <a:ln w="3175">
                  <a:noFill/>
                </a:ln>
                <a:solidFill>
                  <a:srgbClr val="006FBA"/>
                </a:solidFill>
                <a:effectLst/>
                <a:uLnTx/>
                <a:uFillTx/>
                <a:latin typeface="Segoe UI Light"/>
                <a:ea typeface="+mn-ea"/>
                <a:cs typeface="Segoe UI" pitchFamily="34" charset="0"/>
              </a:rPr>
              <a:t>With TMSL and PowerShell</a:t>
            </a: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Ust Oldfield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Adatis</a:t>
            </a:r>
          </a:p>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15/02/2018</a:t>
            </a:r>
            <a:endParaRPr kumimoji="0" lang="en-US" sz="28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defTabSz="89575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904" y="5445224"/>
            <a:ext cx="2374765" cy="1188456"/>
          </a:xfrm>
          <a:prstGeom prst="rect">
            <a:avLst/>
          </a:prstGeom>
        </p:spPr>
      </p:pic>
    </p:spTree>
    <p:extLst>
      <p:ext uri="{BB962C8B-B14F-4D97-AF65-F5344CB8AC3E}">
        <p14:creationId xmlns:p14="http://schemas.microsoft.com/office/powerpoint/2010/main" val="4583848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a:xfrm>
            <a:off x="0" y="0"/>
            <a:ext cx="12192000" cy="1206000"/>
          </a:xfrm>
          <a:solidFill>
            <a:schemeClr val="accent1"/>
          </a:solidFill>
          <a:ln>
            <a:solidFill>
              <a:schemeClr val="accent1"/>
            </a:solidFill>
          </a:ln>
        </p:spPr>
        <p:txBody>
          <a:bodyPr anchor="ctr"/>
          <a:lstStyle/>
          <a:p>
            <a:r>
              <a:rPr lang="en-GB" dirty="0"/>
              <a:t>	Partition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3139321"/>
          </a:xfrm>
          <a:prstGeom prst="rect">
            <a:avLst/>
          </a:prstGeom>
          <a:noFill/>
        </p:spPr>
        <p:txBody>
          <a:bodyPr wrap="square" rtlCol="0">
            <a:spAutoFit/>
          </a:bodyPr>
          <a:lstStyle/>
          <a:p>
            <a:r>
              <a:rPr lang="en-GB" sz="1800" dirty="0">
                <a:latin typeface="Consolas" panose="020B0609020204030204" pitchFamily="49" charset="0"/>
              </a:rPr>
              <a:t>"partitions": [</a:t>
            </a:r>
          </a:p>
          <a:p>
            <a:r>
              <a:rPr lang="en-GB" sz="1800" dirty="0">
                <a:latin typeface="Consolas" panose="020B0609020204030204" pitchFamily="49" charset="0"/>
              </a:rPr>
              <a:t>        {</a:t>
            </a:r>
          </a:p>
          <a:p>
            <a:r>
              <a:rPr lang="en-GB" sz="1800" dirty="0">
                <a:latin typeface="Consolas" panose="020B0609020204030204" pitchFamily="49" charset="0"/>
              </a:rPr>
              <a:t>          "name": "Table Name",</a:t>
            </a:r>
          </a:p>
          <a:p>
            <a:r>
              <a:rPr lang="en-GB" sz="1800" dirty="0">
                <a:latin typeface="Consolas" panose="020B0609020204030204" pitchFamily="49" charset="0"/>
              </a:rPr>
              <a:t>          "</a:t>
            </a:r>
            <a:r>
              <a:rPr lang="en-GB" sz="1800" dirty="0" err="1">
                <a:latin typeface="Consolas" panose="020B0609020204030204" pitchFamily="49" charset="0"/>
              </a:rPr>
              <a:t>dataView</a:t>
            </a:r>
            <a:r>
              <a:rPr lang="en-GB" sz="1800" dirty="0">
                <a:latin typeface="Consolas" panose="020B0609020204030204" pitchFamily="49" charset="0"/>
              </a:rPr>
              <a:t>": "full",</a:t>
            </a:r>
          </a:p>
          <a:p>
            <a:r>
              <a:rPr lang="en-GB" sz="1800" dirty="0">
                <a:latin typeface="Consolas" panose="020B0609020204030204" pitchFamily="49" charset="0"/>
              </a:rPr>
              <a:t>          "source": {</a:t>
            </a:r>
          </a:p>
          <a:p>
            <a:r>
              <a:rPr lang="en-GB" sz="1800" dirty="0">
                <a:latin typeface="Consolas" panose="020B0609020204030204" pitchFamily="49" charset="0"/>
              </a:rPr>
              <a:t>            "query": " SELECT [SchemaName].[TableName].* FROM 		[</a:t>
            </a:r>
            <a:r>
              <a:rPr lang="en-GB" sz="1800" dirty="0" err="1">
                <a:latin typeface="Consolas" panose="020B0609020204030204" pitchFamily="49" charset="0"/>
              </a:rPr>
              <a:t>SchemaName</a:t>
            </a:r>
            <a:r>
              <a:rPr lang="en-GB" sz="1800" dirty="0">
                <a:latin typeface="Consolas" panose="020B0609020204030204" pitchFamily="49" charset="0"/>
              </a:rPr>
              <a:t>].[</a:t>
            </a:r>
            <a:r>
              <a:rPr lang="en-GB" sz="1800" dirty="0" err="1">
                <a:latin typeface="Consolas" panose="020B0609020204030204" pitchFamily="49" charset="0"/>
              </a:rPr>
              <a:t>TableName</a:t>
            </a:r>
            <a:r>
              <a:rPr lang="en-GB" sz="1800" dirty="0">
                <a:latin typeface="Consolas" panose="020B0609020204030204" pitchFamily="49" charset="0"/>
              </a:rPr>
              <a:t>] ",</a:t>
            </a:r>
          </a:p>
          <a:p>
            <a:r>
              <a:rPr lang="en-GB" sz="1800" dirty="0">
                <a:latin typeface="Consolas" panose="020B0609020204030204" pitchFamily="49" charset="0"/>
              </a:rPr>
              <a:t>            "</a:t>
            </a:r>
            <a:r>
              <a:rPr lang="en-GB" sz="1800" dirty="0" err="1">
                <a:latin typeface="Consolas" panose="020B0609020204030204" pitchFamily="49" charset="0"/>
              </a:rPr>
              <a:t>dataSource</a:t>
            </a:r>
            <a:r>
              <a:rPr lang="en-GB" sz="1800" dirty="0">
                <a:latin typeface="Consolas" panose="020B0609020204030204" pitchFamily="49" charset="0"/>
              </a:rPr>
              <a:t>": "</a:t>
            </a:r>
            <a:r>
              <a:rPr lang="en-GB" sz="1800" dirty="0" err="1">
                <a:latin typeface="Consolas" panose="020B0609020204030204" pitchFamily="49" charset="0"/>
              </a:rPr>
              <a:t>SqlServer</a:t>
            </a:r>
            <a:r>
              <a:rPr lang="en-GB" sz="1800" dirty="0">
                <a:latin typeface="Consolas" panose="020B0609020204030204" pitchFamily="49" charset="0"/>
              </a:rPr>
              <a:t> AdventureWorksDW2014"</a:t>
            </a:r>
          </a:p>
          <a:p>
            <a:r>
              <a:rPr lang="en-GB" sz="1800" dirty="0">
                <a:latin typeface="Consolas" panose="020B0609020204030204" pitchFamily="49" charset="0"/>
              </a:rPr>
              <a:t>          }</a:t>
            </a:r>
          </a:p>
          <a:p>
            <a:r>
              <a:rPr lang="en-GB" sz="1800" dirty="0">
                <a:latin typeface="Consolas" panose="020B0609020204030204" pitchFamily="49" charset="0"/>
              </a:rPr>
              <a:t>        }</a:t>
            </a:r>
          </a:p>
          <a:p>
            <a:r>
              <a:rPr lang="en-GB" sz="1800" dirty="0">
                <a:latin typeface="Consolas" panose="020B0609020204030204" pitchFamily="49" charset="0"/>
              </a:rPr>
              <a:t>]</a:t>
            </a:r>
          </a:p>
        </p:txBody>
      </p:sp>
    </p:spTree>
    <p:extLst>
      <p:ext uri="{BB962C8B-B14F-4D97-AF65-F5344CB8AC3E}">
        <p14:creationId xmlns:p14="http://schemas.microsoft.com/office/powerpoint/2010/main" val="7731306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a:xfrm>
            <a:off x="0" y="0"/>
            <a:ext cx="12192000" cy="1206000"/>
          </a:xfrm>
          <a:solidFill>
            <a:schemeClr val="accent1"/>
          </a:solidFill>
          <a:ln>
            <a:solidFill>
              <a:schemeClr val="accent1"/>
            </a:solidFill>
          </a:ln>
        </p:spPr>
        <p:txBody>
          <a:bodyPr anchor="ctr"/>
          <a:lstStyle/>
          <a:p>
            <a:r>
              <a:rPr lang="en-GB" dirty="0"/>
              <a:t>	Measure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1754326"/>
          </a:xfrm>
          <a:prstGeom prst="rect">
            <a:avLst/>
          </a:prstGeom>
          <a:noFill/>
        </p:spPr>
        <p:txBody>
          <a:bodyPr wrap="square" rtlCol="0">
            <a:spAutoFit/>
          </a:bodyPr>
          <a:lstStyle/>
          <a:p>
            <a:r>
              <a:rPr lang="en-GB" sz="1800" dirty="0">
                <a:latin typeface="Consolas" panose="020B0609020204030204" pitchFamily="49" charset="0"/>
              </a:rPr>
              <a:t>"measures": [</a:t>
            </a:r>
          </a:p>
          <a:p>
            <a:r>
              <a:rPr lang="en-GB" sz="1800" dirty="0">
                <a:latin typeface="Consolas" panose="020B0609020204030204" pitchFamily="49" charset="0"/>
              </a:rPr>
              <a:t>        {</a:t>
            </a:r>
          </a:p>
          <a:p>
            <a:r>
              <a:rPr lang="en-GB" sz="1800" dirty="0">
                <a:latin typeface="Consolas" panose="020B0609020204030204" pitchFamily="49" charset="0"/>
              </a:rPr>
              <a:t>          "name": "Measure Name",</a:t>
            </a:r>
          </a:p>
          <a:p>
            <a:r>
              <a:rPr lang="en-GB" sz="1800" dirty="0">
                <a:latin typeface="Consolas" panose="020B0609020204030204" pitchFamily="49" charset="0"/>
              </a:rPr>
              <a:t>          "expression": " COUNTX(</a:t>
            </a:r>
            <a:r>
              <a:rPr lang="en-GB" sz="1800" dirty="0" err="1">
                <a:latin typeface="Consolas" panose="020B0609020204030204" pitchFamily="49" charset="0"/>
              </a:rPr>
              <a:t>InternetSales</a:t>
            </a:r>
            <a:r>
              <a:rPr lang="en-GB" sz="1800" dirty="0">
                <a:latin typeface="Consolas" panose="020B0609020204030204" pitchFamily="49" charset="0"/>
              </a:rPr>
              <a:t>, </a:t>
            </a:r>
            <a:r>
              <a:rPr lang="en-GB" sz="1800" dirty="0" err="1">
                <a:latin typeface="Consolas" panose="020B0609020204030204" pitchFamily="49" charset="0"/>
              </a:rPr>
              <a:t>InternetSales</a:t>
            </a:r>
            <a:r>
              <a:rPr lang="en-GB" sz="1800" dirty="0">
                <a:latin typeface="Consolas" panose="020B0609020204030204" pitchFamily="49" charset="0"/>
              </a:rPr>
              <a:t>[</a:t>
            </a:r>
            <a:r>
              <a:rPr lang="en-GB" sz="1800" dirty="0" err="1">
                <a:latin typeface="Consolas" panose="020B0609020204030204" pitchFamily="49" charset="0"/>
              </a:rPr>
              <a:t>OrderDateKey</a:t>
            </a:r>
            <a:r>
              <a:rPr lang="en-GB" sz="1800" dirty="0">
                <a:latin typeface="Consolas" panose="020B0609020204030204" pitchFamily="49" charset="0"/>
              </a:rPr>
              <a:t>])"</a:t>
            </a:r>
          </a:p>
          <a:p>
            <a:r>
              <a:rPr lang="en-GB" sz="1800" dirty="0">
                <a:latin typeface="Consolas" panose="020B0609020204030204" pitchFamily="49" charset="0"/>
              </a:rPr>
              <a:t>        }</a:t>
            </a:r>
          </a:p>
          <a:p>
            <a:r>
              <a:rPr lang="en-GB" sz="1800" dirty="0">
                <a:latin typeface="Consolas" panose="020B0609020204030204" pitchFamily="49" charset="0"/>
              </a:rPr>
              <a:t>]</a:t>
            </a:r>
          </a:p>
        </p:txBody>
      </p:sp>
    </p:spTree>
    <p:extLst>
      <p:ext uri="{BB962C8B-B14F-4D97-AF65-F5344CB8AC3E}">
        <p14:creationId xmlns:p14="http://schemas.microsoft.com/office/powerpoint/2010/main" val="15337216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a:xfrm>
            <a:off x="0" y="0"/>
            <a:ext cx="12192000" cy="1206000"/>
          </a:xfrm>
          <a:solidFill>
            <a:schemeClr val="accent1"/>
          </a:solidFill>
          <a:ln>
            <a:solidFill>
              <a:schemeClr val="accent1"/>
            </a:solidFill>
          </a:ln>
        </p:spPr>
        <p:txBody>
          <a:bodyPr anchor="ctr"/>
          <a:lstStyle/>
          <a:p>
            <a:r>
              <a:rPr lang="en-GB" dirty="0"/>
              <a:t>	Hierarchy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4524315"/>
          </a:xfrm>
          <a:prstGeom prst="rect">
            <a:avLst/>
          </a:prstGeom>
          <a:noFill/>
        </p:spPr>
        <p:txBody>
          <a:bodyPr wrap="square" rtlCol="0">
            <a:spAutoFit/>
          </a:bodyPr>
          <a:lstStyle/>
          <a:p>
            <a:r>
              <a:rPr lang="en-GB" sz="1800" dirty="0">
                <a:latin typeface="Consolas" panose="020B0609020204030204" pitchFamily="49" charset="0"/>
              </a:rPr>
              <a:t>"hierarchies": [</a:t>
            </a:r>
          </a:p>
          <a:p>
            <a:r>
              <a:rPr lang="en-GB" sz="1800" dirty="0">
                <a:latin typeface="Consolas" panose="020B0609020204030204" pitchFamily="49" charset="0"/>
              </a:rPr>
              <a:t>        {</a:t>
            </a:r>
          </a:p>
          <a:p>
            <a:r>
              <a:rPr lang="en-GB" sz="1800" dirty="0">
                <a:latin typeface="Consolas" panose="020B0609020204030204" pitchFamily="49" charset="0"/>
              </a:rPr>
              <a:t>          "name": "Hierarchy Name",</a:t>
            </a:r>
          </a:p>
          <a:p>
            <a:r>
              <a:rPr lang="en-GB" sz="1800" dirty="0">
                <a:latin typeface="Consolas" panose="020B0609020204030204" pitchFamily="49" charset="0"/>
              </a:rPr>
              <a:t>          "levels": [</a:t>
            </a:r>
          </a:p>
          <a:p>
            <a:r>
              <a:rPr lang="en-GB" sz="1800" dirty="0">
                <a:latin typeface="Consolas" panose="020B0609020204030204" pitchFamily="49" charset="0"/>
              </a:rPr>
              <a:t>            {</a:t>
            </a:r>
          </a:p>
          <a:p>
            <a:r>
              <a:rPr lang="en-GB" sz="1800" dirty="0">
                <a:latin typeface="Consolas" panose="020B0609020204030204" pitchFamily="49" charset="0"/>
              </a:rPr>
              <a:t>              "name": "Hierarchy Column1",</a:t>
            </a:r>
          </a:p>
          <a:p>
            <a:r>
              <a:rPr lang="en-GB" sz="1800" dirty="0">
                <a:latin typeface="Consolas" panose="020B0609020204030204" pitchFamily="49" charset="0"/>
              </a:rPr>
              <a:t>              "ordinal": 0,</a:t>
            </a:r>
          </a:p>
          <a:p>
            <a:r>
              <a:rPr lang="en-GB" sz="1800" dirty="0">
                <a:latin typeface="Consolas" panose="020B0609020204030204" pitchFamily="49" charset="0"/>
              </a:rPr>
              <a:t>              "column": "Table Column1"</a:t>
            </a:r>
          </a:p>
          <a:p>
            <a:r>
              <a:rPr lang="en-GB" sz="1800" dirty="0">
                <a:latin typeface="Consolas" panose="020B0609020204030204" pitchFamily="49" charset="0"/>
              </a:rPr>
              <a:t>            },</a:t>
            </a:r>
          </a:p>
          <a:p>
            <a:r>
              <a:rPr lang="en-GB" sz="1800" dirty="0">
                <a:latin typeface="Consolas" panose="020B0609020204030204" pitchFamily="49" charset="0"/>
              </a:rPr>
              <a:t>            {</a:t>
            </a:r>
          </a:p>
          <a:p>
            <a:r>
              <a:rPr lang="en-GB" sz="1800" dirty="0">
                <a:latin typeface="Consolas" panose="020B0609020204030204" pitchFamily="49" charset="0"/>
              </a:rPr>
              <a:t>              "name": "Hierarchy Column2",</a:t>
            </a:r>
          </a:p>
          <a:p>
            <a:r>
              <a:rPr lang="en-GB" sz="1800" dirty="0">
                <a:latin typeface="Consolas" panose="020B0609020204030204" pitchFamily="49" charset="0"/>
              </a:rPr>
              <a:t>              "ordinal": 1,</a:t>
            </a:r>
          </a:p>
          <a:p>
            <a:r>
              <a:rPr lang="en-GB" sz="1800" dirty="0">
                <a:latin typeface="Consolas" panose="020B0609020204030204" pitchFamily="49" charset="0"/>
              </a:rPr>
              <a:t>              "column": "Table Column2"</a:t>
            </a:r>
          </a:p>
          <a:p>
            <a:r>
              <a:rPr lang="en-GB" sz="1800" dirty="0">
                <a:latin typeface="Consolas" panose="020B0609020204030204" pitchFamily="49" charset="0"/>
              </a:rPr>
              <a:t>	]</a:t>
            </a:r>
          </a:p>
          <a:p>
            <a:r>
              <a:rPr lang="en-GB" sz="1800" dirty="0">
                <a:latin typeface="Consolas" panose="020B0609020204030204" pitchFamily="49" charset="0"/>
              </a:rPr>
              <a:t>        }</a:t>
            </a:r>
          </a:p>
          <a:p>
            <a:r>
              <a:rPr lang="en-GB" sz="1800" dirty="0">
                <a:latin typeface="Consolas" panose="020B0609020204030204" pitchFamily="49" charset="0"/>
              </a:rPr>
              <a:t>]</a:t>
            </a:r>
          </a:p>
        </p:txBody>
      </p:sp>
    </p:spTree>
    <p:extLst>
      <p:ext uri="{BB962C8B-B14F-4D97-AF65-F5344CB8AC3E}">
        <p14:creationId xmlns:p14="http://schemas.microsoft.com/office/powerpoint/2010/main" val="35657658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Perspective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3693319"/>
          </a:xfrm>
          <a:prstGeom prst="rect">
            <a:avLst/>
          </a:prstGeom>
          <a:noFill/>
        </p:spPr>
        <p:txBody>
          <a:bodyPr wrap="square" rtlCol="0">
            <a:spAutoFit/>
          </a:bodyPr>
          <a:lstStyle/>
          <a:p>
            <a:r>
              <a:rPr lang="en-GB" sz="1800" dirty="0">
                <a:solidFill>
                  <a:srgbClr val="000000"/>
                </a:solidFill>
                <a:latin typeface="Consolas" panose="020B0609020204030204" pitchFamily="49" charset="0"/>
              </a:rPr>
              <a:t>"perspectives":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"Perspective Name",</a:t>
            </a:r>
          </a:p>
          <a:p>
            <a:r>
              <a:rPr lang="en-GB" sz="1800" dirty="0">
                <a:solidFill>
                  <a:srgbClr val="000000"/>
                </a:solidFill>
                <a:latin typeface="Consolas" panose="020B0609020204030204" pitchFamily="49" charset="0"/>
              </a:rPr>
              <a:t>            "tables":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"Table Name",</a:t>
            </a:r>
          </a:p>
          <a:p>
            <a:r>
              <a:rPr lang="en-GB" sz="1800" dirty="0">
                <a:solidFill>
                  <a:srgbClr val="000000"/>
                </a:solidFill>
                <a:latin typeface="Consolas" panose="020B0609020204030204" pitchFamily="49" charset="0"/>
              </a:rPr>
              <a:t>                "columns": [&lt;...&gt;],</a:t>
            </a:r>
          </a:p>
          <a:p>
            <a:r>
              <a:rPr lang="en-GB" sz="1800" dirty="0">
                <a:solidFill>
                  <a:srgbClr val="000000"/>
                </a:solidFill>
                <a:latin typeface="Consolas" panose="020B0609020204030204" pitchFamily="49" charset="0"/>
              </a:rPr>
              <a:t>                "measures": [&lt;...&gt;],</a:t>
            </a:r>
          </a:p>
          <a:p>
            <a:r>
              <a:rPr lang="en-GB" sz="1800" dirty="0">
                <a:solidFill>
                  <a:srgbClr val="000000"/>
                </a:solidFill>
                <a:latin typeface="Consolas" panose="020B0609020204030204" pitchFamily="49" charset="0"/>
              </a:rPr>
              <a:t>                "hierarchies": [&lt;...&gt;]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a:t>
            </a:r>
            <a:endParaRPr lang="en-GB" sz="1800" dirty="0">
              <a:latin typeface="Consolas" panose="020B0609020204030204" pitchFamily="49" charset="0"/>
            </a:endParaRPr>
          </a:p>
        </p:txBody>
      </p:sp>
    </p:spTree>
    <p:extLst>
      <p:ext uri="{BB962C8B-B14F-4D97-AF65-F5344CB8AC3E}">
        <p14:creationId xmlns:p14="http://schemas.microsoft.com/office/powerpoint/2010/main" val="14981922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Culture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277200" y="1234430"/>
            <a:ext cx="10552471" cy="5632311"/>
          </a:xfrm>
          <a:prstGeom prst="rect">
            <a:avLst/>
          </a:prstGeom>
          <a:noFill/>
        </p:spPr>
        <p:txBody>
          <a:bodyPr wrap="square" rtlCol="0">
            <a:spAutoFit/>
          </a:bodyPr>
          <a:lstStyle/>
          <a:p>
            <a:r>
              <a:rPr lang="en-GB" sz="1800" dirty="0">
                <a:solidFill>
                  <a:srgbClr val="000000"/>
                </a:solidFill>
                <a:latin typeface="Consolas" panose="020B0609020204030204" pitchFamily="49" charset="0"/>
              </a:rPr>
              <a:t>"cultures":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a:t>
            </a:r>
            <a:r>
              <a:rPr lang="en-GB" sz="1800" dirty="0" err="1">
                <a:solidFill>
                  <a:srgbClr val="000000"/>
                </a:solidFill>
                <a:latin typeface="Consolas" panose="020B0609020204030204" pitchFamily="49" charset="0"/>
              </a:rPr>
              <a:t>fr</a:t>
            </a:r>
            <a:r>
              <a:rPr lang="en-GB" sz="1800" dirty="0">
                <a:solidFill>
                  <a:srgbClr val="000000"/>
                </a:solidFill>
                <a:latin typeface="Consolas" panose="020B0609020204030204" pitchFamily="49" charset="0"/>
              </a:rPr>
              <a:t>-FR",</a:t>
            </a:r>
          </a:p>
          <a:p>
            <a:r>
              <a:rPr lang="en-GB" sz="1800" dirty="0">
                <a:solidFill>
                  <a:srgbClr val="000000"/>
                </a:solidFill>
                <a:latin typeface="Consolas" panose="020B0609020204030204" pitchFamily="49" charset="0"/>
              </a:rPr>
              <a:t>            "translations":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"model": {</a:t>
            </a:r>
          </a:p>
          <a:p>
            <a:r>
              <a:rPr lang="en-GB" sz="1800" dirty="0">
                <a:solidFill>
                  <a:srgbClr val="000000"/>
                </a:solidFill>
                <a:latin typeface="Consolas" panose="020B0609020204030204" pitchFamily="49" charset="0"/>
              </a:rPr>
              <a:t>                  "name": "Model",</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translatedCaption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Modèle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"tables":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a:t>
            </a:r>
            <a:r>
              <a:rPr lang="en-GB" sz="1800" dirty="0" err="1">
                <a:solidFill>
                  <a:srgbClr val="000000"/>
                </a:solidFill>
                <a:latin typeface="Consolas" panose="020B0609020204030204" pitchFamily="49" charset="0"/>
              </a:rPr>
              <a:t>TableName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translatedCaption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NomDeLaTable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"columns": [&lt;...&gt;]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a:t>
            </a:r>
            <a:endParaRPr lang="en-GB" sz="1800" dirty="0">
              <a:latin typeface="Consolas" panose="020B0609020204030204" pitchFamily="49" charset="0"/>
            </a:endParaRPr>
          </a:p>
        </p:txBody>
      </p:sp>
    </p:spTree>
    <p:extLst>
      <p:ext uri="{BB962C8B-B14F-4D97-AF65-F5344CB8AC3E}">
        <p14:creationId xmlns:p14="http://schemas.microsoft.com/office/powerpoint/2010/main" val="4019845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Role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2862322"/>
          </a:xfrm>
          <a:prstGeom prst="rect">
            <a:avLst/>
          </a:prstGeom>
          <a:noFill/>
        </p:spPr>
        <p:txBody>
          <a:bodyPr wrap="square" rtlCol="0">
            <a:spAutoFit/>
          </a:bodyPr>
          <a:lstStyle/>
          <a:p>
            <a:r>
              <a:rPr lang="en-GB" sz="1800" dirty="0">
                <a:solidFill>
                  <a:srgbClr val="000000"/>
                </a:solidFill>
                <a:latin typeface="Consolas" panose="020B0609020204030204" pitchFamily="49" charset="0"/>
              </a:rPr>
              <a:t>"role": {</a:t>
            </a:r>
          </a:p>
          <a:p>
            <a:r>
              <a:rPr lang="en-GB" sz="1800" dirty="0">
                <a:solidFill>
                  <a:srgbClr val="000000"/>
                </a:solidFill>
                <a:latin typeface="Consolas" panose="020B0609020204030204" pitchFamily="49" charset="0"/>
              </a:rPr>
              <a:t>      "name": "Role",</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modelPermissions</a:t>
            </a:r>
            <a:r>
              <a:rPr lang="en-GB" sz="1800" dirty="0">
                <a:solidFill>
                  <a:srgbClr val="000000"/>
                </a:solidFill>
                <a:latin typeface="Consolas" panose="020B0609020204030204" pitchFamily="49" charset="0"/>
              </a:rPr>
              <a:t>": "read",</a:t>
            </a:r>
          </a:p>
          <a:p>
            <a:r>
              <a:rPr lang="en-GB" sz="1800" dirty="0">
                <a:solidFill>
                  <a:srgbClr val="000000"/>
                </a:solidFill>
                <a:latin typeface="Consolas" panose="020B0609020204030204" pitchFamily="49" charset="0"/>
              </a:rPr>
              <a:t>      "members":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memberName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ujo</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memberId</a:t>
            </a:r>
            <a:r>
              <a:rPr lang="en-GB" sz="1800" dirty="0">
                <a:solidFill>
                  <a:srgbClr val="000000"/>
                </a:solidFill>
                <a:latin typeface="Consolas" panose="020B0609020204030204" pitchFamily="49" charset="0"/>
              </a:rPr>
              <a:t>": "S-1-5-21-2328473335-1214001268-1226958112-1001"</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endParaRPr lang="en-GB" sz="1800" dirty="0">
              <a:latin typeface="Consolas" panose="020B0609020204030204" pitchFamily="49" charset="0"/>
            </a:endParaRPr>
          </a:p>
        </p:txBody>
      </p:sp>
    </p:spTree>
    <p:extLst>
      <p:ext uri="{BB962C8B-B14F-4D97-AF65-F5344CB8AC3E}">
        <p14:creationId xmlns:p14="http://schemas.microsoft.com/office/powerpoint/2010/main" val="19900349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Relationship Object</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2585323"/>
          </a:xfrm>
          <a:prstGeom prst="rect">
            <a:avLst/>
          </a:prstGeom>
          <a:noFill/>
        </p:spPr>
        <p:txBody>
          <a:bodyPr wrap="square" rtlCol="0">
            <a:spAutoFit/>
          </a:bodyPr>
          <a:lstStyle/>
          <a:p>
            <a:r>
              <a:rPr lang="en-GB" sz="1800" dirty="0">
                <a:solidFill>
                  <a:srgbClr val="000000"/>
                </a:solidFill>
                <a:latin typeface="Consolas" panose="020B0609020204030204" pitchFamily="49" charset="0"/>
              </a:rPr>
              <a:t>"relationships": [</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"name": "</a:t>
            </a:r>
            <a:r>
              <a:rPr lang="en-GB" sz="1800" dirty="0" err="1">
                <a:solidFill>
                  <a:srgbClr val="000000"/>
                </a:solidFill>
                <a:latin typeface="Consolas" panose="020B0609020204030204" pitchFamily="49" charset="0"/>
              </a:rPr>
              <a:t>ManyTableNameToOneTableName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fromTable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ManyTableName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fromColumn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ForeignKey</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toTable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OneTableName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toColumn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PrimaryKey</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a:t>
            </a:r>
            <a:endParaRPr lang="en-GB" sz="1800" dirty="0">
              <a:latin typeface="Consolas" panose="020B0609020204030204" pitchFamily="49" charset="0"/>
            </a:endParaRPr>
          </a:p>
        </p:txBody>
      </p:sp>
    </p:spTree>
    <p:extLst>
      <p:ext uri="{BB962C8B-B14F-4D97-AF65-F5344CB8AC3E}">
        <p14:creationId xmlns:p14="http://schemas.microsoft.com/office/powerpoint/2010/main" val="1034238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7349-FD33-4E17-B765-F6FC8E5D3324}"/>
              </a:ext>
            </a:extLst>
          </p:cNvPr>
          <p:cNvSpPr>
            <a:spLocks noGrp="1"/>
          </p:cNvSpPr>
          <p:nvPr>
            <p:ph type="title"/>
          </p:nvPr>
        </p:nvSpPr>
        <p:spPr/>
        <p:txBody>
          <a:bodyPr/>
          <a:lstStyle/>
          <a:p>
            <a:r>
              <a:rPr lang="en-GB" dirty="0"/>
              <a:t>TMSL Commands</a:t>
            </a:r>
          </a:p>
        </p:txBody>
      </p:sp>
      <p:sp>
        <p:nvSpPr>
          <p:cNvPr id="3" name="TextBox 2">
            <a:extLst>
              <a:ext uri="{FF2B5EF4-FFF2-40B4-BE49-F238E27FC236}">
                <a16:creationId xmlns:a16="http://schemas.microsoft.com/office/drawing/2014/main" id="{797D88A6-8ADA-4743-9A97-30F8DA9B54FD}"/>
              </a:ext>
            </a:extLst>
          </p:cNvPr>
          <p:cNvSpPr txBox="1"/>
          <p:nvPr/>
        </p:nvSpPr>
        <p:spPr>
          <a:xfrm>
            <a:off x="995516" y="1690688"/>
            <a:ext cx="10552471" cy="3970318"/>
          </a:xfrm>
          <a:prstGeom prst="rect">
            <a:avLst/>
          </a:prstGeom>
          <a:noFill/>
        </p:spPr>
        <p:txBody>
          <a:bodyPr wrap="square" rtlCol="0">
            <a:spAutoFit/>
          </a:bodyPr>
          <a:lstStyle/>
          <a:p>
            <a:r>
              <a:rPr lang="en-GB" sz="1800" dirty="0">
                <a:solidFill>
                  <a:srgbClr val="000000"/>
                </a:solidFill>
                <a:latin typeface="Consolas" panose="020B0609020204030204" pitchFamily="49" charset="0"/>
              </a:rPr>
              <a:t>"create":</a:t>
            </a:r>
          </a:p>
          <a:p>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createOrReplace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"refresh":</a:t>
            </a:r>
          </a:p>
          <a:p>
            <a:endParaRPr lang="en-GB" sz="1800" dirty="0">
              <a:latin typeface="Consolas" panose="020B0609020204030204" pitchFamily="49" charset="0"/>
            </a:endParaRPr>
          </a:p>
          <a:p>
            <a:r>
              <a:rPr lang="en-GB" sz="1800" dirty="0">
                <a:solidFill>
                  <a:srgbClr val="000000"/>
                </a:solidFill>
                <a:latin typeface="Consolas" panose="020B0609020204030204" pitchFamily="49" charset="0"/>
              </a:rPr>
              <a:t>"alter":</a:t>
            </a:r>
          </a:p>
          <a:p>
            <a:r>
              <a:rPr lang="en-GB" sz="1800" dirty="0">
                <a:solidFill>
                  <a:srgbClr val="000000"/>
                </a:solidFill>
                <a:latin typeface="Consolas" panose="020B0609020204030204" pitchFamily="49" charset="0"/>
              </a:rPr>
              <a:t>"</a:t>
            </a:r>
            <a:r>
              <a:rPr lang="en-GB" sz="1800" dirty="0">
                <a:latin typeface="Consolas" panose="020B0609020204030204" pitchFamily="49" charset="0"/>
              </a:rPr>
              <a:t>attach</a:t>
            </a:r>
            <a:r>
              <a:rPr lang="en-GB" sz="1800" dirty="0">
                <a:solidFill>
                  <a:srgbClr val="000000"/>
                </a:solidFill>
                <a:latin typeface="Consolas" panose="020B0609020204030204" pitchFamily="49" charset="0"/>
              </a:rPr>
              <a:t>"</a:t>
            </a:r>
            <a:r>
              <a:rPr lang="en-GB" sz="1800" dirty="0">
                <a:latin typeface="Consolas" panose="020B0609020204030204" pitchFamily="49" charset="0"/>
              </a:rPr>
              <a:t>:</a:t>
            </a:r>
          </a:p>
          <a:p>
            <a:r>
              <a:rPr lang="en-GB" sz="1800" dirty="0">
                <a:solidFill>
                  <a:srgbClr val="000000"/>
                </a:solidFill>
                <a:latin typeface="Consolas" panose="020B0609020204030204" pitchFamily="49" charset="0"/>
              </a:rPr>
              <a:t>"backup":</a:t>
            </a:r>
          </a:p>
          <a:p>
            <a:r>
              <a:rPr lang="en-GB" sz="1800" dirty="0">
                <a:solidFill>
                  <a:srgbClr val="000000"/>
                </a:solidFill>
                <a:latin typeface="Consolas" panose="020B0609020204030204" pitchFamily="49" charset="0"/>
              </a:rPr>
              <a:t>"delete":</a:t>
            </a:r>
            <a:endParaRPr lang="en-GB" sz="1800" dirty="0">
              <a:latin typeface="Consolas" panose="020B0609020204030204" pitchFamily="49" charset="0"/>
            </a:endParaRPr>
          </a:p>
          <a:p>
            <a:r>
              <a:rPr lang="en-GB" sz="1800" dirty="0">
                <a:solidFill>
                  <a:srgbClr val="000000"/>
                </a:solidFill>
                <a:latin typeface="Consolas" panose="020B0609020204030204" pitchFamily="49" charset="0"/>
              </a:rPr>
              <a:t>"detach":</a:t>
            </a:r>
          </a:p>
          <a:p>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mergePartitions</a:t>
            </a:r>
            <a:r>
              <a:rPr lang="en-GB" sz="1800" dirty="0">
                <a:solidFill>
                  <a:srgbClr val="000000"/>
                </a:solidFill>
                <a:latin typeface="Consolas" panose="020B0609020204030204" pitchFamily="49" charset="0"/>
              </a:rPr>
              <a:t>":</a:t>
            </a:r>
            <a:endParaRPr lang="en-GB" sz="1800" dirty="0">
              <a:latin typeface="Consolas" panose="020B0609020204030204" pitchFamily="49" charset="0"/>
            </a:endParaRPr>
          </a:p>
          <a:p>
            <a:r>
              <a:rPr lang="en-GB" sz="1800" dirty="0">
                <a:solidFill>
                  <a:srgbClr val="000000"/>
                </a:solidFill>
                <a:latin typeface="Consolas" panose="020B0609020204030204" pitchFamily="49" charset="0"/>
              </a:rPr>
              <a:t>"restore":</a:t>
            </a:r>
          </a:p>
          <a:p>
            <a:r>
              <a:rPr lang="en-GB" sz="1800" dirty="0">
                <a:solidFill>
                  <a:srgbClr val="000000"/>
                </a:solidFill>
                <a:latin typeface="Consolas" panose="020B0609020204030204" pitchFamily="49" charset="0"/>
              </a:rPr>
              <a:t>"sequence":</a:t>
            </a:r>
          </a:p>
          <a:p>
            <a:r>
              <a:rPr lang="en-GB" sz="1800" dirty="0">
                <a:solidFill>
                  <a:srgbClr val="000000"/>
                </a:solidFill>
                <a:latin typeface="Consolas" panose="020B0609020204030204" pitchFamily="49" charset="0"/>
              </a:rPr>
              <a:t>"synchronize":</a:t>
            </a:r>
            <a:endParaRPr lang="en-GB" sz="1800" dirty="0">
              <a:latin typeface="Consolas" panose="020B0609020204030204" pitchFamily="49" charset="0"/>
            </a:endParaRPr>
          </a:p>
          <a:p>
            <a:endParaRPr lang="en-GB" sz="1800" dirty="0">
              <a:latin typeface="Consolas" panose="020B0609020204030204" pitchFamily="49" charset="0"/>
            </a:endParaRPr>
          </a:p>
        </p:txBody>
      </p:sp>
    </p:spTree>
    <p:extLst>
      <p:ext uri="{BB962C8B-B14F-4D97-AF65-F5344CB8AC3E}">
        <p14:creationId xmlns:p14="http://schemas.microsoft.com/office/powerpoint/2010/main" val="2422894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PowerShell</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13" name="Picture 2" descr="Image result for powershell logo">
            <a:extLst>
              <a:ext uri="{FF2B5EF4-FFF2-40B4-BE49-F238E27FC236}">
                <a16:creationId xmlns:a16="http://schemas.microsoft.com/office/drawing/2014/main" id="{04E4C79A-C8E9-44DB-942E-985D3E32A7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1" r="1578" b="-2"/>
          <a:stretch/>
        </p:blipFill>
        <p:spPr bwMode="auto">
          <a:xfrm>
            <a:off x="487233" y="1851940"/>
            <a:ext cx="3088487" cy="315412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9EB6D80-FC05-4031-99E1-07E5FBE85A29}"/>
              </a:ext>
            </a:extLst>
          </p:cNvPr>
          <p:cNvSpPr/>
          <p:nvPr/>
        </p:nvSpPr>
        <p:spPr>
          <a:xfrm>
            <a:off x="6744072" y="1004706"/>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Command-line language</a:t>
            </a:r>
          </a:p>
        </p:txBody>
      </p:sp>
      <p:sp>
        <p:nvSpPr>
          <p:cNvPr id="20" name="Rectangle 19">
            <a:extLst>
              <a:ext uri="{FF2B5EF4-FFF2-40B4-BE49-F238E27FC236}">
                <a16:creationId xmlns:a16="http://schemas.microsoft.com/office/drawing/2014/main" id="{076EAD4E-4791-4538-BBCF-C9DEFFA7C41D}"/>
              </a:ext>
            </a:extLst>
          </p:cNvPr>
          <p:cNvSpPr/>
          <p:nvPr/>
        </p:nvSpPr>
        <p:spPr>
          <a:xfrm>
            <a:off x="6744072" y="3578992"/>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Used to automate processes</a:t>
            </a:r>
          </a:p>
        </p:txBody>
      </p:sp>
      <p:sp>
        <p:nvSpPr>
          <p:cNvPr id="21" name="Rectangle 20">
            <a:extLst>
              <a:ext uri="{FF2B5EF4-FFF2-40B4-BE49-F238E27FC236}">
                <a16:creationId xmlns:a16="http://schemas.microsoft.com/office/drawing/2014/main" id="{0EEBDB34-4F27-485F-9301-B028F4FE6B9B}"/>
              </a:ext>
            </a:extLst>
          </p:cNvPr>
          <p:cNvSpPr/>
          <p:nvPr/>
        </p:nvSpPr>
        <p:spPr>
          <a:xfrm>
            <a:off x="6744072" y="2291849"/>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Used to administer operating systems</a:t>
            </a:r>
          </a:p>
        </p:txBody>
      </p:sp>
      <p:sp>
        <p:nvSpPr>
          <p:cNvPr id="22" name="Rectangle 21">
            <a:extLst>
              <a:ext uri="{FF2B5EF4-FFF2-40B4-BE49-F238E27FC236}">
                <a16:creationId xmlns:a16="http://schemas.microsoft.com/office/drawing/2014/main" id="{AA6C325E-C14A-4DA6-8293-EFAE2A20AB98}"/>
              </a:ext>
            </a:extLst>
          </p:cNvPr>
          <p:cNvSpPr/>
          <p:nvPr/>
        </p:nvSpPr>
        <p:spPr>
          <a:xfrm>
            <a:off x="6744072" y="4866135"/>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Uses cmdlets to extend functionality</a:t>
            </a:r>
          </a:p>
        </p:txBody>
      </p:sp>
    </p:spTree>
    <p:extLst>
      <p:ext uri="{BB962C8B-B14F-4D97-AF65-F5344CB8AC3E}">
        <p14:creationId xmlns:p14="http://schemas.microsoft.com/office/powerpoint/2010/main" val="1702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7DF2-3412-430D-8813-57A35EFED885}"/>
              </a:ext>
            </a:extLst>
          </p:cNvPr>
          <p:cNvSpPr>
            <a:spLocks noGrp="1"/>
          </p:cNvSpPr>
          <p:nvPr>
            <p:ph type="title"/>
          </p:nvPr>
        </p:nvSpPr>
        <p:spPr/>
        <p:txBody>
          <a:bodyPr/>
          <a:lstStyle/>
          <a:p>
            <a:r>
              <a:rPr lang="en-GB" dirty="0"/>
              <a:t>Invoke-</a:t>
            </a:r>
            <a:r>
              <a:rPr lang="en-GB" dirty="0" err="1"/>
              <a:t>ASCmd</a:t>
            </a:r>
            <a:r>
              <a:rPr lang="en-GB" dirty="0"/>
              <a:t> cmdlet</a:t>
            </a:r>
          </a:p>
        </p:txBody>
      </p:sp>
      <p:sp>
        <p:nvSpPr>
          <p:cNvPr id="3" name="TextBox 2">
            <a:extLst>
              <a:ext uri="{FF2B5EF4-FFF2-40B4-BE49-F238E27FC236}">
                <a16:creationId xmlns:a16="http://schemas.microsoft.com/office/drawing/2014/main" id="{E3955C56-A9DC-4FC2-BB9E-A0769DB63C86}"/>
              </a:ext>
            </a:extLst>
          </p:cNvPr>
          <p:cNvSpPr txBox="1"/>
          <p:nvPr/>
        </p:nvSpPr>
        <p:spPr>
          <a:xfrm>
            <a:off x="995516" y="1690688"/>
            <a:ext cx="10552471" cy="2862322"/>
          </a:xfrm>
          <a:prstGeom prst="rect">
            <a:avLst/>
          </a:prstGeom>
          <a:noFill/>
        </p:spPr>
        <p:txBody>
          <a:bodyPr wrap="square" rtlCol="0">
            <a:spAutoFit/>
          </a:bodyPr>
          <a:lstStyle/>
          <a:p>
            <a:endParaRPr lang="en-GB" sz="2000" dirty="0">
              <a:solidFill>
                <a:srgbClr val="000000"/>
              </a:solidFill>
              <a:latin typeface="Consolas" panose="020B0609020204030204" pitchFamily="49" charset="0"/>
            </a:endParaRPr>
          </a:p>
          <a:p>
            <a:r>
              <a:rPr lang="en-GB" sz="2000" dirty="0">
                <a:solidFill>
                  <a:schemeClr val="accent1"/>
                </a:solidFill>
                <a:latin typeface="Consolas" panose="020B0609020204030204" pitchFamily="49" charset="0"/>
              </a:rPr>
              <a:t>#Uses an input file to issue a command to an AS server</a:t>
            </a:r>
          </a:p>
          <a:p>
            <a:r>
              <a:rPr lang="en-GB" sz="2000" dirty="0">
                <a:solidFill>
                  <a:srgbClr val="006FBA"/>
                </a:solidFill>
                <a:latin typeface="Consolas" panose="020B0609020204030204" pitchFamily="49" charset="0"/>
              </a:rPr>
              <a:t>Invoke-</a:t>
            </a:r>
            <a:r>
              <a:rPr lang="en-GB" sz="2000" dirty="0" err="1">
                <a:solidFill>
                  <a:srgbClr val="006FBA"/>
                </a:solidFill>
                <a:latin typeface="Consolas" panose="020B0609020204030204" pitchFamily="49" charset="0"/>
              </a:rPr>
              <a:t>ASCmd</a:t>
            </a:r>
            <a:r>
              <a:rPr lang="en-GB" sz="2000" dirty="0">
                <a:solidFill>
                  <a:srgbClr val="000000"/>
                </a:solidFill>
                <a:latin typeface="Consolas" panose="020B0609020204030204" pitchFamily="49" charset="0"/>
              </a:rPr>
              <a:t> </a:t>
            </a:r>
            <a:r>
              <a:rPr lang="en-GB" sz="2000" dirty="0">
                <a:solidFill>
                  <a:srgbClr val="002C5C"/>
                </a:solidFill>
                <a:latin typeface="Consolas" panose="020B0609020204030204" pitchFamily="49" charset="0"/>
              </a:rPr>
              <a:t>–</a:t>
            </a:r>
            <a:r>
              <a:rPr lang="en-GB" sz="2000" dirty="0" err="1">
                <a:solidFill>
                  <a:srgbClr val="002C5C"/>
                </a:solidFill>
                <a:latin typeface="Consolas" panose="020B0609020204030204" pitchFamily="49" charset="0"/>
              </a:rPr>
              <a:t>InputFile</a:t>
            </a:r>
            <a:r>
              <a:rPr lang="en-GB" sz="2000" dirty="0">
                <a:solidFill>
                  <a:srgbClr val="002C5C"/>
                </a:solidFill>
                <a:latin typeface="Consolas" panose="020B0609020204030204" pitchFamily="49" charset="0"/>
              </a:rPr>
              <a:t> </a:t>
            </a:r>
            <a:r>
              <a:rPr lang="en-GB" sz="2000" dirty="0">
                <a:solidFill>
                  <a:srgbClr val="CC6600"/>
                </a:solidFill>
                <a:latin typeface="Consolas" panose="020B0609020204030204" pitchFamily="49" charset="0"/>
              </a:rPr>
              <a:t>"C:\folder-name\TMSLScript.json"</a:t>
            </a:r>
            <a:r>
              <a:rPr lang="en-GB" sz="2000" dirty="0">
                <a:solidFill>
                  <a:srgbClr val="000000"/>
                </a:solidFill>
                <a:latin typeface="Consolas" panose="020B0609020204030204" pitchFamily="49" charset="0"/>
              </a:rPr>
              <a:t> </a:t>
            </a:r>
            <a:r>
              <a:rPr lang="en-GB" sz="2000" dirty="0">
                <a:solidFill>
                  <a:srgbClr val="002C5C"/>
                </a:solidFill>
                <a:latin typeface="Consolas" panose="020B0609020204030204" pitchFamily="49" charset="0"/>
              </a:rPr>
              <a:t>-Server </a:t>
            </a:r>
            <a:r>
              <a:rPr lang="en-GB" sz="2000" dirty="0">
                <a:solidFill>
                  <a:srgbClr val="CC6600"/>
                </a:solidFill>
                <a:latin typeface="Consolas" panose="020B0609020204030204" pitchFamily="49" charset="0"/>
              </a:rPr>
              <a:t>"localhost"</a:t>
            </a:r>
            <a:r>
              <a:rPr lang="en-GB" sz="2000" dirty="0">
                <a:solidFill>
                  <a:srgbClr val="000000"/>
                </a:solidFill>
                <a:latin typeface="Consolas" panose="020B0609020204030204" pitchFamily="49" charset="0"/>
              </a:rPr>
              <a:t> </a:t>
            </a:r>
          </a:p>
          <a:p>
            <a:endParaRPr lang="en-GB" sz="2000" dirty="0">
              <a:solidFill>
                <a:srgbClr val="000000"/>
              </a:solidFill>
              <a:latin typeface="Consolas" panose="020B0609020204030204" pitchFamily="49" charset="0"/>
            </a:endParaRPr>
          </a:p>
          <a:p>
            <a:endParaRPr lang="en-GB" sz="2000" dirty="0">
              <a:solidFill>
                <a:srgbClr val="000000"/>
              </a:solidFill>
              <a:latin typeface="Consolas" panose="020B0609020204030204" pitchFamily="49" charset="0"/>
            </a:endParaRPr>
          </a:p>
          <a:p>
            <a:r>
              <a:rPr lang="en-GB" sz="2000" dirty="0">
                <a:solidFill>
                  <a:schemeClr val="accent1"/>
                </a:solidFill>
                <a:latin typeface="Consolas" panose="020B0609020204030204" pitchFamily="49" charset="0"/>
              </a:rPr>
              <a:t>#Uses a Query to issue a command to an AS server</a:t>
            </a:r>
          </a:p>
          <a:p>
            <a:r>
              <a:rPr lang="en-GB" sz="2000" dirty="0">
                <a:solidFill>
                  <a:srgbClr val="006FBA"/>
                </a:solidFill>
                <a:latin typeface="Consolas" panose="020B0609020204030204" pitchFamily="49" charset="0"/>
              </a:rPr>
              <a:t>Invoke-</a:t>
            </a:r>
            <a:r>
              <a:rPr lang="en-GB" sz="2000" dirty="0" err="1">
                <a:solidFill>
                  <a:srgbClr val="006FBA"/>
                </a:solidFill>
                <a:latin typeface="Consolas" panose="020B0609020204030204" pitchFamily="49" charset="0"/>
              </a:rPr>
              <a:t>ASCmd</a:t>
            </a:r>
            <a:r>
              <a:rPr lang="en-GB" sz="2000" dirty="0">
                <a:latin typeface="Consolas" panose="020B0609020204030204" pitchFamily="49" charset="0"/>
              </a:rPr>
              <a:t> </a:t>
            </a:r>
            <a:r>
              <a:rPr lang="en-GB" sz="2000" dirty="0">
                <a:solidFill>
                  <a:srgbClr val="002C5C"/>
                </a:solidFill>
                <a:latin typeface="Consolas" panose="020B0609020204030204" pitchFamily="49" charset="0"/>
              </a:rPr>
              <a:t>-Server </a:t>
            </a:r>
            <a:r>
              <a:rPr lang="en-GB" sz="2000" dirty="0">
                <a:solidFill>
                  <a:srgbClr val="CC6600"/>
                </a:solidFill>
                <a:latin typeface="Consolas" panose="020B0609020204030204" pitchFamily="49" charset="0"/>
              </a:rPr>
              <a:t>"localhost" </a:t>
            </a:r>
            <a:r>
              <a:rPr lang="en-GB" sz="2000" dirty="0">
                <a:solidFill>
                  <a:srgbClr val="002C5C"/>
                </a:solidFill>
                <a:latin typeface="Consolas" panose="020B0609020204030204" pitchFamily="49" charset="0"/>
              </a:rPr>
              <a:t>-Query </a:t>
            </a:r>
            <a:r>
              <a:rPr lang="en-GB" sz="2000" dirty="0">
                <a:solidFill>
                  <a:srgbClr val="CC6600"/>
                </a:solidFill>
                <a:latin typeface="Consolas" panose="020B0609020204030204" pitchFamily="49" charset="0"/>
              </a:rPr>
              <a:t>"{""refresh"":{""type"": ""full"", ""objects"": [{""database"": ""AdventureWorks2014""}]}}"</a:t>
            </a:r>
          </a:p>
        </p:txBody>
      </p:sp>
    </p:spTree>
    <p:extLst>
      <p:ext uri="{BB962C8B-B14F-4D97-AF65-F5344CB8AC3E}">
        <p14:creationId xmlns:p14="http://schemas.microsoft.com/office/powerpoint/2010/main" val="39171185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8C35-E8A9-489B-A365-51E3E2EA2877}"/>
              </a:ext>
            </a:extLst>
          </p:cNvPr>
          <p:cNvSpPr>
            <a:spLocks noGrp="1"/>
          </p:cNvSpPr>
          <p:nvPr>
            <p:ph type="title"/>
          </p:nvPr>
        </p:nvSpPr>
        <p:spPr/>
        <p:txBody>
          <a:bodyPr/>
          <a:lstStyle/>
          <a:p>
            <a:r>
              <a:rPr lang="en-GB" dirty="0"/>
              <a:t>Ust Oldfield</a:t>
            </a:r>
          </a:p>
        </p:txBody>
      </p:sp>
      <p:pic>
        <p:nvPicPr>
          <p:cNvPr id="5" name="Picture 4">
            <a:extLst>
              <a:ext uri="{FF2B5EF4-FFF2-40B4-BE49-F238E27FC236}">
                <a16:creationId xmlns:a16="http://schemas.microsoft.com/office/drawing/2014/main" id="{11434144-7DB1-4361-9462-622175D451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177" y="1489977"/>
            <a:ext cx="5170728" cy="3878046"/>
          </a:xfrm>
          <a:prstGeom prst="rect">
            <a:avLst/>
          </a:prstGeom>
        </p:spPr>
      </p:pic>
      <p:sp>
        <p:nvSpPr>
          <p:cNvPr id="7" name="Rectangle 6">
            <a:extLst>
              <a:ext uri="{FF2B5EF4-FFF2-40B4-BE49-F238E27FC236}">
                <a16:creationId xmlns:a16="http://schemas.microsoft.com/office/drawing/2014/main" id="{19F99CB4-6F9B-4E5C-868C-76AF83FDFA7A}"/>
              </a:ext>
            </a:extLst>
          </p:cNvPr>
          <p:cNvSpPr/>
          <p:nvPr/>
        </p:nvSpPr>
        <p:spPr>
          <a:xfrm>
            <a:off x="7536160" y="1648277"/>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Senior Consultant at Adatis</a:t>
            </a:r>
          </a:p>
        </p:txBody>
      </p:sp>
      <p:sp>
        <p:nvSpPr>
          <p:cNvPr id="8" name="Rectangle 7">
            <a:extLst>
              <a:ext uri="{FF2B5EF4-FFF2-40B4-BE49-F238E27FC236}">
                <a16:creationId xmlns:a16="http://schemas.microsoft.com/office/drawing/2014/main" id="{1697CAE5-0467-4190-9426-476CEE17916F}"/>
              </a:ext>
            </a:extLst>
          </p:cNvPr>
          <p:cNvSpPr/>
          <p:nvPr/>
        </p:nvSpPr>
        <p:spPr>
          <a:xfrm>
            <a:off x="7536160" y="4222563"/>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Enjoy trying to make things more efficient</a:t>
            </a:r>
          </a:p>
        </p:txBody>
      </p:sp>
      <p:sp>
        <p:nvSpPr>
          <p:cNvPr id="9" name="Rectangle 8">
            <a:extLst>
              <a:ext uri="{FF2B5EF4-FFF2-40B4-BE49-F238E27FC236}">
                <a16:creationId xmlns:a16="http://schemas.microsoft.com/office/drawing/2014/main" id="{69606676-D507-43C6-823B-906CD88D1776}"/>
              </a:ext>
            </a:extLst>
          </p:cNvPr>
          <p:cNvSpPr/>
          <p:nvPr/>
        </p:nvSpPr>
        <p:spPr>
          <a:xfrm>
            <a:off x="7536160" y="2935420"/>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Love to travel</a:t>
            </a:r>
          </a:p>
        </p:txBody>
      </p:sp>
    </p:spTree>
    <p:extLst>
      <p:ext uri="{BB962C8B-B14F-4D97-AF65-F5344CB8AC3E}">
        <p14:creationId xmlns:p14="http://schemas.microsoft.com/office/powerpoint/2010/main" val="3115600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The Dream Team</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13" name="Picture 2" descr="Image result for powershell logo">
            <a:extLst>
              <a:ext uri="{FF2B5EF4-FFF2-40B4-BE49-F238E27FC236}">
                <a16:creationId xmlns:a16="http://schemas.microsoft.com/office/drawing/2014/main" id="{04E4C79A-C8E9-44DB-942E-985D3E32A7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1" r="1578" b="-2"/>
          <a:stretch/>
        </p:blipFill>
        <p:spPr bwMode="auto">
          <a:xfrm>
            <a:off x="938449" y="1208368"/>
            <a:ext cx="3088487" cy="315412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9EB6D80-FC05-4031-99E1-07E5FBE85A29}"/>
              </a:ext>
            </a:extLst>
          </p:cNvPr>
          <p:cNvSpPr/>
          <p:nvPr/>
        </p:nvSpPr>
        <p:spPr>
          <a:xfrm>
            <a:off x="6744072" y="1004706"/>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Metadata driven</a:t>
            </a:r>
          </a:p>
        </p:txBody>
      </p:sp>
      <p:sp>
        <p:nvSpPr>
          <p:cNvPr id="20" name="Rectangle 19">
            <a:extLst>
              <a:ext uri="{FF2B5EF4-FFF2-40B4-BE49-F238E27FC236}">
                <a16:creationId xmlns:a16="http://schemas.microsoft.com/office/drawing/2014/main" id="{076EAD4E-4791-4538-BBCF-C9DEFFA7C41D}"/>
              </a:ext>
            </a:extLst>
          </p:cNvPr>
          <p:cNvSpPr/>
          <p:nvPr/>
        </p:nvSpPr>
        <p:spPr>
          <a:xfrm>
            <a:off x="6744072" y="3578992"/>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Extendable</a:t>
            </a:r>
          </a:p>
        </p:txBody>
      </p:sp>
      <p:sp>
        <p:nvSpPr>
          <p:cNvPr id="21" name="Rectangle 20">
            <a:extLst>
              <a:ext uri="{FF2B5EF4-FFF2-40B4-BE49-F238E27FC236}">
                <a16:creationId xmlns:a16="http://schemas.microsoft.com/office/drawing/2014/main" id="{0EEBDB34-4F27-485F-9301-B028F4FE6B9B}"/>
              </a:ext>
            </a:extLst>
          </p:cNvPr>
          <p:cNvSpPr/>
          <p:nvPr/>
        </p:nvSpPr>
        <p:spPr>
          <a:xfrm>
            <a:off x="6744072" y="2291849"/>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Templates</a:t>
            </a:r>
          </a:p>
        </p:txBody>
      </p:sp>
      <p:sp>
        <p:nvSpPr>
          <p:cNvPr id="2" name="TextBox 1">
            <a:extLst>
              <a:ext uri="{FF2B5EF4-FFF2-40B4-BE49-F238E27FC236}">
                <a16:creationId xmlns:a16="http://schemas.microsoft.com/office/drawing/2014/main" id="{B3CFB678-520F-49CD-89C5-9120B0F94E0E}"/>
              </a:ext>
            </a:extLst>
          </p:cNvPr>
          <p:cNvSpPr txBox="1"/>
          <p:nvPr/>
        </p:nvSpPr>
        <p:spPr>
          <a:xfrm>
            <a:off x="1271463" y="4437112"/>
            <a:ext cx="2422458" cy="1200329"/>
          </a:xfrm>
          <a:prstGeom prst="rect">
            <a:avLst/>
          </a:prstGeom>
          <a:noFill/>
        </p:spPr>
        <p:txBody>
          <a:bodyPr wrap="none" rtlCol="0">
            <a:spAutoFit/>
          </a:bodyPr>
          <a:lstStyle/>
          <a:p>
            <a:r>
              <a:rPr lang="en-GB" sz="7200" dirty="0"/>
              <a:t>TMSL</a:t>
            </a:r>
          </a:p>
        </p:txBody>
      </p:sp>
    </p:spTree>
    <p:extLst>
      <p:ext uri="{BB962C8B-B14F-4D97-AF65-F5344CB8AC3E}">
        <p14:creationId xmlns:p14="http://schemas.microsoft.com/office/powerpoint/2010/main" val="215509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The Problems, again</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sp>
        <p:nvSpPr>
          <p:cNvPr id="19" name="Rectangle 18">
            <a:extLst>
              <a:ext uri="{FF2B5EF4-FFF2-40B4-BE49-F238E27FC236}">
                <a16:creationId xmlns:a16="http://schemas.microsoft.com/office/drawing/2014/main" id="{99EB6D80-FC05-4031-99E1-07E5FBE85A29}"/>
              </a:ext>
            </a:extLst>
          </p:cNvPr>
          <p:cNvSpPr/>
          <p:nvPr/>
        </p:nvSpPr>
        <p:spPr>
          <a:xfrm>
            <a:off x="4367808" y="1648277"/>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Business Built Tabular</a:t>
            </a:r>
          </a:p>
        </p:txBody>
      </p:sp>
      <p:sp>
        <p:nvSpPr>
          <p:cNvPr id="20" name="Rectangle 19">
            <a:extLst>
              <a:ext uri="{FF2B5EF4-FFF2-40B4-BE49-F238E27FC236}">
                <a16:creationId xmlns:a16="http://schemas.microsoft.com/office/drawing/2014/main" id="{076EAD4E-4791-4538-BBCF-C9DEFFA7C41D}"/>
              </a:ext>
            </a:extLst>
          </p:cNvPr>
          <p:cNvSpPr/>
          <p:nvPr/>
        </p:nvSpPr>
        <p:spPr>
          <a:xfrm>
            <a:off x="4367808" y="4222563"/>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Large Data Set</a:t>
            </a:r>
          </a:p>
        </p:txBody>
      </p:sp>
      <p:sp>
        <p:nvSpPr>
          <p:cNvPr id="21" name="Rectangle 20">
            <a:extLst>
              <a:ext uri="{FF2B5EF4-FFF2-40B4-BE49-F238E27FC236}">
                <a16:creationId xmlns:a16="http://schemas.microsoft.com/office/drawing/2014/main" id="{0EEBDB34-4F27-485F-9301-B028F4FE6B9B}"/>
              </a:ext>
            </a:extLst>
          </p:cNvPr>
          <p:cNvSpPr/>
          <p:nvPr/>
        </p:nvSpPr>
        <p:spPr>
          <a:xfrm>
            <a:off x="4367808" y="2935420"/>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Slow Development</a:t>
            </a:r>
          </a:p>
        </p:txBody>
      </p:sp>
    </p:spTree>
    <p:extLst>
      <p:ext uri="{BB962C8B-B14F-4D97-AF65-F5344CB8AC3E}">
        <p14:creationId xmlns:p14="http://schemas.microsoft.com/office/powerpoint/2010/main" val="71948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ABE0-D5FC-436D-B918-D2522995A2C8}"/>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Filtered Model From Template Flow</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grpSp>
        <p:nvGrpSpPr>
          <p:cNvPr id="21" name="Group 20">
            <a:extLst>
              <a:ext uri="{FF2B5EF4-FFF2-40B4-BE49-F238E27FC236}">
                <a16:creationId xmlns:a16="http://schemas.microsoft.com/office/drawing/2014/main" id="{B3766990-1435-4772-B969-BF5724D88553}"/>
              </a:ext>
            </a:extLst>
          </p:cNvPr>
          <p:cNvGrpSpPr/>
          <p:nvPr/>
        </p:nvGrpSpPr>
        <p:grpSpPr>
          <a:xfrm>
            <a:off x="2711624" y="1628684"/>
            <a:ext cx="6771549" cy="3600632"/>
            <a:chOff x="199998" y="1556792"/>
            <a:chExt cx="6771549" cy="3600632"/>
          </a:xfrm>
        </p:grpSpPr>
        <p:pic>
          <p:nvPicPr>
            <p:cNvPr id="6" name="Picture 5">
              <a:extLst>
                <a:ext uri="{FF2B5EF4-FFF2-40B4-BE49-F238E27FC236}">
                  <a16:creationId xmlns:a16="http://schemas.microsoft.com/office/drawing/2014/main" id="{E182A227-A1CF-48E7-918C-A457DAB06849}"/>
                </a:ext>
              </a:extLst>
            </p:cNvPr>
            <p:cNvPicPr>
              <a:picLocks noChangeAspect="1"/>
            </p:cNvPicPr>
            <p:nvPr/>
          </p:nvPicPr>
          <p:blipFill>
            <a:blip r:embed="rId2"/>
            <a:stretch>
              <a:fillRect/>
            </a:stretch>
          </p:blipFill>
          <p:spPr>
            <a:xfrm>
              <a:off x="199998" y="1565246"/>
              <a:ext cx="936659" cy="920313"/>
            </a:xfrm>
            <a:prstGeom prst="rect">
              <a:avLst/>
            </a:prstGeom>
          </p:spPr>
        </p:pic>
        <p:pic>
          <p:nvPicPr>
            <p:cNvPr id="7" name="Picture 6">
              <a:extLst>
                <a:ext uri="{FF2B5EF4-FFF2-40B4-BE49-F238E27FC236}">
                  <a16:creationId xmlns:a16="http://schemas.microsoft.com/office/drawing/2014/main" id="{60929584-7CB7-4DB6-BD28-56E949BF7522}"/>
                </a:ext>
              </a:extLst>
            </p:cNvPr>
            <p:cNvPicPr>
              <a:picLocks noChangeAspect="1"/>
            </p:cNvPicPr>
            <p:nvPr/>
          </p:nvPicPr>
          <p:blipFill>
            <a:blip r:embed="rId3"/>
            <a:stretch>
              <a:fillRect/>
            </a:stretch>
          </p:blipFill>
          <p:spPr>
            <a:xfrm>
              <a:off x="2891367" y="1556792"/>
              <a:ext cx="1152128" cy="937223"/>
            </a:xfrm>
            <a:prstGeom prst="rect">
              <a:avLst/>
            </a:prstGeom>
          </p:spPr>
        </p:pic>
        <p:cxnSp>
          <p:nvCxnSpPr>
            <p:cNvPr id="9" name="Straight Arrow Connector 8">
              <a:extLst>
                <a:ext uri="{FF2B5EF4-FFF2-40B4-BE49-F238E27FC236}">
                  <a16:creationId xmlns:a16="http://schemas.microsoft.com/office/drawing/2014/main" id="{D89036C5-77B0-4B9D-BF39-745CE78C4AE9}"/>
                </a:ext>
              </a:extLst>
            </p:cNvPr>
            <p:cNvCxnSpPr>
              <a:cxnSpLocks/>
              <a:stCxn id="6" idx="3"/>
              <a:endCxn id="7" idx="1"/>
            </p:cNvCxnSpPr>
            <p:nvPr/>
          </p:nvCxnSpPr>
          <p:spPr>
            <a:xfrm>
              <a:off x="1136657" y="2025403"/>
              <a:ext cx="17547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CF3D5E3-AA98-4B6F-B9EE-E8F2929E81EB}"/>
                </a:ext>
              </a:extLst>
            </p:cNvPr>
            <p:cNvPicPr>
              <a:picLocks noChangeAspect="1"/>
            </p:cNvPicPr>
            <p:nvPr/>
          </p:nvPicPr>
          <p:blipFill>
            <a:blip r:embed="rId4"/>
            <a:stretch>
              <a:fillRect/>
            </a:stretch>
          </p:blipFill>
          <p:spPr>
            <a:xfrm>
              <a:off x="3035363" y="4005064"/>
              <a:ext cx="864135" cy="1152360"/>
            </a:xfrm>
            <a:prstGeom prst="rect">
              <a:avLst/>
            </a:prstGeom>
          </p:spPr>
        </p:pic>
        <p:sp>
          <p:nvSpPr>
            <p:cNvPr id="12" name="TextBox 11">
              <a:extLst>
                <a:ext uri="{FF2B5EF4-FFF2-40B4-BE49-F238E27FC236}">
                  <a16:creationId xmlns:a16="http://schemas.microsoft.com/office/drawing/2014/main" id="{CC9A6D13-6F39-4E64-8063-80ABEAD53D8E}"/>
                </a:ext>
              </a:extLst>
            </p:cNvPr>
            <p:cNvSpPr txBox="1"/>
            <p:nvPr/>
          </p:nvSpPr>
          <p:spPr>
            <a:xfrm>
              <a:off x="1667231" y="3060539"/>
              <a:ext cx="3600400" cy="461665"/>
            </a:xfrm>
            <a:prstGeom prst="rect">
              <a:avLst/>
            </a:prstGeom>
            <a:noFill/>
          </p:spPr>
          <p:txBody>
            <a:bodyPr wrap="square" rtlCol="0">
              <a:spAutoFit/>
            </a:bodyPr>
            <a:lstStyle/>
            <a:p>
              <a:r>
                <a:rPr lang="en-GB" dirty="0"/>
                <a:t>Find and Replace Values</a:t>
              </a:r>
            </a:p>
          </p:txBody>
        </p:sp>
        <p:cxnSp>
          <p:nvCxnSpPr>
            <p:cNvPr id="14" name="Straight Arrow Connector 13">
              <a:extLst>
                <a:ext uri="{FF2B5EF4-FFF2-40B4-BE49-F238E27FC236}">
                  <a16:creationId xmlns:a16="http://schemas.microsoft.com/office/drawing/2014/main" id="{6A7EDAF3-5C4C-4BEF-93C4-73F714BDE5F6}"/>
                </a:ext>
              </a:extLst>
            </p:cNvPr>
            <p:cNvCxnSpPr>
              <a:stCxn id="7" idx="2"/>
              <a:endCxn id="12" idx="0"/>
            </p:cNvCxnSpPr>
            <p:nvPr/>
          </p:nvCxnSpPr>
          <p:spPr>
            <a:xfrm>
              <a:off x="3467431" y="2494015"/>
              <a:ext cx="0" cy="56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648466-EC66-48EF-BFA3-7967F103D79C}"/>
                </a:ext>
              </a:extLst>
            </p:cNvPr>
            <p:cNvCxnSpPr>
              <a:stCxn id="12" idx="2"/>
              <a:endCxn id="11" idx="0"/>
            </p:cNvCxnSpPr>
            <p:nvPr/>
          </p:nvCxnSpPr>
          <p:spPr>
            <a:xfrm>
              <a:off x="3467431" y="3522204"/>
              <a:ext cx="0"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7D65337-FC7B-4608-83EE-221D511C62FB}"/>
                </a:ext>
              </a:extLst>
            </p:cNvPr>
            <p:cNvPicPr>
              <a:picLocks noChangeAspect="1"/>
            </p:cNvPicPr>
            <p:nvPr/>
          </p:nvPicPr>
          <p:blipFill>
            <a:blip r:embed="rId5"/>
            <a:stretch>
              <a:fillRect/>
            </a:stretch>
          </p:blipFill>
          <p:spPr>
            <a:xfrm>
              <a:off x="5675403" y="4054557"/>
              <a:ext cx="1296144" cy="1053373"/>
            </a:xfrm>
            <a:prstGeom prst="rect">
              <a:avLst/>
            </a:prstGeom>
          </p:spPr>
        </p:pic>
        <p:cxnSp>
          <p:nvCxnSpPr>
            <p:cNvPr id="19" name="Straight Arrow Connector 18">
              <a:extLst>
                <a:ext uri="{FF2B5EF4-FFF2-40B4-BE49-F238E27FC236}">
                  <a16:creationId xmlns:a16="http://schemas.microsoft.com/office/drawing/2014/main" id="{21EBAFA4-7D7F-4BCE-AA98-80646F6CCE69}"/>
                </a:ext>
              </a:extLst>
            </p:cNvPr>
            <p:cNvCxnSpPr>
              <a:stCxn id="11" idx="3"/>
              <a:endCxn id="17" idx="1"/>
            </p:cNvCxnSpPr>
            <p:nvPr/>
          </p:nvCxnSpPr>
          <p:spPr>
            <a:xfrm>
              <a:off x="3899498" y="4581244"/>
              <a:ext cx="1775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46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3FD6-8793-464F-AE4C-FCC524A5D8CD}"/>
              </a:ext>
            </a:extLst>
          </p:cNvPr>
          <p:cNvSpPr txBox="1"/>
          <p:nvPr/>
        </p:nvSpPr>
        <p:spPr>
          <a:xfrm>
            <a:off x="479376" y="4509120"/>
            <a:ext cx="8424936" cy="646331"/>
          </a:xfrm>
          <a:prstGeom prst="rect">
            <a:avLst/>
          </a:prstGeom>
          <a:noFill/>
        </p:spPr>
        <p:txBody>
          <a:bodyPr wrap="square" rtlCol="0">
            <a:spAutoFit/>
          </a:bodyPr>
          <a:lstStyle/>
          <a:p>
            <a:r>
              <a:rPr lang="en-GB" sz="3600" dirty="0">
                <a:solidFill>
                  <a:schemeClr val="bg1"/>
                </a:solidFill>
              </a:rPr>
              <a:t>Filtered Model From Template</a:t>
            </a:r>
          </a:p>
        </p:txBody>
      </p:sp>
    </p:spTree>
    <p:extLst>
      <p:ext uri="{BB962C8B-B14F-4D97-AF65-F5344CB8AC3E}">
        <p14:creationId xmlns:p14="http://schemas.microsoft.com/office/powerpoint/2010/main" val="367273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ABE0-D5FC-436D-B918-D2522995A2C8}"/>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Tabular Generation No Template Flow</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grpSp>
        <p:nvGrpSpPr>
          <p:cNvPr id="21" name="Group 20">
            <a:extLst>
              <a:ext uri="{FF2B5EF4-FFF2-40B4-BE49-F238E27FC236}">
                <a16:creationId xmlns:a16="http://schemas.microsoft.com/office/drawing/2014/main" id="{C336BE69-8104-46F6-A505-92B8C47D1FAE}"/>
              </a:ext>
            </a:extLst>
          </p:cNvPr>
          <p:cNvGrpSpPr/>
          <p:nvPr/>
        </p:nvGrpSpPr>
        <p:grpSpPr>
          <a:xfrm>
            <a:off x="2883479" y="1580632"/>
            <a:ext cx="6425043" cy="3696737"/>
            <a:chOff x="535053" y="1460687"/>
            <a:chExt cx="6425043" cy="3696737"/>
          </a:xfrm>
        </p:grpSpPr>
        <p:pic>
          <p:nvPicPr>
            <p:cNvPr id="4" name="Picture 3">
              <a:extLst>
                <a:ext uri="{FF2B5EF4-FFF2-40B4-BE49-F238E27FC236}">
                  <a16:creationId xmlns:a16="http://schemas.microsoft.com/office/drawing/2014/main" id="{BBCD528F-5029-4A6F-BE56-668F6688D58F}"/>
                </a:ext>
              </a:extLst>
            </p:cNvPr>
            <p:cNvPicPr>
              <a:picLocks noChangeAspect="1"/>
            </p:cNvPicPr>
            <p:nvPr/>
          </p:nvPicPr>
          <p:blipFill>
            <a:blip r:embed="rId2"/>
            <a:stretch>
              <a:fillRect/>
            </a:stretch>
          </p:blipFill>
          <p:spPr>
            <a:xfrm>
              <a:off x="2891367" y="1556792"/>
              <a:ext cx="1152128" cy="937223"/>
            </a:xfrm>
            <a:prstGeom prst="rect">
              <a:avLst/>
            </a:prstGeom>
          </p:spPr>
        </p:pic>
        <p:pic>
          <p:nvPicPr>
            <p:cNvPr id="6" name="Picture 5">
              <a:extLst>
                <a:ext uri="{FF2B5EF4-FFF2-40B4-BE49-F238E27FC236}">
                  <a16:creationId xmlns:a16="http://schemas.microsoft.com/office/drawing/2014/main" id="{43D269D8-EB7A-4C77-BC3F-4526B63BB742}"/>
                </a:ext>
              </a:extLst>
            </p:cNvPr>
            <p:cNvPicPr>
              <a:picLocks noChangeAspect="1"/>
            </p:cNvPicPr>
            <p:nvPr/>
          </p:nvPicPr>
          <p:blipFill>
            <a:blip r:embed="rId3"/>
            <a:stretch>
              <a:fillRect/>
            </a:stretch>
          </p:blipFill>
          <p:spPr>
            <a:xfrm>
              <a:off x="3035363" y="4005064"/>
              <a:ext cx="864135" cy="1152360"/>
            </a:xfrm>
            <a:prstGeom prst="rect">
              <a:avLst/>
            </a:prstGeom>
          </p:spPr>
        </p:pic>
        <p:cxnSp>
          <p:nvCxnSpPr>
            <p:cNvPr id="8" name="Straight Arrow Connector 7">
              <a:extLst>
                <a:ext uri="{FF2B5EF4-FFF2-40B4-BE49-F238E27FC236}">
                  <a16:creationId xmlns:a16="http://schemas.microsoft.com/office/drawing/2014/main" id="{9D3A3C4B-53B5-4700-A3C0-4A57B337849F}"/>
                </a:ext>
              </a:extLst>
            </p:cNvPr>
            <p:cNvCxnSpPr>
              <a:cxnSpLocks/>
              <a:stCxn id="4" idx="2"/>
              <a:endCxn id="15" idx="0"/>
            </p:cNvCxnSpPr>
            <p:nvPr/>
          </p:nvCxnSpPr>
          <p:spPr>
            <a:xfrm flipH="1">
              <a:off x="3467430" y="2494015"/>
              <a:ext cx="1" cy="35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708FD91-4EEA-40E6-B21A-D7DB06B23041}"/>
                </a:ext>
              </a:extLst>
            </p:cNvPr>
            <p:cNvCxnSpPr>
              <a:cxnSpLocks/>
              <a:stCxn id="15" idx="2"/>
              <a:endCxn id="6" idx="0"/>
            </p:cNvCxnSpPr>
            <p:nvPr/>
          </p:nvCxnSpPr>
          <p:spPr>
            <a:xfrm>
              <a:off x="3467430" y="3671026"/>
              <a:ext cx="1" cy="3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3947CB9-00EB-447A-BFA0-7586C5FA1AF9}"/>
                </a:ext>
              </a:extLst>
            </p:cNvPr>
            <p:cNvPicPr>
              <a:picLocks noChangeAspect="1"/>
            </p:cNvPicPr>
            <p:nvPr/>
          </p:nvPicPr>
          <p:blipFill>
            <a:blip r:embed="rId4"/>
            <a:stretch>
              <a:fillRect/>
            </a:stretch>
          </p:blipFill>
          <p:spPr>
            <a:xfrm>
              <a:off x="5663952" y="4058880"/>
              <a:ext cx="1296144" cy="1053373"/>
            </a:xfrm>
            <a:prstGeom prst="rect">
              <a:avLst/>
            </a:prstGeom>
          </p:spPr>
        </p:pic>
        <p:cxnSp>
          <p:nvCxnSpPr>
            <p:cNvPr id="11" name="Straight Arrow Connector 10">
              <a:extLst>
                <a:ext uri="{FF2B5EF4-FFF2-40B4-BE49-F238E27FC236}">
                  <a16:creationId xmlns:a16="http://schemas.microsoft.com/office/drawing/2014/main" id="{70F1F3C6-8F99-4E33-8891-0E45259E07DA}"/>
                </a:ext>
              </a:extLst>
            </p:cNvPr>
            <p:cNvCxnSpPr>
              <a:stCxn id="6" idx="3"/>
              <a:endCxn id="10" idx="1"/>
            </p:cNvCxnSpPr>
            <p:nvPr/>
          </p:nvCxnSpPr>
          <p:spPr>
            <a:xfrm>
              <a:off x="3899498" y="4581244"/>
              <a:ext cx="1764454" cy="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4389F72-00C0-4495-B48C-D08F46577E28}"/>
                </a:ext>
              </a:extLst>
            </p:cNvPr>
            <p:cNvPicPr>
              <a:picLocks noChangeAspect="1"/>
            </p:cNvPicPr>
            <p:nvPr/>
          </p:nvPicPr>
          <p:blipFill>
            <a:blip r:embed="rId5"/>
            <a:stretch>
              <a:fillRect/>
            </a:stretch>
          </p:blipFill>
          <p:spPr>
            <a:xfrm>
              <a:off x="535053" y="1460687"/>
              <a:ext cx="868028" cy="1117440"/>
            </a:xfrm>
            <a:prstGeom prst="rect">
              <a:avLst/>
            </a:prstGeom>
          </p:spPr>
        </p:pic>
        <p:cxnSp>
          <p:nvCxnSpPr>
            <p:cNvPr id="14" name="Straight Arrow Connector 13">
              <a:extLst>
                <a:ext uri="{FF2B5EF4-FFF2-40B4-BE49-F238E27FC236}">
                  <a16:creationId xmlns:a16="http://schemas.microsoft.com/office/drawing/2014/main" id="{B86E0959-DF54-444A-8CDD-E9E60247A30B}"/>
                </a:ext>
              </a:extLst>
            </p:cNvPr>
            <p:cNvCxnSpPr>
              <a:cxnSpLocks/>
              <a:stCxn id="12" idx="3"/>
              <a:endCxn id="4" idx="1"/>
            </p:cNvCxnSpPr>
            <p:nvPr/>
          </p:nvCxnSpPr>
          <p:spPr>
            <a:xfrm>
              <a:off x="1403081" y="2019407"/>
              <a:ext cx="1488286" cy="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5D1FBA3-F7E0-4A0E-8820-977C13CDD5EB}"/>
                </a:ext>
              </a:extLst>
            </p:cNvPr>
            <p:cNvPicPr>
              <a:picLocks noChangeAspect="1"/>
            </p:cNvPicPr>
            <p:nvPr/>
          </p:nvPicPr>
          <p:blipFill>
            <a:blip r:embed="rId6"/>
            <a:stretch>
              <a:fillRect/>
            </a:stretch>
          </p:blipFill>
          <p:spPr>
            <a:xfrm>
              <a:off x="3153894" y="2852936"/>
              <a:ext cx="627071" cy="818090"/>
            </a:xfrm>
            <a:prstGeom prst="rect">
              <a:avLst/>
            </a:prstGeom>
          </p:spPr>
        </p:pic>
        <p:sp>
          <p:nvSpPr>
            <p:cNvPr id="20" name="TextBox 19">
              <a:extLst>
                <a:ext uri="{FF2B5EF4-FFF2-40B4-BE49-F238E27FC236}">
                  <a16:creationId xmlns:a16="http://schemas.microsoft.com/office/drawing/2014/main" id="{A8ED6200-429F-42D4-BD1E-88B97D8DC61E}"/>
                </a:ext>
              </a:extLst>
            </p:cNvPr>
            <p:cNvSpPr txBox="1"/>
            <p:nvPr/>
          </p:nvSpPr>
          <p:spPr>
            <a:xfrm>
              <a:off x="3647728" y="3031148"/>
              <a:ext cx="1800200" cy="461665"/>
            </a:xfrm>
            <a:prstGeom prst="rect">
              <a:avLst/>
            </a:prstGeom>
            <a:noFill/>
          </p:spPr>
          <p:txBody>
            <a:bodyPr wrap="square" rtlCol="0">
              <a:spAutoFit/>
            </a:bodyPr>
            <a:lstStyle/>
            <a:p>
              <a:r>
                <a:rPr lang="en-GB" dirty="0"/>
                <a:t>object</a:t>
              </a:r>
            </a:p>
          </p:txBody>
        </p:sp>
      </p:grpSp>
    </p:spTree>
    <p:extLst>
      <p:ext uri="{BB962C8B-B14F-4D97-AF65-F5344CB8AC3E}">
        <p14:creationId xmlns:p14="http://schemas.microsoft.com/office/powerpoint/2010/main" val="299974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C2EF7-5703-4222-BEB5-9A7B72A2A109}"/>
              </a:ext>
            </a:extLst>
          </p:cNvPr>
          <p:cNvSpPr txBox="1"/>
          <p:nvPr/>
        </p:nvSpPr>
        <p:spPr>
          <a:xfrm>
            <a:off x="479376" y="4509120"/>
            <a:ext cx="8424936" cy="646331"/>
          </a:xfrm>
          <a:prstGeom prst="rect">
            <a:avLst/>
          </a:prstGeom>
          <a:noFill/>
        </p:spPr>
        <p:txBody>
          <a:bodyPr wrap="square" rtlCol="0">
            <a:spAutoFit/>
          </a:bodyPr>
          <a:lstStyle/>
          <a:p>
            <a:r>
              <a:rPr lang="en-GB" sz="3600" dirty="0"/>
              <a:t>Tabular Generation No Template</a:t>
            </a:r>
          </a:p>
        </p:txBody>
      </p:sp>
    </p:spTree>
    <p:extLst>
      <p:ext uri="{BB962C8B-B14F-4D97-AF65-F5344CB8AC3E}">
        <p14:creationId xmlns:p14="http://schemas.microsoft.com/office/powerpoint/2010/main" val="233633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ABE0-D5FC-436D-B918-D2522995A2C8}"/>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Tabular Generation From Template Flow</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grpSp>
        <p:nvGrpSpPr>
          <p:cNvPr id="41" name="Group 40">
            <a:extLst>
              <a:ext uri="{FF2B5EF4-FFF2-40B4-BE49-F238E27FC236}">
                <a16:creationId xmlns:a16="http://schemas.microsoft.com/office/drawing/2014/main" id="{B7670A78-4088-49F8-913C-09917CAE758F}"/>
              </a:ext>
            </a:extLst>
          </p:cNvPr>
          <p:cNvGrpSpPr/>
          <p:nvPr/>
        </p:nvGrpSpPr>
        <p:grpSpPr>
          <a:xfrm>
            <a:off x="938497" y="1594409"/>
            <a:ext cx="10315007" cy="3669182"/>
            <a:chOff x="857279" y="1466683"/>
            <a:chExt cx="10315007" cy="3669182"/>
          </a:xfrm>
        </p:grpSpPr>
        <p:pic>
          <p:nvPicPr>
            <p:cNvPr id="3" name="Picture 2">
              <a:extLst>
                <a:ext uri="{FF2B5EF4-FFF2-40B4-BE49-F238E27FC236}">
                  <a16:creationId xmlns:a16="http://schemas.microsoft.com/office/drawing/2014/main" id="{3351DD2D-F6B2-41BD-B995-510F8B6E8FAB}"/>
                </a:ext>
              </a:extLst>
            </p:cNvPr>
            <p:cNvPicPr>
              <a:picLocks noChangeAspect="1"/>
            </p:cNvPicPr>
            <p:nvPr/>
          </p:nvPicPr>
          <p:blipFill>
            <a:blip r:embed="rId2"/>
            <a:stretch>
              <a:fillRect/>
            </a:stretch>
          </p:blipFill>
          <p:spPr>
            <a:xfrm>
              <a:off x="4806940" y="2908052"/>
              <a:ext cx="936659" cy="920313"/>
            </a:xfrm>
            <a:prstGeom prst="rect">
              <a:avLst/>
            </a:prstGeom>
          </p:spPr>
        </p:pic>
        <p:pic>
          <p:nvPicPr>
            <p:cNvPr id="4" name="Picture 3">
              <a:extLst>
                <a:ext uri="{FF2B5EF4-FFF2-40B4-BE49-F238E27FC236}">
                  <a16:creationId xmlns:a16="http://schemas.microsoft.com/office/drawing/2014/main" id="{13355D59-A152-4B66-AB3E-14A9F8C6996E}"/>
                </a:ext>
              </a:extLst>
            </p:cNvPr>
            <p:cNvPicPr>
              <a:picLocks noChangeAspect="1"/>
            </p:cNvPicPr>
            <p:nvPr/>
          </p:nvPicPr>
          <p:blipFill>
            <a:blip r:embed="rId3"/>
            <a:stretch>
              <a:fillRect/>
            </a:stretch>
          </p:blipFill>
          <p:spPr>
            <a:xfrm>
              <a:off x="2891367" y="1556792"/>
              <a:ext cx="1152128" cy="937223"/>
            </a:xfrm>
            <a:prstGeom prst="rect">
              <a:avLst/>
            </a:prstGeom>
          </p:spPr>
        </p:pic>
        <p:cxnSp>
          <p:nvCxnSpPr>
            <p:cNvPr id="5" name="Straight Arrow Connector 4">
              <a:extLst>
                <a:ext uri="{FF2B5EF4-FFF2-40B4-BE49-F238E27FC236}">
                  <a16:creationId xmlns:a16="http://schemas.microsoft.com/office/drawing/2014/main" id="{C2405255-B774-4288-846C-97A9A9F8AD84}"/>
                </a:ext>
              </a:extLst>
            </p:cNvPr>
            <p:cNvCxnSpPr>
              <a:cxnSpLocks/>
              <a:stCxn id="12" idx="3"/>
              <a:endCxn id="4" idx="1"/>
            </p:cNvCxnSpPr>
            <p:nvPr/>
          </p:nvCxnSpPr>
          <p:spPr>
            <a:xfrm>
              <a:off x="1725307" y="2025403"/>
              <a:ext cx="11660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109BEB-BAD4-4F23-9443-3FB58B6AB9FC}"/>
                </a:ext>
              </a:extLst>
            </p:cNvPr>
            <p:cNvPicPr>
              <a:picLocks noChangeAspect="1"/>
            </p:cNvPicPr>
            <p:nvPr/>
          </p:nvPicPr>
          <p:blipFill>
            <a:blip r:embed="rId4"/>
            <a:stretch>
              <a:fillRect/>
            </a:stretch>
          </p:blipFill>
          <p:spPr>
            <a:xfrm>
              <a:off x="8007734" y="3983505"/>
              <a:ext cx="864135" cy="1152360"/>
            </a:xfrm>
            <a:prstGeom prst="rect">
              <a:avLst/>
            </a:prstGeom>
          </p:spPr>
        </p:pic>
        <p:sp>
          <p:nvSpPr>
            <p:cNvPr id="7" name="TextBox 6">
              <a:extLst>
                <a:ext uri="{FF2B5EF4-FFF2-40B4-BE49-F238E27FC236}">
                  <a16:creationId xmlns:a16="http://schemas.microsoft.com/office/drawing/2014/main" id="{26257C9E-C516-45BE-A55C-D8ED20BC202A}"/>
                </a:ext>
              </a:extLst>
            </p:cNvPr>
            <p:cNvSpPr txBox="1"/>
            <p:nvPr/>
          </p:nvSpPr>
          <p:spPr>
            <a:xfrm>
              <a:off x="3547077" y="4328853"/>
              <a:ext cx="3456384" cy="461665"/>
            </a:xfrm>
            <a:prstGeom prst="rect">
              <a:avLst/>
            </a:prstGeom>
            <a:noFill/>
          </p:spPr>
          <p:txBody>
            <a:bodyPr wrap="square" rtlCol="0">
              <a:spAutoFit/>
            </a:bodyPr>
            <a:lstStyle/>
            <a:p>
              <a:r>
                <a:rPr lang="en-GB" dirty="0"/>
                <a:t>Find and Replace Values</a:t>
              </a:r>
            </a:p>
          </p:txBody>
        </p:sp>
        <p:cxnSp>
          <p:nvCxnSpPr>
            <p:cNvPr id="8" name="Straight Arrow Connector 7">
              <a:extLst>
                <a:ext uri="{FF2B5EF4-FFF2-40B4-BE49-F238E27FC236}">
                  <a16:creationId xmlns:a16="http://schemas.microsoft.com/office/drawing/2014/main" id="{40D8D599-E3A4-4DE5-80FA-C34ABF6FB28E}"/>
                </a:ext>
              </a:extLst>
            </p:cNvPr>
            <p:cNvCxnSpPr>
              <a:cxnSpLocks/>
              <a:stCxn id="4" idx="3"/>
              <a:endCxn id="14" idx="1"/>
            </p:cNvCxnSpPr>
            <p:nvPr/>
          </p:nvCxnSpPr>
          <p:spPr>
            <a:xfrm>
              <a:off x="4043495" y="2025404"/>
              <a:ext cx="918240" cy="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47408CB-6662-4F26-95F9-C1584A486710}"/>
                </a:ext>
              </a:extLst>
            </p:cNvPr>
            <p:cNvCxnSpPr>
              <a:cxnSpLocks/>
              <a:stCxn id="7" idx="3"/>
              <a:endCxn id="6" idx="1"/>
            </p:cNvCxnSpPr>
            <p:nvPr/>
          </p:nvCxnSpPr>
          <p:spPr>
            <a:xfrm flipV="1">
              <a:off x="7003461" y="4559685"/>
              <a:ext cx="1004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1CC8DE-C01B-4DFC-BBF6-67CD74B20A50}"/>
                </a:ext>
              </a:extLst>
            </p:cNvPr>
            <p:cNvPicPr>
              <a:picLocks noChangeAspect="1"/>
            </p:cNvPicPr>
            <p:nvPr/>
          </p:nvPicPr>
          <p:blipFill>
            <a:blip r:embed="rId5"/>
            <a:stretch>
              <a:fillRect/>
            </a:stretch>
          </p:blipFill>
          <p:spPr>
            <a:xfrm>
              <a:off x="9876142" y="4032998"/>
              <a:ext cx="1296144" cy="1053373"/>
            </a:xfrm>
            <a:prstGeom prst="rect">
              <a:avLst/>
            </a:prstGeom>
          </p:spPr>
        </p:pic>
        <p:cxnSp>
          <p:nvCxnSpPr>
            <p:cNvPr id="11" name="Straight Arrow Connector 10">
              <a:extLst>
                <a:ext uri="{FF2B5EF4-FFF2-40B4-BE49-F238E27FC236}">
                  <a16:creationId xmlns:a16="http://schemas.microsoft.com/office/drawing/2014/main" id="{25145E25-A6F7-4452-81E7-4D574D2713A7}"/>
                </a:ext>
              </a:extLst>
            </p:cNvPr>
            <p:cNvCxnSpPr>
              <a:cxnSpLocks/>
              <a:stCxn id="6" idx="3"/>
              <a:endCxn id="10" idx="1"/>
            </p:cNvCxnSpPr>
            <p:nvPr/>
          </p:nvCxnSpPr>
          <p:spPr>
            <a:xfrm>
              <a:off x="8871869" y="4559685"/>
              <a:ext cx="1004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77AD2DD-2C96-4773-B462-08A065A2BB4A}"/>
                </a:ext>
              </a:extLst>
            </p:cNvPr>
            <p:cNvPicPr>
              <a:picLocks noChangeAspect="1"/>
            </p:cNvPicPr>
            <p:nvPr/>
          </p:nvPicPr>
          <p:blipFill>
            <a:blip r:embed="rId6"/>
            <a:stretch>
              <a:fillRect/>
            </a:stretch>
          </p:blipFill>
          <p:spPr>
            <a:xfrm>
              <a:off x="857279" y="1466683"/>
              <a:ext cx="868028" cy="1117440"/>
            </a:xfrm>
            <a:prstGeom prst="rect">
              <a:avLst/>
            </a:prstGeom>
          </p:spPr>
        </p:pic>
        <p:pic>
          <p:nvPicPr>
            <p:cNvPr id="14" name="Picture 13">
              <a:extLst>
                <a:ext uri="{FF2B5EF4-FFF2-40B4-BE49-F238E27FC236}">
                  <a16:creationId xmlns:a16="http://schemas.microsoft.com/office/drawing/2014/main" id="{CD236598-E71C-4B1A-BA3E-48F1B9C299AD}"/>
                </a:ext>
              </a:extLst>
            </p:cNvPr>
            <p:cNvPicPr>
              <a:picLocks noChangeAspect="1"/>
            </p:cNvPicPr>
            <p:nvPr/>
          </p:nvPicPr>
          <p:blipFill>
            <a:blip r:embed="rId7"/>
            <a:stretch>
              <a:fillRect/>
            </a:stretch>
          </p:blipFill>
          <p:spPr>
            <a:xfrm>
              <a:off x="4961735" y="1621350"/>
              <a:ext cx="627071" cy="818090"/>
            </a:xfrm>
            <a:prstGeom prst="rect">
              <a:avLst/>
            </a:prstGeom>
          </p:spPr>
        </p:pic>
        <p:sp>
          <p:nvSpPr>
            <p:cNvPr id="15" name="TextBox 14">
              <a:extLst>
                <a:ext uri="{FF2B5EF4-FFF2-40B4-BE49-F238E27FC236}">
                  <a16:creationId xmlns:a16="http://schemas.microsoft.com/office/drawing/2014/main" id="{7FC42A05-154C-44EA-8DB4-5CEF7B943AB6}"/>
                </a:ext>
              </a:extLst>
            </p:cNvPr>
            <p:cNvSpPr txBox="1"/>
            <p:nvPr/>
          </p:nvSpPr>
          <p:spPr>
            <a:xfrm>
              <a:off x="5455569" y="1799562"/>
              <a:ext cx="1800200" cy="461665"/>
            </a:xfrm>
            <a:prstGeom prst="rect">
              <a:avLst/>
            </a:prstGeom>
            <a:noFill/>
          </p:spPr>
          <p:txBody>
            <a:bodyPr wrap="square" rtlCol="0">
              <a:spAutoFit/>
            </a:bodyPr>
            <a:lstStyle/>
            <a:p>
              <a:r>
                <a:rPr lang="en-GB" dirty="0"/>
                <a:t>object</a:t>
              </a:r>
            </a:p>
          </p:txBody>
        </p:sp>
        <p:cxnSp>
          <p:nvCxnSpPr>
            <p:cNvPr id="24" name="Straight Arrow Connector 23">
              <a:extLst>
                <a:ext uri="{FF2B5EF4-FFF2-40B4-BE49-F238E27FC236}">
                  <a16:creationId xmlns:a16="http://schemas.microsoft.com/office/drawing/2014/main" id="{FAA0449F-DCAF-411C-949D-4DFFCCF77D47}"/>
                </a:ext>
              </a:extLst>
            </p:cNvPr>
            <p:cNvCxnSpPr>
              <a:cxnSpLocks/>
              <a:stCxn id="14" idx="2"/>
              <a:endCxn id="3" idx="0"/>
            </p:cNvCxnSpPr>
            <p:nvPr/>
          </p:nvCxnSpPr>
          <p:spPr>
            <a:xfrm flipH="1">
              <a:off x="5275270" y="2439440"/>
              <a:ext cx="1" cy="46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28E3F5F-7382-46AA-BD38-F9FCCE6843BC}"/>
                </a:ext>
              </a:extLst>
            </p:cNvPr>
            <p:cNvCxnSpPr>
              <a:cxnSpLocks/>
              <a:stCxn id="3" idx="2"/>
              <a:endCxn id="7" idx="0"/>
            </p:cNvCxnSpPr>
            <p:nvPr/>
          </p:nvCxnSpPr>
          <p:spPr>
            <a:xfrm flipH="1">
              <a:off x="5275269" y="3828365"/>
              <a:ext cx="1" cy="500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740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3D195-A902-4E62-A576-61D9DB166E0B}"/>
              </a:ext>
            </a:extLst>
          </p:cNvPr>
          <p:cNvSpPr txBox="1"/>
          <p:nvPr/>
        </p:nvSpPr>
        <p:spPr>
          <a:xfrm>
            <a:off x="479376" y="4509120"/>
            <a:ext cx="8424936" cy="646331"/>
          </a:xfrm>
          <a:prstGeom prst="rect">
            <a:avLst/>
          </a:prstGeom>
          <a:noFill/>
        </p:spPr>
        <p:txBody>
          <a:bodyPr wrap="square" rtlCol="0">
            <a:spAutoFit/>
          </a:bodyPr>
          <a:lstStyle/>
          <a:p>
            <a:r>
              <a:rPr lang="en-GB" sz="3600" dirty="0"/>
              <a:t>Tabular Generation From Template</a:t>
            </a:r>
          </a:p>
        </p:txBody>
      </p:sp>
    </p:spTree>
    <p:extLst>
      <p:ext uri="{BB962C8B-B14F-4D97-AF65-F5344CB8AC3E}">
        <p14:creationId xmlns:p14="http://schemas.microsoft.com/office/powerpoint/2010/main" val="48633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Summary</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sp>
        <p:nvSpPr>
          <p:cNvPr id="19" name="Rectangle 18">
            <a:extLst>
              <a:ext uri="{FF2B5EF4-FFF2-40B4-BE49-F238E27FC236}">
                <a16:creationId xmlns:a16="http://schemas.microsoft.com/office/drawing/2014/main" id="{99EB6D80-FC05-4031-99E1-07E5FBE85A29}"/>
              </a:ext>
            </a:extLst>
          </p:cNvPr>
          <p:cNvSpPr/>
          <p:nvPr/>
        </p:nvSpPr>
        <p:spPr>
          <a:xfrm>
            <a:off x="4367808" y="1648277"/>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Filtered Model From Template</a:t>
            </a:r>
          </a:p>
        </p:txBody>
      </p:sp>
      <p:sp>
        <p:nvSpPr>
          <p:cNvPr id="20" name="Rectangle 19">
            <a:extLst>
              <a:ext uri="{FF2B5EF4-FFF2-40B4-BE49-F238E27FC236}">
                <a16:creationId xmlns:a16="http://schemas.microsoft.com/office/drawing/2014/main" id="{076EAD4E-4791-4538-BBCF-C9DEFFA7C41D}"/>
              </a:ext>
            </a:extLst>
          </p:cNvPr>
          <p:cNvSpPr/>
          <p:nvPr/>
        </p:nvSpPr>
        <p:spPr>
          <a:xfrm>
            <a:off x="4367808" y="4222563"/>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Tabular Generation From Template</a:t>
            </a:r>
          </a:p>
        </p:txBody>
      </p:sp>
      <p:sp>
        <p:nvSpPr>
          <p:cNvPr id="21" name="Rectangle 20">
            <a:extLst>
              <a:ext uri="{FF2B5EF4-FFF2-40B4-BE49-F238E27FC236}">
                <a16:creationId xmlns:a16="http://schemas.microsoft.com/office/drawing/2014/main" id="{0EEBDB34-4F27-485F-9301-B028F4FE6B9B}"/>
              </a:ext>
            </a:extLst>
          </p:cNvPr>
          <p:cNvSpPr/>
          <p:nvPr/>
        </p:nvSpPr>
        <p:spPr>
          <a:xfrm>
            <a:off x="4367808" y="2935420"/>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Tabular Generation No Template</a:t>
            </a:r>
          </a:p>
        </p:txBody>
      </p:sp>
    </p:spTree>
    <p:extLst>
      <p:ext uri="{BB962C8B-B14F-4D97-AF65-F5344CB8AC3E}">
        <p14:creationId xmlns:p14="http://schemas.microsoft.com/office/powerpoint/2010/main" val="413215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AF4B-C305-4AED-876A-8678F95D0A6E}"/>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The Future…</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5" name="Picture 4">
            <a:extLst>
              <a:ext uri="{FF2B5EF4-FFF2-40B4-BE49-F238E27FC236}">
                <a16:creationId xmlns:a16="http://schemas.microsoft.com/office/drawing/2014/main" id="{EE3A1179-E3DD-43D8-8973-E2102D466498}"/>
              </a:ext>
            </a:extLst>
          </p:cNvPr>
          <p:cNvPicPr>
            <a:picLocks noChangeAspect="1"/>
          </p:cNvPicPr>
          <p:nvPr/>
        </p:nvPicPr>
        <p:blipFill>
          <a:blip r:embed="rId3"/>
          <a:stretch>
            <a:fillRect/>
          </a:stretch>
        </p:blipFill>
        <p:spPr>
          <a:xfrm>
            <a:off x="8290269" y="2635482"/>
            <a:ext cx="1300095" cy="1074760"/>
          </a:xfrm>
          <a:prstGeom prst="rect">
            <a:avLst/>
          </a:prstGeom>
        </p:spPr>
      </p:pic>
      <p:pic>
        <p:nvPicPr>
          <p:cNvPr id="6" name="Picture 5">
            <a:extLst>
              <a:ext uri="{FF2B5EF4-FFF2-40B4-BE49-F238E27FC236}">
                <a16:creationId xmlns:a16="http://schemas.microsoft.com/office/drawing/2014/main" id="{6B1B111A-891D-4AC0-96E5-D4FA60B5AA30}"/>
              </a:ext>
            </a:extLst>
          </p:cNvPr>
          <p:cNvPicPr>
            <a:picLocks noChangeAspect="1"/>
          </p:cNvPicPr>
          <p:nvPr/>
        </p:nvPicPr>
        <p:blipFill>
          <a:blip r:embed="rId4"/>
          <a:stretch>
            <a:fillRect/>
          </a:stretch>
        </p:blipFill>
        <p:spPr>
          <a:xfrm>
            <a:off x="5499444" y="4220412"/>
            <a:ext cx="646155" cy="558720"/>
          </a:xfrm>
          <a:prstGeom prst="rect">
            <a:avLst/>
          </a:prstGeom>
        </p:spPr>
      </p:pic>
      <p:pic>
        <p:nvPicPr>
          <p:cNvPr id="9" name="Picture 8">
            <a:extLst>
              <a:ext uri="{FF2B5EF4-FFF2-40B4-BE49-F238E27FC236}">
                <a16:creationId xmlns:a16="http://schemas.microsoft.com/office/drawing/2014/main" id="{08053E10-767F-4E7A-8286-1272079A39CE}"/>
              </a:ext>
            </a:extLst>
          </p:cNvPr>
          <p:cNvPicPr>
            <a:picLocks noChangeAspect="1"/>
          </p:cNvPicPr>
          <p:nvPr/>
        </p:nvPicPr>
        <p:blipFill>
          <a:blip r:embed="rId5"/>
          <a:stretch>
            <a:fillRect/>
          </a:stretch>
        </p:blipFill>
        <p:spPr>
          <a:xfrm>
            <a:off x="5515014" y="2889622"/>
            <a:ext cx="615015" cy="566480"/>
          </a:xfrm>
          <a:prstGeom prst="rect">
            <a:avLst/>
          </a:prstGeom>
        </p:spPr>
      </p:pic>
      <p:cxnSp>
        <p:nvCxnSpPr>
          <p:cNvPr id="14" name="Straight Arrow Connector 13">
            <a:extLst>
              <a:ext uri="{FF2B5EF4-FFF2-40B4-BE49-F238E27FC236}">
                <a16:creationId xmlns:a16="http://schemas.microsoft.com/office/drawing/2014/main" id="{FCC6EEAA-4025-4912-86E9-CC729CA6AEF3}"/>
              </a:ext>
            </a:extLst>
          </p:cNvPr>
          <p:cNvCxnSpPr>
            <a:stCxn id="9" idx="3"/>
            <a:endCxn id="5" idx="1"/>
          </p:cNvCxnSpPr>
          <p:nvPr/>
        </p:nvCxnSpPr>
        <p:spPr>
          <a:xfrm>
            <a:off x="6130029" y="3172862"/>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6266E2-D123-4D2D-AA26-930AF1E133F6}"/>
              </a:ext>
            </a:extLst>
          </p:cNvPr>
          <p:cNvCxnSpPr>
            <a:stCxn id="6" idx="0"/>
            <a:endCxn id="9" idx="2"/>
          </p:cNvCxnSpPr>
          <p:nvPr/>
        </p:nvCxnSpPr>
        <p:spPr>
          <a:xfrm flipV="1">
            <a:off x="5822522" y="3456102"/>
            <a:ext cx="0" cy="76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340FB83-F56A-4D13-B8E6-322BC96E92DD}"/>
              </a:ext>
            </a:extLst>
          </p:cNvPr>
          <p:cNvGrpSpPr/>
          <p:nvPr/>
        </p:nvGrpSpPr>
        <p:grpSpPr>
          <a:xfrm>
            <a:off x="2579216" y="2056738"/>
            <a:ext cx="936104" cy="2232248"/>
            <a:chOff x="2601637" y="2078869"/>
            <a:chExt cx="936104" cy="2232248"/>
          </a:xfrm>
        </p:grpSpPr>
        <p:grpSp>
          <p:nvGrpSpPr>
            <p:cNvPr id="10" name="Group 9">
              <a:extLst>
                <a:ext uri="{FF2B5EF4-FFF2-40B4-BE49-F238E27FC236}">
                  <a16:creationId xmlns:a16="http://schemas.microsoft.com/office/drawing/2014/main" id="{30D47B73-35C9-45C5-97B1-82152E647DFE}"/>
                </a:ext>
              </a:extLst>
            </p:cNvPr>
            <p:cNvGrpSpPr/>
            <p:nvPr/>
          </p:nvGrpSpPr>
          <p:grpSpPr>
            <a:xfrm>
              <a:off x="2745653" y="2205067"/>
              <a:ext cx="680490" cy="2015345"/>
              <a:chOff x="1556442" y="1916832"/>
              <a:chExt cx="680490" cy="2015345"/>
            </a:xfrm>
          </p:grpSpPr>
          <p:pic>
            <p:nvPicPr>
              <p:cNvPr id="3" name="Picture 2">
                <a:extLst>
                  <a:ext uri="{FF2B5EF4-FFF2-40B4-BE49-F238E27FC236}">
                    <a16:creationId xmlns:a16="http://schemas.microsoft.com/office/drawing/2014/main" id="{AAEBCB3D-75C4-44B6-8A09-64C33F5F3F67}"/>
                  </a:ext>
                </a:extLst>
              </p:cNvPr>
              <p:cNvPicPr>
                <a:picLocks noChangeAspect="1"/>
              </p:cNvPicPr>
              <p:nvPr/>
            </p:nvPicPr>
            <p:blipFill>
              <a:blip r:embed="rId6"/>
              <a:stretch>
                <a:fillRect/>
              </a:stretch>
            </p:blipFill>
            <p:spPr>
              <a:xfrm>
                <a:off x="1559496" y="1916832"/>
                <a:ext cx="642263" cy="640200"/>
              </a:xfrm>
              <a:prstGeom prst="rect">
                <a:avLst/>
              </a:prstGeom>
              <a:ln>
                <a:noFill/>
              </a:ln>
            </p:spPr>
          </p:pic>
          <p:pic>
            <p:nvPicPr>
              <p:cNvPr id="4" name="Picture 3">
                <a:extLst>
                  <a:ext uri="{FF2B5EF4-FFF2-40B4-BE49-F238E27FC236}">
                    <a16:creationId xmlns:a16="http://schemas.microsoft.com/office/drawing/2014/main" id="{2C94A3D8-E7F6-401A-B3CD-653900A7BD17}"/>
                  </a:ext>
                </a:extLst>
              </p:cNvPr>
              <p:cNvPicPr>
                <a:picLocks noChangeAspect="1"/>
              </p:cNvPicPr>
              <p:nvPr/>
            </p:nvPicPr>
            <p:blipFill>
              <a:blip r:embed="rId7"/>
              <a:stretch>
                <a:fillRect/>
              </a:stretch>
            </p:blipFill>
            <p:spPr>
              <a:xfrm>
                <a:off x="1556442" y="3400767"/>
                <a:ext cx="680490" cy="531410"/>
              </a:xfrm>
              <a:prstGeom prst="rect">
                <a:avLst/>
              </a:prstGeom>
              <a:ln>
                <a:noFill/>
              </a:ln>
            </p:spPr>
          </p:pic>
          <p:pic>
            <p:nvPicPr>
              <p:cNvPr id="8" name="Picture 7">
                <a:extLst>
                  <a:ext uri="{FF2B5EF4-FFF2-40B4-BE49-F238E27FC236}">
                    <a16:creationId xmlns:a16="http://schemas.microsoft.com/office/drawing/2014/main" id="{8D92AFC2-AFFC-448C-881F-C4E067506FA7}"/>
                  </a:ext>
                </a:extLst>
              </p:cNvPr>
              <p:cNvPicPr>
                <a:picLocks noChangeAspect="1"/>
              </p:cNvPicPr>
              <p:nvPr/>
            </p:nvPicPr>
            <p:blipFill>
              <a:blip r:embed="rId8"/>
              <a:stretch>
                <a:fillRect/>
              </a:stretch>
            </p:blipFill>
            <p:spPr>
              <a:xfrm>
                <a:off x="1591265" y="2689469"/>
                <a:ext cx="579118" cy="577258"/>
              </a:xfrm>
              <a:prstGeom prst="rect">
                <a:avLst/>
              </a:prstGeom>
              <a:ln>
                <a:noFill/>
              </a:ln>
            </p:spPr>
          </p:pic>
        </p:grpSp>
        <p:sp>
          <p:nvSpPr>
            <p:cNvPr id="20" name="Rectangle: Rounded Corners 19">
              <a:extLst>
                <a:ext uri="{FF2B5EF4-FFF2-40B4-BE49-F238E27FC236}">
                  <a16:creationId xmlns:a16="http://schemas.microsoft.com/office/drawing/2014/main" id="{7C0B92B2-FBD5-4B99-B2A4-0617057C955D}"/>
                </a:ext>
              </a:extLst>
            </p:cNvPr>
            <p:cNvSpPr/>
            <p:nvPr/>
          </p:nvSpPr>
          <p:spPr>
            <a:xfrm>
              <a:off x="2601637" y="2078869"/>
              <a:ext cx="936104" cy="2232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Straight Arrow Connector 21">
            <a:extLst>
              <a:ext uri="{FF2B5EF4-FFF2-40B4-BE49-F238E27FC236}">
                <a16:creationId xmlns:a16="http://schemas.microsoft.com/office/drawing/2014/main" id="{45382B19-03A4-4C8A-A4F1-9EA74C302FFF}"/>
              </a:ext>
            </a:extLst>
          </p:cNvPr>
          <p:cNvCxnSpPr>
            <a:stCxn id="20" idx="3"/>
            <a:endCxn id="9" idx="1"/>
          </p:cNvCxnSpPr>
          <p:nvPr/>
        </p:nvCxnSpPr>
        <p:spPr>
          <a:xfrm>
            <a:off x="3515320" y="3172862"/>
            <a:ext cx="1999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23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97D963-F901-48B1-95F2-4D5DB7D92845}"/>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Tabular</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sp>
        <p:nvSpPr>
          <p:cNvPr id="5" name="Rectangle 4">
            <a:extLst>
              <a:ext uri="{FF2B5EF4-FFF2-40B4-BE49-F238E27FC236}">
                <a16:creationId xmlns:a16="http://schemas.microsoft.com/office/drawing/2014/main" id="{1607BA70-674D-4C02-8B97-F415AE6F08A2}"/>
              </a:ext>
            </a:extLst>
          </p:cNvPr>
          <p:cNvSpPr/>
          <p:nvPr/>
        </p:nvSpPr>
        <p:spPr>
          <a:xfrm>
            <a:off x="4367808" y="1676793"/>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In-Memory</a:t>
            </a:r>
          </a:p>
        </p:txBody>
      </p:sp>
      <p:sp>
        <p:nvSpPr>
          <p:cNvPr id="6" name="Rectangle 5">
            <a:extLst>
              <a:ext uri="{FF2B5EF4-FFF2-40B4-BE49-F238E27FC236}">
                <a16:creationId xmlns:a16="http://schemas.microsoft.com/office/drawing/2014/main" id="{FCB17D6F-124A-4689-A684-A0DE7FF754E9}"/>
              </a:ext>
            </a:extLst>
          </p:cNvPr>
          <p:cNvSpPr/>
          <p:nvPr/>
        </p:nvSpPr>
        <p:spPr>
          <a:xfrm>
            <a:off x="4367808" y="2897903"/>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SSDT</a:t>
            </a:r>
          </a:p>
        </p:txBody>
      </p:sp>
      <p:sp>
        <p:nvSpPr>
          <p:cNvPr id="7" name="Rectangle 6">
            <a:extLst>
              <a:ext uri="{FF2B5EF4-FFF2-40B4-BE49-F238E27FC236}">
                <a16:creationId xmlns:a16="http://schemas.microsoft.com/office/drawing/2014/main" id="{15B4169C-447B-4F50-9998-5C95560DAB3F}"/>
              </a:ext>
            </a:extLst>
          </p:cNvPr>
          <p:cNvSpPr/>
          <p:nvPr/>
        </p:nvSpPr>
        <p:spPr>
          <a:xfrm>
            <a:off x="4367808" y="4194047"/>
            <a:ext cx="3456384" cy="987160"/>
          </a:xfrm>
          <a:prstGeom prst="rect">
            <a:avLst/>
          </a:prstGeom>
          <a:solidFill>
            <a:srgbClr val="0072C6"/>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46800" tIns="46800" rtlCol="0" anchor="ctr"/>
          <a:lstStyle/>
          <a:p>
            <a:pPr algn="ctr"/>
            <a:r>
              <a:rPr lang="en-GB" sz="2000" dirty="0">
                <a:solidFill>
                  <a:schemeClr val="bg1"/>
                </a:solidFill>
              </a:rPr>
              <a:t>Semantic Layer</a:t>
            </a:r>
          </a:p>
        </p:txBody>
      </p:sp>
      <p:pic>
        <p:nvPicPr>
          <p:cNvPr id="3" name="Picture 2">
            <a:extLst>
              <a:ext uri="{FF2B5EF4-FFF2-40B4-BE49-F238E27FC236}">
                <a16:creationId xmlns:a16="http://schemas.microsoft.com/office/drawing/2014/main" id="{6409C907-9970-4418-AC65-EC41790AC25C}"/>
              </a:ext>
            </a:extLst>
          </p:cNvPr>
          <p:cNvPicPr>
            <a:picLocks noChangeAspect="1"/>
          </p:cNvPicPr>
          <p:nvPr/>
        </p:nvPicPr>
        <p:blipFill>
          <a:blip r:embed="rId3"/>
          <a:stretch>
            <a:fillRect/>
          </a:stretch>
        </p:blipFill>
        <p:spPr>
          <a:xfrm>
            <a:off x="2626178" y="469532"/>
            <a:ext cx="6939645" cy="5918936"/>
          </a:xfrm>
          <a:prstGeom prst="rect">
            <a:avLst/>
          </a:prstGeom>
        </p:spPr>
      </p:pic>
    </p:spTree>
    <p:extLst>
      <p:ext uri="{BB962C8B-B14F-4D97-AF65-F5344CB8AC3E}">
        <p14:creationId xmlns:p14="http://schemas.microsoft.com/office/powerpoint/2010/main" val="416381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AF4B-C305-4AED-876A-8678F95D0A6E}"/>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The Future…</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5" name="Picture 4">
            <a:extLst>
              <a:ext uri="{FF2B5EF4-FFF2-40B4-BE49-F238E27FC236}">
                <a16:creationId xmlns:a16="http://schemas.microsoft.com/office/drawing/2014/main" id="{EE3A1179-E3DD-43D8-8973-E2102D466498}"/>
              </a:ext>
            </a:extLst>
          </p:cNvPr>
          <p:cNvPicPr>
            <a:picLocks noChangeAspect="1"/>
          </p:cNvPicPr>
          <p:nvPr/>
        </p:nvPicPr>
        <p:blipFill>
          <a:blip r:embed="rId3"/>
          <a:stretch>
            <a:fillRect/>
          </a:stretch>
        </p:blipFill>
        <p:spPr>
          <a:xfrm>
            <a:off x="8290269" y="2968420"/>
            <a:ext cx="1300095" cy="1074760"/>
          </a:xfrm>
          <a:prstGeom prst="rect">
            <a:avLst/>
          </a:prstGeom>
        </p:spPr>
      </p:pic>
      <p:pic>
        <p:nvPicPr>
          <p:cNvPr id="6" name="Picture 5">
            <a:extLst>
              <a:ext uri="{FF2B5EF4-FFF2-40B4-BE49-F238E27FC236}">
                <a16:creationId xmlns:a16="http://schemas.microsoft.com/office/drawing/2014/main" id="{6B1B111A-891D-4AC0-96E5-D4FA60B5AA30}"/>
              </a:ext>
            </a:extLst>
          </p:cNvPr>
          <p:cNvPicPr>
            <a:picLocks noChangeAspect="1"/>
          </p:cNvPicPr>
          <p:nvPr/>
        </p:nvPicPr>
        <p:blipFill>
          <a:blip r:embed="rId4"/>
          <a:stretch>
            <a:fillRect/>
          </a:stretch>
        </p:blipFill>
        <p:spPr>
          <a:xfrm>
            <a:off x="5499444" y="4220412"/>
            <a:ext cx="646155" cy="558720"/>
          </a:xfrm>
          <a:prstGeom prst="rect">
            <a:avLst/>
          </a:prstGeom>
        </p:spPr>
      </p:pic>
      <p:pic>
        <p:nvPicPr>
          <p:cNvPr id="9" name="Picture 8">
            <a:extLst>
              <a:ext uri="{FF2B5EF4-FFF2-40B4-BE49-F238E27FC236}">
                <a16:creationId xmlns:a16="http://schemas.microsoft.com/office/drawing/2014/main" id="{08053E10-767F-4E7A-8286-1272079A39CE}"/>
              </a:ext>
            </a:extLst>
          </p:cNvPr>
          <p:cNvPicPr>
            <a:picLocks noChangeAspect="1"/>
          </p:cNvPicPr>
          <p:nvPr/>
        </p:nvPicPr>
        <p:blipFill>
          <a:blip r:embed="rId5"/>
          <a:stretch>
            <a:fillRect/>
          </a:stretch>
        </p:blipFill>
        <p:spPr>
          <a:xfrm>
            <a:off x="5515014" y="3222560"/>
            <a:ext cx="615015" cy="566480"/>
          </a:xfrm>
          <a:prstGeom prst="rect">
            <a:avLst/>
          </a:prstGeom>
        </p:spPr>
      </p:pic>
      <p:cxnSp>
        <p:nvCxnSpPr>
          <p:cNvPr id="14" name="Straight Arrow Connector 13">
            <a:extLst>
              <a:ext uri="{FF2B5EF4-FFF2-40B4-BE49-F238E27FC236}">
                <a16:creationId xmlns:a16="http://schemas.microsoft.com/office/drawing/2014/main" id="{FCC6EEAA-4025-4912-86E9-CC729CA6AEF3}"/>
              </a:ext>
            </a:extLst>
          </p:cNvPr>
          <p:cNvCxnSpPr>
            <a:stCxn id="9" idx="3"/>
            <a:endCxn id="5" idx="1"/>
          </p:cNvCxnSpPr>
          <p:nvPr/>
        </p:nvCxnSpPr>
        <p:spPr>
          <a:xfrm>
            <a:off x="6130029" y="3505800"/>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6266E2-D123-4D2D-AA26-930AF1E133F6}"/>
              </a:ext>
            </a:extLst>
          </p:cNvPr>
          <p:cNvCxnSpPr>
            <a:stCxn id="6" idx="0"/>
            <a:endCxn id="9" idx="2"/>
          </p:cNvCxnSpPr>
          <p:nvPr/>
        </p:nvCxnSpPr>
        <p:spPr>
          <a:xfrm flipV="1">
            <a:off x="5822522" y="3789040"/>
            <a:ext cx="0" cy="43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340FB83-F56A-4D13-B8E6-322BC96E92DD}"/>
              </a:ext>
            </a:extLst>
          </p:cNvPr>
          <p:cNvGrpSpPr/>
          <p:nvPr/>
        </p:nvGrpSpPr>
        <p:grpSpPr>
          <a:xfrm>
            <a:off x="2579216" y="2056738"/>
            <a:ext cx="936104" cy="2232248"/>
            <a:chOff x="2601637" y="2078869"/>
            <a:chExt cx="936104" cy="2232248"/>
          </a:xfrm>
        </p:grpSpPr>
        <p:grpSp>
          <p:nvGrpSpPr>
            <p:cNvPr id="10" name="Group 9">
              <a:extLst>
                <a:ext uri="{FF2B5EF4-FFF2-40B4-BE49-F238E27FC236}">
                  <a16:creationId xmlns:a16="http://schemas.microsoft.com/office/drawing/2014/main" id="{30D47B73-35C9-45C5-97B1-82152E647DFE}"/>
                </a:ext>
              </a:extLst>
            </p:cNvPr>
            <p:cNvGrpSpPr/>
            <p:nvPr/>
          </p:nvGrpSpPr>
          <p:grpSpPr>
            <a:xfrm>
              <a:off x="2745653" y="2205067"/>
              <a:ext cx="680490" cy="2015345"/>
              <a:chOff x="1556442" y="1916832"/>
              <a:chExt cx="680490" cy="2015345"/>
            </a:xfrm>
          </p:grpSpPr>
          <p:pic>
            <p:nvPicPr>
              <p:cNvPr id="3" name="Picture 2">
                <a:extLst>
                  <a:ext uri="{FF2B5EF4-FFF2-40B4-BE49-F238E27FC236}">
                    <a16:creationId xmlns:a16="http://schemas.microsoft.com/office/drawing/2014/main" id="{AAEBCB3D-75C4-44B6-8A09-64C33F5F3F67}"/>
                  </a:ext>
                </a:extLst>
              </p:cNvPr>
              <p:cNvPicPr>
                <a:picLocks noChangeAspect="1"/>
              </p:cNvPicPr>
              <p:nvPr/>
            </p:nvPicPr>
            <p:blipFill>
              <a:blip r:embed="rId6"/>
              <a:stretch>
                <a:fillRect/>
              </a:stretch>
            </p:blipFill>
            <p:spPr>
              <a:xfrm>
                <a:off x="1559496" y="1916832"/>
                <a:ext cx="642263" cy="640200"/>
              </a:xfrm>
              <a:prstGeom prst="rect">
                <a:avLst/>
              </a:prstGeom>
              <a:ln>
                <a:noFill/>
              </a:ln>
            </p:spPr>
          </p:pic>
          <p:pic>
            <p:nvPicPr>
              <p:cNvPr id="4" name="Picture 3">
                <a:extLst>
                  <a:ext uri="{FF2B5EF4-FFF2-40B4-BE49-F238E27FC236}">
                    <a16:creationId xmlns:a16="http://schemas.microsoft.com/office/drawing/2014/main" id="{2C94A3D8-E7F6-401A-B3CD-653900A7BD17}"/>
                  </a:ext>
                </a:extLst>
              </p:cNvPr>
              <p:cNvPicPr>
                <a:picLocks noChangeAspect="1"/>
              </p:cNvPicPr>
              <p:nvPr/>
            </p:nvPicPr>
            <p:blipFill>
              <a:blip r:embed="rId7"/>
              <a:stretch>
                <a:fillRect/>
              </a:stretch>
            </p:blipFill>
            <p:spPr>
              <a:xfrm>
                <a:off x="1556442" y="3400767"/>
                <a:ext cx="680490" cy="531410"/>
              </a:xfrm>
              <a:prstGeom prst="rect">
                <a:avLst/>
              </a:prstGeom>
              <a:ln>
                <a:noFill/>
              </a:ln>
            </p:spPr>
          </p:pic>
          <p:pic>
            <p:nvPicPr>
              <p:cNvPr id="8" name="Picture 7">
                <a:extLst>
                  <a:ext uri="{FF2B5EF4-FFF2-40B4-BE49-F238E27FC236}">
                    <a16:creationId xmlns:a16="http://schemas.microsoft.com/office/drawing/2014/main" id="{8D92AFC2-AFFC-448C-881F-C4E067506FA7}"/>
                  </a:ext>
                </a:extLst>
              </p:cNvPr>
              <p:cNvPicPr>
                <a:picLocks noChangeAspect="1"/>
              </p:cNvPicPr>
              <p:nvPr/>
            </p:nvPicPr>
            <p:blipFill>
              <a:blip r:embed="rId8"/>
              <a:stretch>
                <a:fillRect/>
              </a:stretch>
            </p:blipFill>
            <p:spPr>
              <a:xfrm>
                <a:off x="1591265" y="2689469"/>
                <a:ext cx="579118" cy="577258"/>
              </a:xfrm>
              <a:prstGeom prst="rect">
                <a:avLst/>
              </a:prstGeom>
              <a:ln>
                <a:noFill/>
              </a:ln>
            </p:spPr>
          </p:pic>
        </p:grpSp>
        <p:sp>
          <p:nvSpPr>
            <p:cNvPr id="20" name="Rectangle: Rounded Corners 19">
              <a:extLst>
                <a:ext uri="{FF2B5EF4-FFF2-40B4-BE49-F238E27FC236}">
                  <a16:creationId xmlns:a16="http://schemas.microsoft.com/office/drawing/2014/main" id="{7C0B92B2-FBD5-4B99-B2A4-0617057C955D}"/>
                </a:ext>
              </a:extLst>
            </p:cNvPr>
            <p:cNvSpPr/>
            <p:nvPr/>
          </p:nvSpPr>
          <p:spPr>
            <a:xfrm>
              <a:off x="2601637" y="2078869"/>
              <a:ext cx="936104" cy="2232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Straight Arrow Connector 21">
            <a:extLst>
              <a:ext uri="{FF2B5EF4-FFF2-40B4-BE49-F238E27FC236}">
                <a16:creationId xmlns:a16="http://schemas.microsoft.com/office/drawing/2014/main" id="{45382B19-03A4-4C8A-A4F1-9EA74C302FFF}"/>
              </a:ext>
            </a:extLst>
          </p:cNvPr>
          <p:cNvCxnSpPr>
            <a:cxnSpLocks/>
            <a:endCxn id="9" idx="1"/>
          </p:cNvCxnSpPr>
          <p:nvPr/>
        </p:nvCxnSpPr>
        <p:spPr>
          <a:xfrm>
            <a:off x="3507535" y="3505800"/>
            <a:ext cx="2007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1774798-19D7-4EF2-BAB3-C48A80F7502B}"/>
              </a:ext>
            </a:extLst>
          </p:cNvPr>
          <p:cNvPicPr>
            <a:picLocks noChangeAspect="1"/>
          </p:cNvPicPr>
          <p:nvPr/>
        </p:nvPicPr>
        <p:blipFill>
          <a:blip r:embed="rId9"/>
          <a:stretch>
            <a:fillRect/>
          </a:stretch>
        </p:blipFill>
        <p:spPr>
          <a:xfrm>
            <a:off x="5533506" y="2079020"/>
            <a:ext cx="578030" cy="744116"/>
          </a:xfrm>
          <a:prstGeom prst="rect">
            <a:avLst/>
          </a:prstGeom>
        </p:spPr>
      </p:pic>
      <p:cxnSp>
        <p:nvCxnSpPr>
          <p:cNvPr id="15" name="Straight Arrow Connector 14">
            <a:extLst>
              <a:ext uri="{FF2B5EF4-FFF2-40B4-BE49-F238E27FC236}">
                <a16:creationId xmlns:a16="http://schemas.microsoft.com/office/drawing/2014/main" id="{20FE6E3C-1146-4EFB-897F-4150D6E304AA}"/>
              </a:ext>
            </a:extLst>
          </p:cNvPr>
          <p:cNvCxnSpPr>
            <a:stCxn id="9" idx="0"/>
            <a:endCxn id="7" idx="2"/>
          </p:cNvCxnSpPr>
          <p:nvPr/>
        </p:nvCxnSpPr>
        <p:spPr>
          <a:xfrm flipH="1" flipV="1">
            <a:off x="5822521" y="2823136"/>
            <a:ext cx="1" cy="39942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4A12C9-4B2C-45D5-B740-4B61B65C280D}"/>
              </a:ext>
            </a:extLst>
          </p:cNvPr>
          <p:cNvCxnSpPr>
            <a:stCxn id="7" idx="1"/>
          </p:cNvCxnSpPr>
          <p:nvPr/>
        </p:nvCxnSpPr>
        <p:spPr>
          <a:xfrm flipH="1">
            <a:off x="3575720" y="2451078"/>
            <a:ext cx="19577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87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AF4B-C305-4AED-876A-8678F95D0A6E}"/>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The Future…</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19" name="Picture 18">
            <a:extLst>
              <a:ext uri="{FF2B5EF4-FFF2-40B4-BE49-F238E27FC236}">
                <a16:creationId xmlns:a16="http://schemas.microsoft.com/office/drawing/2014/main" id="{F924A124-907D-4651-A847-ED077973DE9D}"/>
              </a:ext>
            </a:extLst>
          </p:cNvPr>
          <p:cNvPicPr>
            <a:picLocks noChangeAspect="1"/>
          </p:cNvPicPr>
          <p:nvPr/>
        </p:nvPicPr>
        <p:blipFill>
          <a:blip r:embed="rId3"/>
          <a:stretch>
            <a:fillRect/>
          </a:stretch>
        </p:blipFill>
        <p:spPr>
          <a:xfrm>
            <a:off x="1737466" y="1664804"/>
            <a:ext cx="4229653" cy="3607540"/>
          </a:xfrm>
          <a:prstGeom prst="rect">
            <a:avLst/>
          </a:prstGeom>
        </p:spPr>
      </p:pic>
      <p:sp>
        <p:nvSpPr>
          <p:cNvPr id="11" name="Multiplication Sign 10">
            <a:extLst>
              <a:ext uri="{FF2B5EF4-FFF2-40B4-BE49-F238E27FC236}">
                <a16:creationId xmlns:a16="http://schemas.microsoft.com/office/drawing/2014/main" id="{83A75DF1-ADCA-4735-8025-B791122CC70E}"/>
              </a:ext>
            </a:extLst>
          </p:cNvPr>
          <p:cNvSpPr/>
          <p:nvPr/>
        </p:nvSpPr>
        <p:spPr>
          <a:xfrm>
            <a:off x="1089394" y="1232756"/>
            <a:ext cx="5112568" cy="4392488"/>
          </a:xfrm>
          <a:prstGeom prst="mathMultiply">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793BE161-0A19-473E-B5E6-EEAA1622BF32}"/>
              </a:ext>
            </a:extLst>
          </p:cNvPr>
          <p:cNvPicPr>
            <a:picLocks noChangeAspect="1"/>
          </p:cNvPicPr>
          <p:nvPr/>
        </p:nvPicPr>
        <p:blipFill>
          <a:blip r:embed="rId4"/>
          <a:stretch>
            <a:fillRect/>
          </a:stretch>
        </p:blipFill>
        <p:spPr>
          <a:xfrm>
            <a:off x="7248128" y="1662679"/>
            <a:ext cx="3781236" cy="3607540"/>
          </a:xfrm>
          <a:prstGeom prst="rect">
            <a:avLst/>
          </a:prstGeom>
        </p:spPr>
      </p:pic>
    </p:spTree>
    <p:extLst>
      <p:ext uri="{BB962C8B-B14F-4D97-AF65-F5344CB8AC3E}">
        <p14:creationId xmlns:p14="http://schemas.microsoft.com/office/powerpoint/2010/main" val="57178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A23A-C05B-4863-8E60-AC906CF3A9B6}"/>
              </a:ext>
            </a:extLst>
          </p:cNvPr>
          <p:cNvSpPr txBox="1">
            <a:spLocks/>
          </p:cNvSpPr>
          <p:nvPr/>
        </p:nvSpPr>
        <p:spPr>
          <a:xfrm>
            <a:off x="268927" y="286381"/>
            <a:ext cx="11653523" cy="927940"/>
          </a:xfrm>
          <a:prstGeom prst="rect">
            <a:avLst/>
          </a:prstGeom>
        </p:spPr>
        <p:txBody>
          <a:bodyPr lIns="146304" tIns="91440" rIns="146304" bIns="91440"/>
          <a:lstStyle>
            <a:lvl1pPr algn="l" defTabSz="896386" rtl="0" eaLnBrk="1" latinLnBrk="0" hangingPunct="1">
              <a:spcBef>
                <a:spcPct val="0"/>
              </a:spcBef>
              <a:buNone/>
              <a:defRPr sz="5098" kern="1200">
                <a:solidFill>
                  <a:schemeClr val="tx2"/>
                </a:solidFill>
                <a:latin typeface="+mj-lt"/>
                <a:ea typeface="+mj-ea"/>
                <a:cs typeface="+mj-cs"/>
              </a:defRPr>
            </a:lvl1pPr>
          </a:lstStyle>
          <a:p>
            <a:pPr marL="0" marR="0" lvl="0" indent="0" algn="l" defTabSz="896386" rtl="0" eaLnBrk="1" fontAlgn="auto" latinLnBrk="0" hangingPunct="1">
              <a:lnSpc>
                <a:spcPct val="100000"/>
              </a:lnSpc>
              <a:spcBef>
                <a:spcPct val="0"/>
              </a:spcBef>
              <a:spcAft>
                <a:spcPts val="0"/>
              </a:spcAft>
              <a:buClrTx/>
              <a:buSzTx/>
              <a:buFontTx/>
              <a:buNone/>
              <a:tabLst/>
              <a:defRPr/>
            </a:pPr>
            <a:r>
              <a:rPr lang="en-GB" dirty="0">
                <a:solidFill>
                  <a:schemeClr val="tx1">
                    <a:lumMod val="85000"/>
                    <a:lumOff val="15000"/>
                  </a:schemeClr>
                </a:solidFill>
                <a:latin typeface="Segoe UI Light"/>
              </a:rPr>
              <a:t>References</a:t>
            </a:r>
            <a:endParaRPr kumimoji="0" lang="en-GB" sz="5098" b="0" i="0" u="none" strike="noStrike" kern="1200" cap="none" spc="0" normalizeH="0" baseline="0" noProof="0" dirty="0">
              <a:ln>
                <a:noFill/>
              </a:ln>
              <a:solidFill>
                <a:schemeClr val="tx1">
                  <a:lumMod val="85000"/>
                  <a:lumOff val="15000"/>
                </a:schemeClr>
              </a:solidFill>
              <a:effectLst/>
              <a:uLnTx/>
              <a:uFillTx/>
              <a:latin typeface="Segoe UI Light"/>
            </a:endParaRPr>
          </a:p>
        </p:txBody>
      </p:sp>
      <p:pic>
        <p:nvPicPr>
          <p:cNvPr id="1026" name="Picture 2" descr="https://msdnshared.blob.core.windows.net/media/2017/04/97815093027721.png">
            <a:extLst>
              <a:ext uri="{FF2B5EF4-FFF2-40B4-BE49-F238E27FC236}">
                <a16:creationId xmlns:a16="http://schemas.microsoft.com/office/drawing/2014/main" id="{12292D59-7EBB-4C7C-B352-357925524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1484784"/>
            <a:ext cx="3384351" cy="4132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7C439D-0EF8-402F-9DFD-494DD77E7EA0}"/>
              </a:ext>
            </a:extLst>
          </p:cNvPr>
          <p:cNvSpPr txBox="1"/>
          <p:nvPr/>
        </p:nvSpPr>
        <p:spPr>
          <a:xfrm>
            <a:off x="4439816" y="1484784"/>
            <a:ext cx="7272808" cy="4524315"/>
          </a:xfrm>
          <a:prstGeom prst="rect">
            <a:avLst/>
          </a:prstGeom>
          <a:noFill/>
        </p:spPr>
        <p:txBody>
          <a:bodyPr wrap="square" rtlCol="0">
            <a:spAutoFit/>
          </a:bodyPr>
          <a:lstStyle/>
          <a:p>
            <a:r>
              <a:rPr lang="en-GB" dirty="0">
                <a:hlinkClick r:id="rId4"/>
              </a:rPr>
              <a:t>https://docs.microsoft.com/en-us/sql/analysis-services/tabular-models-scripting-language-objects/tmsl-reference-tabular-objects</a:t>
            </a:r>
            <a:endParaRPr lang="en-GB" dirty="0"/>
          </a:p>
          <a:p>
            <a:endParaRPr lang="en-GB" dirty="0"/>
          </a:p>
          <a:p>
            <a:r>
              <a:rPr lang="en-GB" dirty="0">
                <a:hlinkClick r:id="rId5"/>
              </a:rPr>
              <a:t>https://docs.microsoft.com/en-us/sql/analysis-services/tabular-models-scripting-language-commands/tmsl-reference-commands</a:t>
            </a:r>
            <a:endParaRPr lang="en-GB" dirty="0"/>
          </a:p>
          <a:p>
            <a:endParaRPr lang="en-GB" dirty="0"/>
          </a:p>
          <a:p>
            <a:r>
              <a:rPr lang="en-GB" dirty="0">
                <a:hlinkClick r:id="rId6"/>
              </a:rPr>
              <a:t>https://docs.microsoft.com/en-us/sql/analysis-services/powershell/analysis-services-powershell-reference</a:t>
            </a:r>
            <a:endParaRPr lang="en-GB" dirty="0"/>
          </a:p>
          <a:p>
            <a:endParaRPr lang="en-GB" dirty="0"/>
          </a:p>
        </p:txBody>
      </p:sp>
    </p:spTree>
    <p:extLst>
      <p:ext uri="{BB962C8B-B14F-4D97-AF65-F5344CB8AC3E}">
        <p14:creationId xmlns:p14="http://schemas.microsoft.com/office/powerpoint/2010/main" val="27036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2B90E5-A3A5-4A80-B75F-E00628CE47D4}"/>
              </a:ext>
            </a:extLst>
          </p:cNvPr>
          <p:cNvSpPr txBox="1"/>
          <p:nvPr/>
        </p:nvSpPr>
        <p:spPr>
          <a:xfrm>
            <a:off x="335360" y="6074132"/>
            <a:ext cx="4464496" cy="523220"/>
          </a:xfrm>
          <a:prstGeom prst="rect">
            <a:avLst/>
          </a:prstGeom>
          <a:noFill/>
        </p:spPr>
        <p:txBody>
          <a:bodyPr wrap="square" rtlCol="0">
            <a:spAutoFit/>
          </a:bodyPr>
          <a:lstStyle/>
          <a:p>
            <a:pPr algn="ctr"/>
            <a:r>
              <a:rPr lang="en-GB" sz="2800" dirty="0">
                <a:solidFill>
                  <a:srgbClr val="FAFAFA"/>
                </a:solidFill>
                <a:latin typeface="+mj-lt"/>
                <a:hlinkClick r:id="rId3"/>
              </a:rPr>
              <a:t>blogs.adatis.co.uk/ustoldfield</a:t>
            </a:r>
            <a:endParaRPr lang="en-GB" sz="2800" dirty="0">
              <a:solidFill>
                <a:srgbClr val="FAFAFA"/>
              </a:solidFill>
              <a:latin typeface="+mj-lt"/>
            </a:endParaRPr>
          </a:p>
        </p:txBody>
      </p:sp>
      <p:sp>
        <p:nvSpPr>
          <p:cNvPr id="8" name="Rectangle 7">
            <a:extLst>
              <a:ext uri="{FF2B5EF4-FFF2-40B4-BE49-F238E27FC236}">
                <a16:creationId xmlns:a16="http://schemas.microsoft.com/office/drawing/2014/main" id="{7C34A134-8D2B-4151-A448-4C5618A3684A}"/>
              </a:ext>
            </a:extLst>
          </p:cNvPr>
          <p:cNvSpPr/>
          <p:nvPr/>
        </p:nvSpPr>
        <p:spPr>
          <a:xfrm>
            <a:off x="587388" y="332656"/>
            <a:ext cx="11017224" cy="769441"/>
          </a:xfrm>
          <a:prstGeom prst="rect">
            <a:avLst/>
          </a:prstGeom>
        </p:spPr>
        <p:txBody>
          <a:bodyPr wrap="square">
            <a:spAutoFit/>
          </a:bodyPr>
          <a:lstStyle/>
          <a:p>
            <a:pPr algn="ctr"/>
            <a:r>
              <a:rPr lang="en-GB" sz="4400" dirty="0">
                <a:solidFill>
                  <a:srgbClr val="006FBA"/>
                </a:solidFill>
              </a:rPr>
              <a:t>Thanks for Listening</a:t>
            </a:r>
          </a:p>
        </p:txBody>
      </p:sp>
      <p:grpSp>
        <p:nvGrpSpPr>
          <p:cNvPr id="9" name="Group 8">
            <a:extLst>
              <a:ext uri="{FF2B5EF4-FFF2-40B4-BE49-F238E27FC236}">
                <a16:creationId xmlns:a16="http://schemas.microsoft.com/office/drawing/2014/main" id="{C307AAD3-29AE-4F33-B032-6966C02CB2DB}"/>
              </a:ext>
            </a:extLst>
          </p:cNvPr>
          <p:cNvGrpSpPr/>
          <p:nvPr/>
        </p:nvGrpSpPr>
        <p:grpSpPr>
          <a:xfrm>
            <a:off x="997945" y="2682372"/>
            <a:ext cx="10196111" cy="1969770"/>
            <a:chOff x="351192" y="2554781"/>
            <a:chExt cx="10196111" cy="1969770"/>
          </a:xfrm>
        </p:grpSpPr>
        <p:sp>
          <p:nvSpPr>
            <p:cNvPr id="10" name="Rectangle 9">
              <a:extLst>
                <a:ext uri="{FF2B5EF4-FFF2-40B4-BE49-F238E27FC236}">
                  <a16:creationId xmlns:a16="http://schemas.microsoft.com/office/drawing/2014/main" id="{BE8B8C37-ED78-44CB-A34F-2E0638A7EC84}"/>
                </a:ext>
              </a:extLst>
            </p:cNvPr>
            <p:cNvSpPr/>
            <p:nvPr/>
          </p:nvSpPr>
          <p:spPr>
            <a:xfrm>
              <a:off x="351192" y="3324222"/>
              <a:ext cx="10196111" cy="1200329"/>
            </a:xfrm>
            <a:prstGeom prst="rect">
              <a:avLst/>
            </a:prstGeom>
          </p:spPr>
          <p:txBody>
            <a:bodyPr wrap="square">
              <a:spAutoFit/>
            </a:bodyPr>
            <a:lstStyle/>
            <a:p>
              <a:pPr algn="ctr"/>
              <a:r>
                <a:rPr lang="en-GB" sz="3600" dirty="0">
                  <a:solidFill>
                    <a:schemeClr val="bg1"/>
                  </a:solidFill>
                  <a:hlinkClick r:id="rId4"/>
                </a:rPr>
                <a:t>@</a:t>
              </a:r>
              <a:r>
                <a:rPr lang="en-GB" sz="3600" dirty="0" err="1">
                  <a:solidFill>
                    <a:schemeClr val="bg1"/>
                  </a:solidFill>
                  <a:hlinkClick r:id="rId4"/>
                </a:rPr>
                <a:t>uoldfield</a:t>
              </a:r>
              <a:endParaRPr lang="en-GB" sz="3600" dirty="0">
                <a:solidFill>
                  <a:schemeClr val="bg1"/>
                </a:solidFill>
              </a:endParaRPr>
            </a:p>
            <a:p>
              <a:pPr algn="ctr"/>
              <a:r>
                <a:rPr lang="en-GB" sz="3600" dirty="0">
                  <a:solidFill>
                    <a:schemeClr val="bg1"/>
                  </a:solidFill>
                  <a:hlinkClick r:id="rId5"/>
                </a:rPr>
                <a:t>https://github.com/uoldfield/TabularAutomation</a:t>
              </a:r>
              <a:endParaRPr lang="en-GB" sz="3600" dirty="0">
                <a:solidFill>
                  <a:schemeClr val="bg1"/>
                </a:solidFill>
              </a:endParaRPr>
            </a:p>
          </p:txBody>
        </p:sp>
        <p:sp>
          <p:nvSpPr>
            <p:cNvPr id="11" name="Rectangle 10">
              <a:extLst>
                <a:ext uri="{FF2B5EF4-FFF2-40B4-BE49-F238E27FC236}">
                  <a16:creationId xmlns:a16="http://schemas.microsoft.com/office/drawing/2014/main" id="{8DC8CD9D-7442-405A-AE1E-07171AC13D9A}"/>
                </a:ext>
              </a:extLst>
            </p:cNvPr>
            <p:cNvSpPr/>
            <p:nvPr/>
          </p:nvSpPr>
          <p:spPr>
            <a:xfrm>
              <a:off x="3218999" y="2554781"/>
              <a:ext cx="4460497" cy="769441"/>
            </a:xfrm>
            <a:prstGeom prst="rect">
              <a:avLst/>
            </a:prstGeom>
          </p:spPr>
          <p:txBody>
            <a:bodyPr wrap="square">
              <a:spAutoFit/>
            </a:bodyPr>
            <a:lstStyle/>
            <a:p>
              <a:pPr algn="ctr"/>
              <a:r>
                <a:rPr lang="en-GB" sz="4400" dirty="0">
                  <a:solidFill>
                    <a:srgbClr val="006FBA"/>
                  </a:solidFill>
                </a:rPr>
                <a:t>Ust Oldfield</a:t>
              </a:r>
            </a:p>
          </p:txBody>
        </p:sp>
      </p:grpSp>
      <p:pic>
        <p:nvPicPr>
          <p:cNvPr id="2" name="Picture 1">
            <a:extLst>
              <a:ext uri="{FF2B5EF4-FFF2-40B4-BE49-F238E27FC236}">
                <a16:creationId xmlns:a16="http://schemas.microsoft.com/office/drawing/2014/main" id="{4CA455EA-DF58-4260-8925-F8C85F94AC71}"/>
              </a:ext>
            </a:extLst>
          </p:cNvPr>
          <p:cNvPicPr>
            <a:picLocks noChangeAspect="1"/>
          </p:cNvPicPr>
          <p:nvPr/>
        </p:nvPicPr>
        <p:blipFill>
          <a:blip r:embed="rId6"/>
          <a:stretch>
            <a:fillRect/>
          </a:stretch>
        </p:blipFill>
        <p:spPr>
          <a:xfrm>
            <a:off x="4367808" y="3557862"/>
            <a:ext cx="630585" cy="473004"/>
          </a:xfrm>
          <a:prstGeom prst="rect">
            <a:avLst/>
          </a:prstGeom>
        </p:spPr>
      </p:pic>
    </p:spTree>
    <p:extLst>
      <p:ext uri="{BB962C8B-B14F-4D97-AF65-F5344CB8AC3E}">
        <p14:creationId xmlns:p14="http://schemas.microsoft.com/office/powerpoint/2010/main" val="21952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3510-BC2C-4832-ACDC-8F5CD62DCCFB}"/>
              </a:ext>
            </a:extLst>
          </p:cNvPr>
          <p:cNvSpPr>
            <a:spLocks noGrp="1"/>
          </p:cNvSpPr>
          <p:nvPr>
            <p:ph type="title"/>
          </p:nvPr>
        </p:nvSpPr>
        <p:spPr>
          <a:xfrm>
            <a:off x="277200" y="453600"/>
            <a:ext cx="11219400" cy="609600"/>
          </a:xfrm>
        </p:spPr>
        <p:txBody>
          <a:bodyPr>
            <a:normAutofit/>
          </a:bodyPr>
          <a:lstStyle/>
          <a:p>
            <a:r>
              <a:rPr lang="en-GB" dirty="0"/>
              <a:t>Tabular in a Warehouse Architecture</a:t>
            </a:r>
          </a:p>
        </p:txBody>
      </p:sp>
      <p:grpSp>
        <p:nvGrpSpPr>
          <p:cNvPr id="19" name="Group 18">
            <a:extLst>
              <a:ext uri="{FF2B5EF4-FFF2-40B4-BE49-F238E27FC236}">
                <a16:creationId xmlns:a16="http://schemas.microsoft.com/office/drawing/2014/main" id="{C6CE3BCC-BA88-4A02-86DE-9F3A0F5BE63E}"/>
              </a:ext>
            </a:extLst>
          </p:cNvPr>
          <p:cNvGrpSpPr/>
          <p:nvPr/>
        </p:nvGrpSpPr>
        <p:grpSpPr>
          <a:xfrm>
            <a:off x="950036" y="2140613"/>
            <a:ext cx="1935519" cy="2519256"/>
            <a:chOff x="542534" y="2133880"/>
            <a:chExt cx="1935519" cy="2519256"/>
          </a:xfrm>
        </p:grpSpPr>
        <p:sp>
          <p:nvSpPr>
            <p:cNvPr id="14" name="Rectangle: Rounded Corners 13">
              <a:extLst>
                <a:ext uri="{FF2B5EF4-FFF2-40B4-BE49-F238E27FC236}">
                  <a16:creationId xmlns:a16="http://schemas.microsoft.com/office/drawing/2014/main" id="{333AB8FD-87A2-41FF-94EE-5484B6BC9D4E}"/>
                </a:ext>
              </a:extLst>
            </p:cNvPr>
            <p:cNvSpPr/>
            <p:nvPr/>
          </p:nvSpPr>
          <p:spPr>
            <a:xfrm>
              <a:off x="677853" y="2607188"/>
              <a:ext cx="1800200" cy="2045948"/>
            </a:xfrm>
            <a:prstGeom prst="roundRect">
              <a:avLst/>
            </a:prstGeom>
            <a:noFill/>
            <a:ln w="31750">
              <a:solidFill>
                <a:srgbClr val="4DA1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D79412A-0C08-4F0F-8992-14FEE7546483}"/>
                </a:ext>
              </a:extLst>
            </p:cNvPr>
            <p:cNvPicPr>
              <a:picLocks noChangeAspect="1"/>
            </p:cNvPicPr>
            <p:nvPr/>
          </p:nvPicPr>
          <p:blipFill>
            <a:blip r:embed="rId2"/>
            <a:stretch>
              <a:fillRect/>
            </a:stretch>
          </p:blipFill>
          <p:spPr>
            <a:xfrm>
              <a:off x="1138100" y="3094722"/>
              <a:ext cx="879705" cy="1070880"/>
            </a:xfrm>
            <a:prstGeom prst="rect">
              <a:avLst/>
            </a:prstGeom>
          </p:spPr>
        </p:pic>
        <p:pic>
          <p:nvPicPr>
            <p:cNvPr id="9" name="Picture 8">
              <a:extLst>
                <a:ext uri="{FF2B5EF4-FFF2-40B4-BE49-F238E27FC236}">
                  <a16:creationId xmlns:a16="http://schemas.microsoft.com/office/drawing/2014/main" id="{408451B8-4D37-4C50-9195-147779A36316}"/>
                </a:ext>
              </a:extLst>
            </p:cNvPr>
            <p:cNvPicPr>
              <a:picLocks noChangeAspect="1"/>
            </p:cNvPicPr>
            <p:nvPr/>
          </p:nvPicPr>
          <p:blipFill>
            <a:blip r:embed="rId3"/>
            <a:stretch>
              <a:fillRect/>
            </a:stretch>
          </p:blipFill>
          <p:spPr>
            <a:xfrm>
              <a:off x="542534" y="2133880"/>
              <a:ext cx="883598" cy="935080"/>
            </a:xfrm>
            <a:prstGeom prst="rect">
              <a:avLst/>
            </a:prstGeom>
          </p:spPr>
        </p:pic>
      </p:grpSp>
      <p:grpSp>
        <p:nvGrpSpPr>
          <p:cNvPr id="18" name="Group 17">
            <a:extLst>
              <a:ext uri="{FF2B5EF4-FFF2-40B4-BE49-F238E27FC236}">
                <a16:creationId xmlns:a16="http://schemas.microsoft.com/office/drawing/2014/main" id="{76A9B306-3331-4349-AA49-18992369A02C}"/>
              </a:ext>
            </a:extLst>
          </p:cNvPr>
          <p:cNvGrpSpPr/>
          <p:nvPr/>
        </p:nvGrpSpPr>
        <p:grpSpPr>
          <a:xfrm>
            <a:off x="3946815" y="1960949"/>
            <a:ext cx="1952021" cy="2686078"/>
            <a:chOff x="3074512" y="1949056"/>
            <a:chExt cx="1952021" cy="2686078"/>
          </a:xfrm>
        </p:grpSpPr>
        <p:sp>
          <p:nvSpPr>
            <p:cNvPr id="15" name="Rectangle: Rounded Corners 14">
              <a:extLst>
                <a:ext uri="{FF2B5EF4-FFF2-40B4-BE49-F238E27FC236}">
                  <a16:creationId xmlns:a16="http://schemas.microsoft.com/office/drawing/2014/main" id="{5A34A01F-43B4-46F6-A024-27357368F06E}"/>
                </a:ext>
              </a:extLst>
            </p:cNvPr>
            <p:cNvSpPr/>
            <p:nvPr/>
          </p:nvSpPr>
          <p:spPr>
            <a:xfrm>
              <a:off x="3226333" y="2589186"/>
              <a:ext cx="1800200" cy="2045948"/>
            </a:xfrm>
            <a:prstGeom prst="roundRect">
              <a:avLst/>
            </a:prstGeom>
            <a:noFill/>
            <a:ln w="31750">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3EBC9528-F744-42B8-B17C-88A627B2EE78}"/>
                </a:ext>
              </a:extLst>
            </p:cNvPr>
            <p:cNvPicPr>
              <a:picLocks noChangeAspect="1"/>
            </p:cNvPicPr>
            <p:nvPr/>
          </p:nvPicPr>
          <p:blipFill>
            <a:blip r:embed="rId4"/>
            <a:stretch>
              <a:fillRect/>
            </a:stretch>
          </p:blipFill>
          <p:spPr>
            <a:xfrm>
              <a:off x="3686580" y="3082300"/>
              <a:ext cx="879705" cy="1086400"/>
            </a:xfrm>
            <a:prstGeom prst="rect">
              <a:avLst/>
            </a:prstGeom>
          </p:spPr>
        </p:pic>
        <p:pic>
          <p:nvPicPr>
            <p:cNvPr id="10" name="Picture 9">
              <a:extLst>
                <a:ext uri="{FF2B5EF4-FFF2-40B4-BE49-F238E27FC236}">
                  <a16:creationId xmlns:a16="http://schemas.microsoft.com/office/drawing/2014/main" id="{95650764-489E-4E67-A3FD-9711D1068B8C}"/>
                </a:ext>
              </a:extLst>
            </p:cNvPr>
            <p:cNvPicPr>
              <a:picLocks noChangeAspect="1"/>
            </p:cNvPicPr>
            <p:nvPr/>
          </p:nvPicPr>
          <p:blipFill>
            <a:blip r:embed="rId5"/>
            <a:stretch>
              <a:fillRect/>
            </a:stretch>
          </p:blipFill>
          <p:spPr>
            <a:xfrm>
              <a:off x="3074512" y="1949056"/>
              <a:ext cx="725036" cy="931726"/>
            </a:xfrm>
            <a:prstGeom prst="rect">
              <a:avLst/>
            </a:prstGeom>
          </p:spPr>
        </p:pic>
      </p:grpSp>
      <p:grpSp>
        <p:nvGrpSpPr>
          <p:cNvPr id="17" name="Group 16">
            <a:extLst>
              <a:ext uri="{FF2B5EF4-FFF2-40B4-BE49-F238E27FC236}">
                <a16:creationId xmlns:a16="http://schemas.microsoft.com/office/drawing/2014/main" id="{C36293DC-8EE4-447A-B2AE-C152652D8822}"/>
              </a:ext>
            </a:extLst>
          </p:cNvPr>
          <p:cNvGrpSpPr/>
          <p:nvPr/>
        </p:nvGrpSpPr>
        <p:grpSpPr>
          <a:xfrm>
            <a:off x="6960096" y="1993918"/>
            <a:ext cx="1977371" cy="2659218"/>
            <a:chOff x="5447928" y="1964350"/>
            <a:chExt cx="1977371" cy="2659218"/>
          </a:xfrm>
        </p:grpSpPr>
        <p:sp>
          <p:nvSpPr>
            <p:cNvPr id="16" name="Rectangle: Rounded Corners 15">
              <a:extLst>
                <a:ext uri="{FF2B5EF4-FFF2-40B4-BE49-F238E27FC236}">
                  <a16:creationId xmlns:a16="http://schemas.microsoft.com/office/drawing/2014/main" id="{86C27EC6-E1A5-4504-BA54-21D4ECAA04DD}"/>
                </a:ext>
              </a:extLst>
            </p:cNvPr>
            <p:cNvSpPr/>
            <p:nvPr/>
          </p:nvSpPr>
          <p:spPr>
            <a:xfrm>
              <a:off x="5625099" y="2577620"/>
              <a:ext cx="1800200" cy="2045948"/>
            </a:xfrm>
            <a:prstGeom prst="roundRect">
              <a:avLst/>
            </a:prstGeom>
            <a:noFill/>
            <a:ln w="31750">
              <a:solidFill>
                <a:srgbClr val="EDC30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EA0A1AF-29DA-44BD-B4AD-4225633BD636}"/>
                </a:ext>
              </a:extLst>
            </p:cNvPr>
            <p:cNvPicPr>
              <a:picLocks noChangeAspect="1"/>
            </p:cNvPicPr>
            <p:nvPr/>
          </p:nvPicPr>
          <p:blipFill>
            <a:blip r:embed="rId6"/>
            <a:stretch>
              <a:fillRect/>
            </a:stretch>
          </p:blipFill>
          <p:spPr>
            <a:xfrm>
              <a:off x="6057925" y="3183408"/>
              <a:ext cx="1008112" cy="819290"/>
            </a:xfrm>
            <a:prstGeom prst="rect">
              <a:avLst/>
            </a:prstGeom>
          </p:spPr>
        </p:pic>
        <p:pic>
          <p:nvPicPr>
            <p:cNvPr id="11" name="Picture 10">
              <a:extLst>
                <a:ext uri="{FF2B5EF4-FFF2-40B4-BE49-F238E27FC236}">
                  <a16:creationId xmlns:a16="http://schemas.microsoft.com/office/drawing/2014/main" id="{4E6B89F6-F15F-465D-8040-F23E2E043AC9}"/>
                </a:ext>
              </a:extLst>
            </p:cNvPr>
            <p:cNvPicPr>
              <a:picLocks noChangeAspect="1"/>
            </p:cNvPicPr>
            <p:nvPr/>
          </p:nvPicPr>
          <p:blipFill>
            <a:blip r:embed="rId5"/>
            <a:stretch>
              <a:fillRect/>
            </a:stretch>
          </p:blipFill>
          <p:spPr>
            <a:xfrm>
              <a:off x="5447928" y="1964350"/>
              <a:ext cx="725036" cy="931726"/>
            </a:xfrm>
            <a:prstGeom prst="rect">
              <a:avLst/>
            </a:prstGeom>
          </p:spPr>
        </p:pic>
      </p:grpSp>
      <p:pic>
        <p:nvPicPr>
          <p:cNvPr id="12" name="Picture 11">
            <a:extLst>
              <a:ext uri="{FF2B5EF4-FFF2-40B4-BE49-F238E27FC236}">
                <a16:creationId xmlns:a16="http://schemas.microsoft.com/office/drawing/2014/main" id="{9AF30244-C6EB-4ED5-A142-9F5EBC9A5696}"/>
              </a:ext>
            </a:extLst>
          </p:cNvPr>
          <p:cNvPicPr>
            <a:picLocks noChangeAspect="1"/>
          </p:cNvPicPr>
          <p:nvPr/>
        </p:nvPicPr>
        <p:blipFill>
          <a:blip r:embed="rId7"/>
          <a:stretch>
            <a:fillRect/>
          </a:stretch>
        </p:blipFill>
        <p:spPr>
          <a:xfrm>
            <a:off x="9840416" y="2613937"/>
            <a:ext cx="864135" cy="741080"/>
          </a:xfrm>
          <a:prstGeom prst="rect">
            <a:avLst/>
          </a:prstGeom>
        </p:spPr>
      </p:pic>
      <p:pic>
        <p:nvPicPr>
          <p:cNvPr id="13" name="Picture 12">
            <a:extLst>
              <a:ext uri="{FF2B5EF4-FFF2-40B4-BE49-F238E27FC236}">
                <a16:creationId xmlns:a16="http://schemas.microsoft.com/office/drawing/2014/main" id="{DADA21C0-A58D-4CA2-A47F-33B8B6FCB903}"/>
              </a:ext>
            </a:extLst>
          </p:cNvPr>
          <p:cNvPicPr>
            <a:picLocks noChangeAspect="1"/>
          </p:cNvPicPr>
          <p:nvPr/>
        </p:nvPicPr>
        <p:blipFill>
          <a:blip r:embed="rId8"/>
          <a:stretch>
            <a:fillRect/>
          </a:stretch>
        </p:blipFill>
        <p:spPr>
          <a:xfrm>
            <a:off x="9840416" y="3817909"/>
            <a:ext cx="864135" cy="841960"/>
          </a:xfrm>
          <a:prstGeom prst="rect">
            <a:avLst/>
          </a:prstGeom>
        </p:spPr>
      </p:pic>
      <p:cxnSp>
        <p:nvCxnSpPr>
          <p:cNvPr id="21" name="Straight Arrow Connector 20">
            <a:extLst>
              <a:ext uri="{FF2B5EF4-FFF2-40B4-BE49-F238E27FC236}">
                <a16:creationId xmlns:a16="http://schemas.microsoft.com/office/drawing/2014/main" id="{46618337-2E08-4135-976D-DDA361E65333}"/>
              </a:ext>
            </a:extLst>
          </p:cNvPr>
          <p:cNvCxnSpPr>
            <a:stCxn id="3" idx="3"/>
            <a:endCxn id="4" idx="1"/>
          </p:cNvCxnSpPr>
          <p:nvPr/>
        </p:nvCxnSpPr>
        <p:spPr>
          <a:xfrm>
            <a:off x="2425307" y="3636895"/>
            <a:ext cx="2133576" cy="4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22504C-3125-4DD7-AAE6-8159A126D26D}"/>
              </a:ext>
            </a:extLst>
          </p:cNvPr>
          <p:cNvCxnSpPr>
            <a:stCxn id="4" idx="3"/>
            <a:endCxn id="5" idx="1"/>
          </p:cNvCxnSpPr>
          <p:nvPr/>
        </p:nvCxnSpPr>
        <p:spPr>
          <a:xfrm flipV="1">
            <a:off x="5438588" y="3622621"/>
            <a:ext cx="2131505" cy="147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7F9FF0-680F-45D9-BB29-D244603BA05C}"/>
              </a:ext>
            </a:extLst>
          </p:cNvPr>
          <p:cNvCxnSpPr>
            <a:stCxn id="5" idx="3"/>
            <a:endCxn id="12" idx="1"/>
          </p:cNvCxnSpPr>
          <p:nvPr/>
        </p:nvCxnSpPr>
        <p:spPr>
          <a:xfrm flipV="1">
            <a:off x="8578205" y="2984477"/>
            <a:ext cx="1262211" cy="6381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B8B77C-4677-4517-88AD-ADD8E7890215}"/>
              </a:ext>
            </a:extLst>
          </p:cNvPr>
          <p:cNvCxnSpPr>
            <a:stCxn id="5" idx="3"/>
            <a:endCxn id="13" idx="1"/>
          </p:cNvCxnSpPr>
          <p:nvPr/>
        </p:nvCxnSpPr>
        <p:spPr>
          <a:xfrm>
            <a:off x="8578205" y="3622621"/>
            <a:ext cx="1262211" cy="616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358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3510-BC2C-4832-ACDC-8F5CD62DCCFB}"/>
              </a:ext>
            </a:extLst>
          </p:cNvPr>
          <p:cNvSpPr>
            <a:spLocks noGrp="1"/>
          </p:cNvSpPr>
          <p:nvPr>
            <p:ph type="title"/>
          </p:nvPr>
        </p:nvSpPr>
        <p:spPr>
          <a:xfrm>
            <a:off x="277200" y="453600"/>
            <a:ext cx="11219400" cy="609600"/>
          </a:xfrm>
        </p:spPr>
        <p:txBody>
          <a:bodyPr>
            <a:normAutofit/>
          </a:bodyPr>
          <a:lstStyle/>
          <a:p>
            <a:r>
              <a:rPr lang="en-GB" dirty="0"/>
              <a:t>Tabular in a Warehouse Architecture</a:t>
            </a:r>
          </a:p>
        </p:txBody>
      </p:sp>
      <p:pic>
        <p:nvPicPr>
          <p:cNvPr id="5" name="Picture 4">
            <a:extLst>
              <a:ext uri="{FF2B5EF4-FFF2-40B4-BE49-F238E27FC236}">
                <a16:creationId xmlns:a16="http://schemas.microsoft.com/office/drawing/2014/main" id="{1EA0A1AF-29DA-44BD-B4AD-4225633BD636}"/>
              </a:ext>
            </a:extLst>
          </p:cNvPr>
          <p:cNvPicPr>
            <a:picLocks noChangeAspect="1"/>
          </p:cNvPicPr>
          <p:nvPr/>
        </p:nvPicPr>
        <p:blipFill>
          <a:blip r:embed="rId2"/>
          <a:stretch>
            <a:fillRect/>
          </a:stretch>
        </p:blipFill>
        <p:spPr>
          <a:xfrm>
            <a:off x="7570093" y="3212976"/>
            <a:ext cx="1008112" cy="819290"/>
          </a:xfrm>
          <a:prstGeom prst="rect">
            <a:avLst/>
          </a:prstGeom>
        </p:spPr>
      </p:pic>
      <p:pic>
        <p:nvPicPr>
          <p:cNvPr id="12" name="Picture 11">
            <a:extLst>
              <a:ext uri="{FF2B5EF4-FFF2-40B4-BE49-F238E27FC236}">
                <a16:creationId xmlns:a16="http://schemas.microsoft.com/office/drawing/2014/main" id="{9AF30244-C6EB-4ED5-A142-9F5EBC9A5696}"/>
              </a:ext>
            </a:extLst>
          </p:cNvPr>
          <p:cNvPicPr>
            <a:picLocks noChangeAspect="1"/>
          </p:cNvPicPr>
          <p:nvPr/>
        </p:nvPicPr>
        <p:blipFill>
          <a:blip r:embed="rId3"/>
          <a:stretch>
            <a:fillRect/>
          </a:stretch>
        </p:blipFill>
        <p:spPr>
          <a:xfrm>
            <a:off x="9840416" y="2613937"/>
            <a:ext cx="864135" cy="741080"/>
          </a:xfrm>
          <a:prstGeom prst="rect">
            <a:avLst/>
          </a:prstGeom>
        </p:spPr>
      </p:pic>
      <p:pic>
        <p:nvPicPr>
          <p:cNvPr id="13" name="Picture 12">
            <a:extLst>
              <a:ext uri="{FF2B5EF4-FFF2-40B4-BE49-F238E27FC236}">
                <a16:creationId xmlns:a16="http://schemas.microsoft.com/office/drawing/2014/main" id="{DADA21C0-A58D-4CA2-A47F-33B8B6FCB903}"/>
              </a:ext>
            </a:extLst>
          </p:cNvPr>
          <p:cNvPicPr>
            <a:picLocks noChangeAspect="1"/>
          </p:cNvPicPr>
          <p:nvPr/>
        </p:nvPicPr>
        <p:blipFill>
          <a:blip r:embed="rId4"/>
          <a:stretch>
            <a:fillRect/>
          </a:stretch>
        </p:blipFill>
        <p:spPr>
          <a:xfrm>
            <a:off x="9840416" y="3817909"/>
            <a:ext cx="864135" cy="841960"/>
          </a:xfrm>
          <a:prstGeom prst="rect">
            <a:avLst/>
          </a:prstGeom>
        </p:spPr>
      </p:pic>
      <p:cxnSp>
        <p:nvCxnSpPr>
          <p:cNvPr id="25" name="Straight Arrow Connector 24">
            <a:extLst>
              <a:ext uri="{FF2B5EF4-FFF2-40B4-BE49-F238E27FC236}">
                <a16:creationId xmlns:a16="http://schemas.microsoft.com/office/drawing/2014/main" id="{627F9FF0-680F-45D9-BB29-D244603BA05C}"/>
              </a:ext>
            </a:extLst>
          </p:cNvPr>
          <p:cNvCxnSpPr>
            <a:stCxn id="5" idx="3"/>
            <a:endCxn id="12" idx="1"/>
          </p:cNvCxnSpPr>
          <p:nvPr/>
        </p:nvCxnSpPr>
        <p:spPr>
          <a:xfrm flipV="1">
            <a:off x="8578205" y="2984477"/>
            <a:ext cx="1262211" cy="6381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B8B77C-4677-4517-88AD-ADD8E7890215}"/>
              </a:ext>
            </a:extLst>
          </p:cNvPr>
          <p:cNvCxnSpPr>
            <a:stCxn id="5" idx="3"/>
            <a:endCxn id="13" idx="1"/>
          </p:cNvCxnSpPr>
          <p:nvPr/>
        </p:nvCxnSpPr>
        <p:spPr>
          <a:xfrm>
            <a:off x="8578205" y="3622621"/>
            <a:ext cx="1262211" cy="616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FC39684-084C-46BB-9AF9-BAA337682F2D}"/>
              </a:ext>
            </a:extLst>
          </p:cNvPr>
          <p:cNvGrpSpPr/>
          <p:nvPr/>
        </p:nvGrpSpPr>
        <p:grpSpPr>
          <a:xfrm>
            <a:off x="950036" y="2140613"/>
            <a:ext cx="1935519" cy="2519256"/>
            <a:chOff x="542534" y="2133880"/>
            <a:chExt cx="1935519" cy="2519256"/>
          </a:xfrm>
        </p:grpSpPr>
        <p:sp>
          <p:nvSpPr>
            <p:cNvPr id="24" name="Rectangle: Rounded Corners 23">
              <a:extLst>
                <a:ext uri="{FF2B5EF4-FFF2-40B4-BE49-F238E27FC236}">
                  <a16:creationId xmlns:a16="http://schemas.microsoft.com/office/drawing/2014/main" id="{7AD41EE5-316D-439A-8C31-BF07BBC68381}"/>
                </a:ext>
              </a:extLst>
            </p:cNvPr>
            <p:cNvSpPr/>
            <p:nvPr/>
          </p:nvSpPr>
          <p:spPr>
            <a:xfrm>
              <a:off x="677853" y="2607188"/>
              <a:ext cx="1800200" cy="2045948"/>
            </a:xfrm>
            <a:prstGeom prst="roundRect">
              <a:avLst/>
            </a:prstGeom>
            <a:noFill/>
            <a:ln w="31750">
              <a:solidFill>
                <a:srgbClr val="4DA1E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a:extLst>
                <a:ext uri="{FF2B5EF4-FFF2-40B4-BE49-F238E27FC236}">
                  <a16:creationId xmlns:a16="http://schemas.microsoft.com/office/drawing/2014/main" id="{ECE1B654-8334-4A28-99DC-1582E06B37F5}"/>
                </a:ext>
              </a:extLst>
            </p:cNvPr>
            <p:cNvPicPr>
              <a:picLocks noChangeAspect="1"/>
            </p:cNvPicPr>
            <p:nvPr/>
          </p:nvPicPr>
          <p:blipFill>
            <a:blip r:embed="rId5"/>
            <a:stretch>
              <a:fillRect/>
            </a:stretch>
          </p:blipFill>
          <p:spPr>
            <a:xfrm>
              <a:off x="1138100" y="3094722"/>
              <a:ext cx="879705" cy="1070880"/>
            </a:xfrm>
            <a:prstGeom prst="rect">
              <a:avLst/>
            </a:prstGeom>
          </p:spPr>
        </p:pic>
        <p:pic>
          <p:nvPicPr>
            <p:cNvPr id="28" name="Picture 27">
              <a:extLst>
                <a:ext uri="{FF2B5EF4-FFF2-40B4-BE49-F238E27FC236}">
                  <a16:creationId xmlns:a16="http://schemas.microsoft.com/office/drawing/2014/main" id="{05F5B94F-17BA-4511-BC25-231179737578}"/>
                </a:ext>
              </a:extLst>
            </p:cNvPr>
            <p:cNvPicPr>
              <a:picLocks noChangeAspect="1"/>
            </p:cNvPicPr>
            <p:nvPr/>
          </p:nvPicPr>
          <p:blipFill>
            <a:blip r:embed="rId6"/>
            <a:stretch>
              <a:fillRect/>
            </a:stretch>
          </p:blipFill>
          <p:spPr>
            <a:xfrm>
              <a:off x="542534" y="2133880"/>
              <a:ext cx="883598" cy="935080"/>
            </a:xfrm>
            <a:prstGeom prst="rect">
              <a:avLst/>
            </a:prstGeom>
          </p:spPr>
        </p:pic>
      </p:grpSp>
      <p:pic>
        <p:nvPicPr>
          <p:cNvPr id="8" name="Picture 7">
            <a:extLst>
              <a:ext uri="{FF2B5EF4-FFF2-40B4-BE49-F238E27FC236}">
                <a16:creationId xmlns:a16="http://schemas.microsoft.com/office/drawing/2014/main" id="{7475E196-82E6-45EF-B0E3-549134EFE14F}"/>
              </a:ext>
            </a:extLst>
          </p:cNvPr>
          <p:cNvPicPr>
            <a:picLocks noChangeAspect="1"/>
          </p:cNvPicPr>
          <p:nvPr/>
        </p:nvPicPr>
        <p:blipFill>
          <a:blip r:embed="rId7"/>
          <a:stretch>
            <a:fillRect/>
          </a:stretch>
        </p:blipFill>
        <p:spPr>
          <a:xfrm>
            <a:off x="3602728" y="3269678"/>
            <a:ext cx="1121040" cy="896280"/>
          </a:xfrm>
          <a:prstGeom prst="rect">
            <a:avLst/>
          </a:prstGeom>
        </p:spPr>
      </p:pic>
      <p:pic>
        <p:nvPicPr>
          <p:cNvPr id="20" name="Picture 19">
            <a:extLst>
              <a:ext uri="{FF2B5EF4-FFF2-40B4-BE49-F238E27FC236}">
                <a16:creationId xmlns:a16="http://schemas.microsoft.com/office/drawing/2014/main" id="{238AD95F-CC52-4201-BCA7-3280C9034DA4}"/>
              </a:ext>
            </a:extLst>
          </p:cNvPr>
          <p:cNvPicPr>
            <a:picLocks noChangeAspect="1"/>
          </p:cNvPicPr>
          <p:nvPr/>
        </p:nvPicPr>
        <p:blipFill>
          <a:blip r:embed="rId8"/>
          <a:stretch>
            <a:fillRect/>
          </a:stretch>
        </p:blipFill>
        <p:spPr>
          <a:xfrm>
            <a:off x="5584918" y="3278875"/>
            <a:ext cx="1121040" cy="1090280"/>
          </a:xfrm>
          <a:prstGeom prst="rect">
            <a:avLst/>
          </a:prstGeom>
        </p:spPr>
      </p:pic>
      <p:sp>
        <p:nvSpPr>
          <p:cNvPr id="29" name="Arrow: Right 28">
            <a:extLst>
              <a:ext uri="{FF2B5EF4-FFF2-40B4-BE49-F238E27FC236}">
                <a16:creationId xmlns:a16="http://schemas.microsoft.com/office/drawing/2014/main" id="{3AEB09ED-A762-4435-A4F8-972B8989CB10}"/>
              </a:ext>
            </a:extLst>
          </p:cNvPr>
          <p:cNvSpPr/>
          <p:nvPr/>
        </p:nvSpPr>
        <p:spPr>
          <a:xfrm>
            <a:off x="2499502" y="3533733"/>
            <a:ext cx="936104" cy="368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A39BD5CA-3258-4A2C-9DDD-B355138D3FC0}"/>
              </a:ext>
            </a:extLst>
          </p:cNvPr>
          <p:cNvSpPr/>
          <p:nvPr/>
        </p:nvSpPr>
        <p:spPr>
          <a:xfrm>
            <a:off x="4738432" y="3538192"/>
            <a:ext cx="936104" cy="368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684005B5-99CC-4155-A532-AE84FE0DF2C3}"/>
              </a:ext>
            </a:extLst>
          </p:cNvPr>
          <p:cNvSpPr/>
          <p:nvPr/>
        </p:nvSpPr>
        <p:spPr>
          <a:xfrm>
            <a:off x="6705977" y="3533732"/>
            <a:ext cx="936104" cy="368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0273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3510-BC2C-4832-ACDC-8F5CD62DCCFB}"/>
              </a:ext>
            </a:extLst>
          </p:cNvPr>
          <p:cNvSpPr>
            <a:spLocks noGrp="1"/>
          </p:cNvSpPr>
          <p:nvPr>
            <p:ph type="title"/>
          </p:nvPr>
        </p:nvSpPr>
        <p:spPr/>
        <p:txBody>
          <a:bodyPr/>
          <a:lstStyle/>
          <a:p>
            <a:r>
              <a:rPr lang="en-GB" dirty="0"/>
              <a:t>Why Use Tabular</a:t>
            </a:r>
          </a:p>
        </p:txBody>
      </p:sp>
      <p:sp>
        <p:nvSpPr>
          <p:cNvPr id="3" name="TextBox 2">
            <a:extLst>
              <a:ext uri="{FF2B5EF4-FFF2-40B4-BE49-F238E27FC236}">
                <a16:creationId xmlns:a16="http://schemas.microsoft.com/office/drawing/2014/main" id="{DF74C25D-F669-475A-A0E0-B4E2D191DAA2}"/>
              </a:ext>
            </a:extLst>
          </p:cNvPr>
          <p:cNvSpPr txBox="1"/>
          <p:nvPr/>
        </p:nvSpPr>
        <p:spPr>
          <a:xfrm>
            <a:off x="270000" y="1666799"/>
            <a:ext cx="2880320" cy="2880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Corporate Data Models</a:t>
            </a:r>
          </a:p>
        </p:txBody>
      </p:sp>
      <p:sp>
        <p:nvSpPr>
          <p:cNvPr id="4" name="TextBox 3">
            <a:extLst>
              <a:ext uri="{FF2B5EF4-FFF2-40B4-BE49-F238E27FC236}">
                <a16:creationId xmlns:a16="http://schemas.microsoft.com/office/drawing/2014/main" id="{DABEE263-2EF0-474A-A1DD-FDDC0C7A7F94}"/>
              </a:ext>
            </a:extLst>
          </p:cNvPr>
          <p:cNvSpPr txBox="1"/>
          <p:nvPr/>
        </p:nvSpPr>
        <p:spPr>
          <a:xfrm>
            <a:off x="6318992" y="1666799"/>
            <a:ext cx="2880320" cy="2880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lang="en-US" sz="2800" kern="0" dirty="0">
                <a:solidFill>
                  <a:srgbClr val="FFFFFF"/>
                </a:solidFill>
                <a:latin typeface="Segoe UI Light"/>
              </a:rPr>
              <a:t>Easy To Develop</a:t>
            </a:r>
            <a:endParaRPr kumimoji="0" lang="en-US" sz="2800" b="0" i="0" u="none" strike="noStrike" kern="0" cap="none" spc="0" normalizeH="0" baseline="0" noProof="0" dirty="0">
              <a:ln>
                <a:noFill/>
              </a:ln>
              <a:solidFill>
                <a:srgbClr val="FFFFFF"/>
              </a:solidFill>
              <a:effectLst/>
              <a:uLnTx/>
              <a:uFillTx/>
              <a:latin typeface="Segoe UI Light"/>
            </a:endParaRPr>
          </a:p>
        </p:txBody>
      </p:sp>
      <p:sp>
        <p:nvSpPr>
          <p:cNvPr id="5" name="TextBox 4">
            <a:extLst>
              <a:ext uri="{FF2B5EF4-FFF2-40B4-BE49-F238E27FC236}">
                <a16:creationId xmlns:a16="http://schemas.microsoft.com/office/drawing/2014/main" id="{2FD47FD6-95FA-4C40-AD49-5945119B005B}"/>
              </a:ext>
            </a:extLst>
          </p:cNvPr>
          <p:cNvSpPr txBox="1"/>
          <p:nvPr/>
        </p:nvSpPr>
        <p:spPr>
          <a:xfrm>
            <a:off x="3294656" y="1666800"/>
            <a:ext cx="2880000" cy="2880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Fast Analytics Engine</a:t>
            </a:r>
          </a:p>
        </p:txBody>
      </p:sp>
    </p:spTree>
    <p:extLst>
      <p:ext uri="{BB962C8B-B14F-4D97-AF65-F5344CB8AC3E}">
        <p14:creationId xmlns:p14="http://schemas.microsoft.com/office/powerpoint/2010/main" val="1621310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4EF70-792D-4A57-A1C7-60217FC73831}"/>
              </a:ext>
            </a:extLst>
          </p:cNvPr>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600" b="0" i="0" u="none" strike="noStrike" kern="1200" cap="none" spc="0" normalizeH="0" baseline="0" noProof="0" dirty="0">
                <a:ln>
                  <a:noFill/>
                </a:ln>
                <a:solidFill>
                  <a:schemeClr val="bg1">
                    <a:lumMod val="95000"/>
                  </a:schemeClr>
                </a:solidFill>
                <a:effectLst/>
                <a:uLnTx/>
                <a:uFillTx/>
                <a:latin typeface="Calibri Light" panose="020F0302020204030204"/>
                <a:ea typeface="+mj-ea"/>
                <a:cs typeface="+mj-cs"/>
              </a:rPr>
              <a:t>The Problems…</a:t>
            </a:r>
          </a:p>
        </p:txBody>
      </p:sp>
      <p:sp>
        <p:nvSpPr>
          <p:cNvPr id="5" name="Text Placeholder 4">
            <a:extLst>
              <a:ext uri="{FF2B5EF4-FFF2-40B4-BE49-F238E27FC236}">
                <a16:creationId xmlns:a16="http://schemas.microsoft.com/office/drawing/2014/main" id="{52970930-CB44-41A2-AB42-A00362E2D708}"/>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4000" b="0" i="0" u="none" strike="noStrike" kern="1200" cap="none" spc="0" normalizeH="0" baseline="0" noProof="0" dirty="0">
                <a:ln>
                  <a:noFill/>
                </a:ln>
                <a:solidFill>
                  <a:schemeClr val="bg1">
                    <a:lumMod val="85000"/>
                  </a:schemeClr>
                </a:solidFill>
                <a:effectLst/>
                <a:uLnTx/>
                <a:uFillTx/>
                <a:latin typeface="Calibri" panose="020F0502020204030204"/>
                <a:ea typeface="+mn-ea"/>
                <a:cs typeface="+mn-cs"/>
              </a:rPr>
              <a:t>I’ve got 99 problems and the DAX </a:t>
            </a:r>
            <a:r>
              <a:rPr kumimoji="0" lang="en-GB" sz="4000" b="0" i="0" u="none" strike="noStrike" kern="1200" cap="none" spc="0" normalizeH="0" baseline="0" noProof="0" dirty="0" err="1">
                <a:ln>
                  <a:noFill/>
                </a:ln>
                <a:solidFill>
                  <a:schemeClr val="bg1">
                    <a:lumMod val="85000"/>
                  </a:schemeClr>
                </a:solidFill>
                <a:effectLst/>
                <a:uLnTx/>
                <a:uFillTx/>
                <a:latin typeface="Calibri" panose="020F0502020204030204"/>
                <a:ea typeface="+mn-ea"/>
                <a:cs typeface="+mn-cs"/>
              </a:rPr>
              <a:t>ain’t</a:t>
            </a:r>
            <a:r>
              <a:rPr kumimoji="0" lang="en-GB" sz="4000" b="0" i="0" u="none" strike="noStrike" kern="1200" cap="none" spc="0" normalizeH="0" baseline="0" noProof="0" dirty="0">
                <a:ln>
                  <a:noFill/>
                </a:ln>
                <a:solidFill>
                  <a:schemeClr val="bg1">
                    <a:lumMod val="85000"/>
                  </a:schemeClr>
                </a:solidFill>
                <a:effectLst/>
                <a:uLnTx/>
                <a:uFillTx/>
                <a:latin typeface="Calibri" panose="020F0502020204030204"/>
                <a:ea typeface="+mn-ea"/>
                <a:cs typeface="+mn-cs"/>
              </a:rPr>
              <a:t> one</a:t>
            </a:r>
          </a:p>
        </p:txBody>
      </p:sp>
    </p:spTree>
    <p:extLst>
      <p:ext uri="{BB962C8B-B14F-4D97-AF65-F5344CB8AC3E}">
        <p14:creationId xmlns:p14="http://schemas.microsoft.com/office/powerpoint/2010/main" val="169296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Autofit/>
          </a:bodyPr>
          <a:lstStyle/>
          <a:p>
            <a:r>
              <a:rPr lang="en-GB" sz="3200" dirty="0">
                <a:solidFill>
                  <a:schemeClr val="bg1"/>
                </a:solidFill>
              </a:rPr>
              <a:t>Agenda</a:t>
            </a:r>
          </a:p>
        </p:txBody>
      </p:sp>
      <p:sp>
        <p:nvSpPr>
          <p:cNvPr id="14" name="Rectangle 13"/>
          <p:cNvSpPr/>
          <p:nvPr/>
        </p:nvSpPr>
        <p:spPr bwMode="auto">
          <a:xfrm>
            <a:off x="866" y="-26894"/>
            <a:ext cx="12190271" cy="1207915"/>
          </a:xfrm>
          <a:prstGeom prst="rect">
            <a:avLst/>
          </a:prstGeom>
          <a:solidFill>
            <a:srgbClr val="006FBA"/>
          </a:solidFill>
        </p:spPr>
        <p:txBody>
          <a:bodyPr wrap="square" lIns="179259" tIns="134445" rtlCol="0">
            <a:noAutofit/>
          </a:bodyPr>
          <a:lstStyle/>
          <a:p>
            <a:pPr marL="0" marR="0" lvl="0" indent="0" defTabSz="913774" eaLnBrk="1" fontAlgn="auto" latinLnBrk="0" hangingPunct="1">
              <a:lnSpc>
                <a:spcPts val="2941"/>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Segoe UI Light"/>
            </a:endParaRPr>
          </a:p>
        </p:txBody>
      </p:sp>
      <p:sp>
        <p:nvSpPr>
          <p:cNvPr id="15" name="Title 1"/>
          <p:cNvSpPr txBox="1">
            <a:spLocks/>
          </p:cNvSpPr>
          <p:nvPr/>
        </p:nvSpPr>
        <p:spPr>
          <a:xfrm>
            <a:off x="275466" y="453655"/>
            <a:ext cx="8595448" cy="6095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Segoe UI" panose="020B0502040204020203" pitchFamily="34" charset="0"/>
                <a:ea typeface="+mj-ea"/>
                <a:cs typeface="Segoe UI" panose="020B0502040204020203" pitchFamily="34" charset="0"/>
              </a:rPr>
              <a:t>Business Built Tabular</a:t>
            </a:r>
          </a:p>
        </p:txBody>
      </p:sp>
      <p:sp>
        <p:nvSpPr>
          <p:cNvPr id="9" name="TextBox 8"/>
          <p:cNvSpPr txBox="1"/>
          <p:nvPr/>
        </p:nvSpPr>
        <p:spPr>
          <a:xfrm>
            <a:off x="270000" y="1666799"/>
            <a:ext cx="2880320" cy="2880000"/>
          </a:xfrm>
          <a:prstGeom prst="rect">
            <a:avLst/>
          </a:prstGeom>
          <a:solidFill>
            <a:srgbClr val="002C5C"/>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Model Now</a:t>
            </a:r>
          </a:p>
        </p:txBody>
      </p:sp>
      <p:sp>
        <p:nvSpPr>
          <p:cNvPr id="11" name="TextBox 10"/>
          <p:cNvSpPr txBox="1"/>
          <p:nvPr/>
        </p:nvSpPr>
        <p:spPr>
          <a:xfrm>
            <a:off x="6318992" y="1666799"/>
            <a:ext cx="2880320" cy="2880000"/>
          </a:xfrm>
          <a:prstGeom prst="rect">
            <a:avLst/>
          </a:prstGeom>
          <a:solidFill>
            <a:srgbClr val="004D8B"/>
          </a:solidFill>
        </p:spPr>
        <p:txBody>
          <a:bodyPr wrap="square" lIns="179285" tIns="134464" rtlCol="0">
            <a:noAutofit/>
          </a:body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What’s Visual Studio?</a:t>
            </a:r>
          </a:p>
        </p:txBody>
      </p:sp>
      <p:sp>
        <p:nvSpPr>
          <p:cNvPr id="12" name="TextBox 11"/>
          <p:cNvSpPr txBox="1"/>
          <p:nvPr/>
        </p:nvSpPr>
        <p:spPr>
          <a:xfrm>
            <a:off x="3294656" y="1666800"/>
            <a:ext cx="2880000" cy="2880000"/>
          </a:xfrm>
          <a:prstGeom prst="rect">
            <a:avLst/>
          </a:prstGeom>
          <a:solidFill>
            <a:srgbClr val="006FBA"/>
          </a:solidFill>
        </p:spPr>
        <p:txBody>
          <a:bodyPr wrap="square" lIns="179285" tIns="134464" rtlCol="0">
            <a:noAutofit/>
          </a:bodyPr>
          <a:lstStyle>
            <a:defPPr>
              <a:defRPr lang="en-US"/>
            </a:defPPr>
            <a:lvl1pPr defTabSz="913949">
              <a:lnSpc>
                <a:spcPts val="2941"/>
              </a:lnSpc>
              <a:defRPr sz="2745">
                <a:solidFill>
                  <a:srgbClr val="FFFFFF"/>
                </a:solidFill>
                <a:latin typeface="Segoe UI Light"/>
              </a:defRPr>
            </a:lvl1pPr>
          </a:lstStyle>
          <a:p>
            <a:pPr marL="0" marR="0" lvl="0" indent="0" algn="r" defTabSz="913949" eaLnBrk="1" fontAlgn="auto" latinLnBrk="0" hangingPunct="1">
              <a:lnSpc>
                <a:spcPts val="2941"/>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Don’t know SSAS / DAX</a:t>
            </a:r>
          </a:p>
        </p:txBody>
      </p:sp>
    </p:spTree>
    <p:extLst>
      <p:ext uri="{BB962C8B-B14F-4D97-AF65-F5344CB8AC3E}">
        <p14:creationId xmlns:p14="http://schemas.microsoft.com/office/powerpoint/2010/main" val="308721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theme/theme1.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datis Slide Template.potx" id="{6F93959A-7814-4AF3-BA87-9F7FC1208CDC}" vid="{C20020B5-A652-42E7-85F3-965D30E871E5}"/>
    </a:ext>
  </a:extLst>
</a:theme>
</file>

<file path=ppt/theme/theme2.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6F93959A-7814-4AF3-BA87-9F7FC1208CDC}" vid="{C0F8E743-9F99-46F6-B5C7-2DF3F5E035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3A86575F05E41AC53005D36C6D02B" ma:contentTypeVersion="2" ma:contentTypeDescription="Create a new document." ma:contentTypeScope="" ma:versionID="b0d43ee3f24f0db0f3dacd27fe897b4f">
  <xsd:schema xmlns:xsd="http://www.w3.org/2001/XMLSchema" xmlns:xs="http://www.w3.org/2001/XMLSchema" xmlns:p="http://schemas.microsoft.com/office/2006/metadata/properties" xmlns:ns2="8ec32435-9101-4c97-8a3c-ccfc4b09d27a" xmlns:ns3="59dd4d79-eaed-405c-a9be-4de5bf999382" targetNamespace="http://schemas.microsoft.com/office/2006/metadata/properties" ma:root="true" ma:fieldsID="386b94a3ba1bb4ea6636a9ef587682f8" ns2:_="" ns3:_="">
    <xsd:import namespace="8ec32435-9101-4c97-8a3c-ccfc4b09d27a"/>
    <xsd:import namespace="59dd4d79-eaed-405c-a9be-4de5bf999382"/>
    <xsd:element name="properties">
      <xsd:complexType>
        <xsd:sequence>
          <xsd:element name="documentManagement">
            <xsd:complexType>
              <xsd:all>
                <xsd:element ref="ns2: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32435-9101-4c97-8a3c-ccfc4b09d27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9dd4d79-eaed-405c-a9be-4de5bf999382"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D9DEFF-6267-414D-9F4B-59C7F6E64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1A83BA9-7055-4F66-92EF-CBB299B8E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32435-9101-4c97-8a3c-ccfc4b09d27a"/>
    <ds:schemaRef ds:uri="59dd4d79-eaed-405c-a9be-4de5bf999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CA85AF-B6F2-4D7F-B372-B3030B8C34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Adatis Slide Template</Template>
  <TotalTime>20566</TotalTime>
  <Words>2533</Words>
  <Application>Microsoft Office PowerPoint</Application>
  <PresentationFormat>Widescreen</PresentationFormat>
  <Paragraphs>414</Paragraphs>
  <Slides>43</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Consolas</vt:lpstr>
      <vt:lpstr>Segoe UI</vt:lpstr>
      <vt:lpstr>Segoe UI Light</vt:lpstr>
      <vt:lpstr>Trebuchet MS</vt:lpstr>
      <vt:lpstr>Wingdings 3</vt:lpstr>
      <vt:lpstr>Blank Accent Color</vt:lpstr>
      <vt:lpstr>1_Adatis</vt:lpstr>
      <vt:lpstr>PowerPoint Presentation</vt:lpstr>
      <vt:lpstr>PowerPoint Presentation</vt:lpstr>
      <vt:lpstr>Ust Oldfield</vt:lpstr>
      <vt:lpstr>PowerPoint Presentation</vt:lpstr>
      <vt:lpstr>Tabular in a Warehouse Architecture</vt:lpstr>
      <vt:lpstr>Tabular in a Warehouse Architecture</vt:lpstr>
      <vt:lpstr>Why Use Tabular</vt:lpstr>
      <vt:lpstr>PowerPoint Presentation</vt:lpstr>
      <vt:lpstr>Agenda</vt:lpstr>
      <vt:lpstr>Agenda</vt:lpstr>
      <vt:lpstr>Agenda</vt:lpstr>
      <vt:lpstr>PowerPoint Presentation</vt:lpstr>
      <vt:lpstr>Agenda</vt:lpstr>
      <vt:lpstr>Tabular Model Scripting Language (TMSL)</vt:lpstr>
      <vt:lpstr>PowerPoint Presentation</vt:lpstr>
      <vt:lpstr>PowerPoint Presentation</vt:lpstr>
      <vt:lpstr>Data Source Object</vt:lpstr>
      <vt:lpstr>Table Object</vt:lpstr>
      <vt:lpstr> Column Object</vt:lpstr>
      <vt:lpstr> Partition Object</vt:lpstr>
      <vt:lpstr> Measure Object</vt:lpstr>
      <vt:lpstr> Hierarchy Object</vt:lpstr>
      <vt:lpstr>Perspective Object</vt:lpstr>
      <vt:lpstr>Culture Object</vt:lpstr>
      <vt:lpstr>Role Object</vt:lpstr>
      <vt:lpstr>Relationship Object</vt:lpstr>
      <vt:lpstr>TMSL Commands</vt:lpstr>
      <vt:lpstr>PowerPoint Presentation</vt:lpstr>
      <vt:lpstr>Invoke-ASCmd cmdlet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 Oldfield</dc:creator>
  <cp:lastModifiedBy>Ust Oldfield</cp:lastModifiedBy>
  <cp:revision>43</cp:revision>
  <cp:lastPrinted>2014-10-02T16:18:04Z</cp:lastPrinted>
  <dcterms:created xsi:type="dcterms:W3CDTF">2017-12-20T16:36:23Z</dcterms:created>
  <dcterms:modified xsi:type="dcterms:W3CDTF">2018-02-21T11:19:27Z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0x01010060F3A86575F05E41AC53005D36C6D02B</vt:lpwstr>
  </property>
  <property fmtid="{D5CDD505-2E9C-101B-9397-08002B2CF9AE}" pid="3" name="Tfs.IsStoryboard">
    <vt:bool>true</vt:bool>
  </property>
  <property fmtid="{D5CDD505-2E9C-101B-9397-08002B2CF9AE}" pid="4" name="Tfs.LastKnownPath">
    <vt:lpwstr>https://d.docs.live.net/996e2fe2ff62ee2b/Documents/Presentations/SQL Bits/2018/Tabular Automation with TMSL and PoSH v2.pptx</vt:lpwstr>
  </property>
</Properties>
</file>