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427" r:id="rId1"/>
  </p:sldMasterIdLst>
  <p:notesMasterIdLst>
    <p:notesMasterId r:id="rId31"/>
  </p:notesMasterIdLst>
  <p:sldIdLst>
    <p:sldId id="328" r:id="rId2"/>
    <p:sldId id="258" r:id="rId3"/>
    <p:sldId id="261" r:id="rId4"/>
    <p:sldId id="259" r:id="rId5"/>
    <p:sldId id="309" r:id="rId6"/>
    <p:sldId id="260" r:id="rId7"/>
    <p:sldId id="262" r:id="rId8"/>
    <p:sldId id="310" r:id="rId9"/>
    <p:sldId id="264" r:id="rId10"/>
    <p:sldId id="311" r:id="rId11"/>
    <p:sldId id="333" r:id="rId12"/>
    <p:sldId id="334" r:id="rId13"/>
    <p:sldId id="335" r:id="rId14"/>
    <p:sldId id="34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30" r:id="rId24"/>
    <p:sldId id="331" r:id="rId25"/>
    <p:sldId id="332" r:id="rId26"/>
    <p:sldId id="270" r:id="rId27"/>
    <p:sldId id="268" r:id="rId28"/>
    <p:sldId id="286" r:id="rId29"/>
    <p:sldId id="284" r:id="rId3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12809-0096-46EB-9972-E8CDC4D4E05B}">
  <a:tblStyle styleId="{46B12809-0096-46EB-9972-E8CDC4D4E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e5e5a65a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e5e5a65a2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e6351604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e6351604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e5e5a65a2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e5e5a65a2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5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5eb9606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5eb9606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6351604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6351604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7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e63516047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e63516047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518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1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399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113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3215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418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38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584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713100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3415952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8" hasCustomPrompt="1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9"/>
          </p:nvPr>
        </p:nvSpPr>
        <p:spPr>
          <a:xfrm>
            <a:off x="6118800" y="2122592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/>
          </p:nvPr>
        </p:nvSpPr>
        <p:spPr>
          <a:xfrm>
            <a:off x="71310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5"/>
          </p:nvPr>
        </p:nvSpPr>
        <p:spPr>
          <a:xfrm>
            <a:off x="71308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6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8"/>
          </p:nvPr>
        </p:nvSpPr>
        <p:spPr>
          <a:xfrm>
            <a:off x="341173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15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644588" y="2127484"/>
            <a:ext cx="58548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749088" y="1213084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194488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598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08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8520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713100" y="2162975"/>
            <a:ext cx="4755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24858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subTitle" idx="1"/>
          </p:nvPr>
        </p:nvSpPr>
        <p:spPr>
          <a:xfrm>
            <a:off x="713250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71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lt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subTitle" idx="1"/>
          </p:nvPr>
        </p:nvSpPr>
        <p:spPr>
          <a:xfrm>
            <a:off x="713100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2"/>
          </p:nvPr>
        </p:nvSpPr>
        <p:spPr>
          <a:xfrm>
            <a:off x="713111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subTitle" idx="3"/>
          </p:nvPr>
        </p:nvSpPr>
        <p:spPr>
          <a:xfrm>
            <a:off x="2676098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4"/>
          </p:nvPr>
        </p:nvSpPr>
        <p:spPr>
          <a:xfrm>
            <a:off x="2676107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subTitle" idx="5"/>
          </p:nvPr>
        </p:nvSpPr>
        <p:spPr>
          <a:xfrm>
            <a:off x="4639099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6"/>
          </p:nvPr>
        </p:nvSpPr>
        <p:spPr>
          <a:xfrm>
            <a:off x="4639099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7"/>
          </p:nvPr>
        </p:nvSpPr>
        <p:spPr>
          <a:xfrm>
            <a:off x="6602093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8"/>
          </p:nvPr>
        </p:nvSpPr>
        <p:spPr>
          <a:xfrm>
            <a:off x="6602098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70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1"/>
          </p:nvPr>
        </p:nvSpPr>
        <p:spPr>
          <a:xfrm>
            <a:off x="7131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subTitle" idx="2"/>
          </p:nvPr>
        </p:nvSpPr>
        <p:spPr>
          <a:xfrm>
            <a:off x="7131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3"/>
          </p:nvPr>
        </p:nvSpPr>
        <p:spPr>
          <a:xfrm>
            <a:off x="34884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4"/>
          </p:nvPr>
        </p:nvSpPr>
        <p:spPr>
          <a:xfrm>
            <a:off x="34884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ubTitle" idx="5"/>
          </p:nvPr>
        </p:nvSpPr>
        <p:spPr>
          <a:xfrm>
            <a:off x="6263700" y="3215058"/>
            <a:ext cx="2167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ubTitle" idx="6"/>
          </p:nvPr>
        </p:nvSpPr>
        <p:spPr>
          <a:xfrm>
            <a:off x="6263701" y="2571756"/>
            <a:ext cx="21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76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713100" y="1337250"/>
            <a:ext cx="2743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35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>
            <a:spLocks noGrp="1"/>
          </p:cNvSpPr>
          <p:nvPr>
            <p:ph type="title"/>
          </p:nvPr>
        </p:nvSpPr>
        <p:spPr>
          <a:xfrm>
            <a:off x="1715838" y="571175"/>
            <a:ext cx="5712300" cy="109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7"/>
          <p:cNvSpPr txBox="1">
            <a:spLocks noGrp="1"/>
          </p:cNvSpPr>
          <p:nvPr>
            <p:ph type="subTitle" idx="1"/>
          </p:nvPr>
        </p:nvSpPr>
        <p:spPr>
          <a:xfrm>
            <a:off x="1600200" y="1984611"/>
            <a:ext cx="594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04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2592650" y="1262025"/>
            <a:ext cx="5120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2592650" y="2855975"/>
            <a:ext cx="5120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67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163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12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248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948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87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036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0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  <p:sldLayoutId id="2147484439" r:id="rId12"/>
    <p:sldLayoutId id="2147484440" r:id="rId13"/>
    <p:sldLayoutId id="2147484441" r:id="rId14"/>
    <p:sldLayoutId id="2147484442" r:id="rId15"/>
    <p:sldLayoutId id="2147484443" r:id="rId16"/>
    <p:sldLayoutId id="2147484444" r:id="rId17"/>
    <p:sldLayoutId id="2147484445" r:id="rId18"/>
    <p:sldLayoutId id="2147484446" r:id="rId19"/>
    <p:sldLayoutId id="2147484447" r:id="rId20"/>
    <p:sldLayoutId id="2147484448" r:id="rId21"/>
    <p:sldLayoutId id="2147484449" r:id="rId22"/>
    <p:sldLayoutId id="2147484450" r:id="rId23"/>
    <p:sldLayoutId id="2147484451" r:id="rId24"/>
    <p:sldLayoutId id="2147484452" r:id="rId2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jazeera.com/news/2020/11/21/nigeria-slips-into-recession-blamed-on-covid-19-and-oil-pri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slidesgo.com/theme/covid-19-vaccine-breakthrough-case-investigation-and-reporting#search-Coronavirus&amp;position-7&amp;results-86" TargetMode="External"/><Relationship Id="rId4" Type="http://schemas.openxmlformats.org/officeDocument/2006/relationships/hyperlink" Target="https://www.pwc.com/ng/en/assets/pdf/economic-alert-october-2020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heer/Nigeria-COVID-19-Data-Analysis-Using-Python/blob/main/Budget%20data.csv" TargetMode="External"/><Relationship Id="rId3" Type="http://schemas.openxmlformats.org/officeDocument/2006/relationships/hyperlink" Target="https://covid19.ncdc.gov.ng/" TargetMode="External"/><Relationship Id="rId7" Type="http://schemas.openxmlformats.org/officeDocument/2006/relationships/hyperlink" Target="https://github.com/owid/covid-19-data/blob/master/public/data/vaccinations/vaccinations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github.com/Daheer/Nigeria-COVID-19-Data-Analysis-Using-Python/blob/main/RealGDP.csv" TargetMode="External"/><Relationship Id="rId5" Type="http://schemas.openxmlformats.org/officeDocument/2006/relationships/hyperlink" Target="https://github.com/Daheer/Nigeria-COVID-19-Data-Analysis-Using-Python/blob/main/covid_external.csv" TargetMode="External"/><Relationship Id="rId4" Type="http://schemas.openxmlformats.org/officeDocument/2006/relationships/hyperlink" Target="https://github.com/CSSEGISandData/COVID-19/tree/master/csse_covid_19_data/csse_covid_19_time_seri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46AD-F9E1-8C6B-3BCE-60DD30B7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Nigeria COVID19 Data Analysis Using Python</a:t>
            </a:r>
            <a:endParaRPr lang="en-UM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6E1BC5-41A0-0C5D-8DE8-308B0FAF2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Solomon Paul </a:t>
            </a:r>
            <a:r>
              <a:rPr lang="en-US" dirty="0" err="1"/>
              <a:t>Olokpo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28634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:circle/>
      </p:transition>
    </mc:Choice>
    <mc:Fallback>
      <p:transition spd="slow" advTm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689045" y="2170540"/>
            <a:ext cx="6688267" cy="15666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Visualization and Insights</a:t>
            </a:r>
            <a:endParaRPr dirty="0"/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678493" y="107116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55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F17-5644-B7FC-1664-5143677F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83357"/>
            <a:ext cx="7765321" cy="616688"/>
          </a:xfrm>
        </p:spPr>
        <p:txBody>
          <a:bodyPr>
            <a:normAutofit/>
          </a:bodyPr>
          <a:lstStyle/>
          <a:p>
            <a:r>
              <a:rPr lang="en-US" dirty="0"/>
              <a:t>State with Highest Confirmed Cases</a:t>
            </a:r>
            <a:endParaRPr lang="en-UM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4DDCD-2F21-29AE-E613-8A4AA28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66BCE7-C4EE-D0BF-F58C-EAE6D8EC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8" y="893135"/>
            <a:ext cx="8909201" cy="42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1102-28A3-B340-B9DD-1729BEB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0632"/>
            <a:ext cx="7765321" cy="701748"/>
          </a:xfrm>
        </p:spPr>
        <p:txBody>
          <a:bodyPr/>
          <a:lstStyle/>
          <a:p>
            <a:r>
              <a:rPr lang="en-US" dirty="0"/>
              <a:t>Discharged cases by state</a:t>
            </a:r>
            <a:endParaRPr lang="en-UM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8DEAA-B817-43CE-BE50-8D8C95F9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AEFC30F-17C9-5B60-D97E-07A714C6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1" y="712380"/>
            <a:ext cx="8871549" cy="43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3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9259E8-6A1D-F0AA-1EF5-1E22C189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3" y="-142654"/>
            <a:ext cx="6447501" cy="852156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STATES WITH DEATH CASES</a:t>
            </a:r>
            <a:endParaRPr lang="en-UM" sz="1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27E6E18-7DF5-9C24-0F5B-6B095E92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2668773"/>
            <a:ext cx="4648790" cy="1862248"/>
          </a:xfrm>
        </p:spPr>
        <p:txBody>
          <a:bodyPr/>
          <a:lstStyle/>
          <a:p>
            <a:endParaRPr lang="en-UM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FC753-4183-9FE4-9CF4-F59EFDE1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CC7631B-BEBE-A2C8-68FF-24D140C1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6" y="559540"/>
            <a:ext cx="8357191" cy="458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0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656E-544A-B36F-9DCF-765AA11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01" y="183356"/>
            <a:ext cx="6447501" cy="712381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Report of Confirmed, Recovered and Death cases</a:t>
            </a:r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FE93-4C6D-2DA8-BDB1-5B31DF3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CD8A5-6D50-9154-2FA0-EA6AB0BB1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1" y="1030308"/>
            <a:ext cx="6873968" cy="39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5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F1C5-B973-0AF9-019E-09B1F5CC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DAILY INFECTION RATE</a:t>
            </a:r>
            <a:endParaRPr lang="en-UM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9DB850-3C85-D6E0-AEF3-FE1F8B173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019" y="1084101"/>
            <a:ext cx="7032290" cy="39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31503-FDEE-7EC4-78D8-CA90A1CB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36AA-23B8-FFF8-3B00-497F8F87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3667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RELATIONSHIP BETWEEN CONFIRMED CASES AND VULNERABILITY INDEX</a:t>
            </a:r>
            <a:endParaRPr lang="en-UM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EA89769-A73D-2F98-2358-1BFEF1818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549" y="1094268"/>
            <a:ext cx="7315200" cy="394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BD7D0-2791-8480-2718-4676EB61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2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FCE4-8566-2605-251E-F5A4F3F9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of fit between Population Density and Confirmed Cases</a:t>
            </a:r>
            <a:endParaRPr lang="en-UM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611C9BE-4469-48B0-01ED-D8B8AB037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999" y="1447800"/>
            <a:ext cx="7059279" cy="359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B4CB0-940F-B55A-DB0B-E83970C2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8A24-1F76-8592-E5B0-09969C57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2" y="93886"/>
            <a:ext cx="6447501" cy="639761"/>
          </a:xfrm>
        </p:spPr>
        <p:txBody>
          <a:bodyPr/>
          <a:lstStyle/>
          <a:p>
            <a:pPr algn="ctr"/>
            <a:r>
              <a:rPr lang="en-US" dirty="0"/>
              <a:t>Correlation Between Features</a:t>
            </a:r>
            <a:endParaRPr lang="en-UM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071BB0D-A1E0-71DA-E2BC-10C685EF8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242" y="733647"/>
            <a:ext cx="7474687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93588-BF4D-769F-47A1-58D1E5D3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5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C09E-9F72-D6B3-2A6C-443BBBC0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17474"/>
            <a:ext cx="6447501" cy="658703"/>
          </a:xfrm>
        </p:spPr>
        <p:txBody>
          <a:bodyPr/>
          <a:lstStyle/>
          <a:p>
            <a:pPr algn="ctr"/>
            <a:r>
              <a:rPr lang="en-US" dirty="0"/>
              <a:t>Correlation Between Features</a:t>
            </a:r>
            <a:endParaRPr lang="en-UM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BD34656-55B8-5694-C14F-5F11805223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67" y="776177"/>
            <a:ext cx="7681953" cy="42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3CBC-555A-6FA3-2916-94B23B39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8" name="Google Shape;838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839" name="Google Shape;839;p3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0" name="Google Shape;840;p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Includes summary and problem statement. </a:t>
            </a:r>
            <a:endParaRPr dirty="0"/>
          </a:p>
        </p:txBody>
      </p:sp>
      <p:sp>
        <p:nvSpPr>
          <p:cNvPr id="841" name="Google Shape;841;p37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Overview and Extraction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3" name="Google Shape;843;p3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In-depth description of the data and its extraction.</a:t>
            </a:r>
            <a:endParaRPr dirty="0"/>
          </a:p>
        </p:txBody>
      </p:sp>
      <p:sp>
        <p:nvSpPr>
          <p:cNvPr id="844" name="Google Shape;844;p37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Cleaning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6" name="Google Shape;846;p37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Includes methods used to process the data.</a:t>
            </a:r>
            <a:endParaRPr dirty="0"/>
          </a:p>
        </p:txBody>
      </p:sp>
      <p:sp>
        <p:nvSpPr>
          <p:cNvPr id="847" name="Google Shape;847;p37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Visualization and Insights</a:t>
            </a:r>
            <a:endParaRPr dirty="0"/>
          </a:p>
        </p:txBody>
      </p:sp>
      <p:sp>
        <p:nvSpPr>
          <p:cNvPr id="848" name="Google Shape;848;p37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9" name="Google Shape;849;p37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Includes charts and discussions.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52" name="Google Shape;852;p37"/>
          <p:cNvSpPr txBox="1">
            <a:spLocks noGrp="1"/>
          </p:cNvSpPr>
          <p:nvPr>
            <p:ph type="subTitle" idx="18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and conclusion.</a:t>
            </a:r>
            <a:endParaRPr dirty="0"/>
          </a:p>
        </p:txBody>
      </p:sp>
      <p:cxnSp>
        <p:nvCxnSpPr>
          <p:cNvPr id="853" name="Google Shape;853;p37"/>
          <p:cNvCxnSpPr/>
          <p:nvPr/>
        </p:nvCxnSpPr>
        <p:spPr>
          <a:xfrm>
            <a:off x="706025" y="2077568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7"/>
          <p:cNvCxnSpPr/>
          <p:nvPr/>
        </p:nvCxnSpPr>
        <p:spPr>
          <a:xfrm>
            <a:off x="3415950" y="2077568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37"/>
          <p:cNvCxnSpPr/>
          <p:nvPr/>
        </p:nvCxnSpPr>
        <p:spPr>
          <a:xfrm>
            <a:off x="6125875" y="2038546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37"/>
          <p:cNvCxnSpPr/>
          <p:nvPr/>
        </p:nvCxnSpPr>
        <p:spPr>
          <a:xfrm>
            <a:off x="706025" y="3789934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7"/>
          <p:cNvCxnSpPr/>
          <p:nvPr/>
        </p:nvCxnSpPr>
        <p:spPr>
          <a:xfrm>
            <a:off x="3415950" y="3789934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8324-9542-77D8-A09D-42DB9BB9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93931"/>
            <a:ext cx="6447501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Correlation Between CCVI Index and Social Economic</a:t>
            </a:r>
            <a:endParaRPr lang="en-UM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ADC5C24-4439-E4A0-E640-336079DD0D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1" y="1084531"/>
            <a:ext cx="6881628" cy="372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6F3CD-B845-1B3F-DF1E-336539E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1D9731-4F55-958C-48E1-A5F27699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between Age and Acute IHR</a:t>
            </a:r>
            <a:endParaRPr lang="en-UM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ED988EE-9274-0924-BC87-C5AC75961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1" y="996793"/>
            <a:ext cx="7317562" cy="398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00B1-B189-932D-7CB3-91AFBC56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3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FD638C-2393-6071-EB98-2A6BCF5E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Covid 19 Effect on State Budget</a:t>
            </a:r>
            <a:endParaRPr lang="en-UM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CA6C75B-2D47-97DD-7297-A77323072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5" y="969008"/>
            <a:ext cx="6916951" cy="38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FB2C6-93C1-B534-405B-DECC71DB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0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D5C12-C21B-8B90-56F2-DEA11594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2E3B9F-D72A-72FB-2478-05A106E2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" y="41865"/>
            <a:ext cx="8995144" cy="505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6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1297A-CF50-F1B2-95FB-9DD5689D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A8CC9-CCB5-C46F-FB44-EDBE6F38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" y="42863"/>
            <a:ext cx="8888818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70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08C15-850A-0232-AABA-5B2630C6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49BD41-3D63-F316-DDB6-18F7C39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38005"/>
            <a:ext cx="8867553" cy="510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0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715173" y="2531361"/>
            <a:ext cx="649292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 / Recommendation</a:t>
            </a:r>
            <a:endParaRPr dirty="0"/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882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883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4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885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928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30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973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7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2018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49"/>
          <p:cNvGrpSpPr/>
          <p:nvPr/>
        </p:nvGrpSpPr>
        <p:grpSpPr>
          <a:xfrm>
            <a:off x="6989334" y="212762"/>
            <a:ext cx="2059068" cy="2644025"/>
            <a:chOff x="6657355" y="221675"/>
            <a:chExt cx="2059068" cy="2644025"/>
          </a:xfrm>
        </p:grpSpPr>
        <p:sp>
          <p:nvSpPr>
            <p:cNvPr id="2063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7"/>
          <p:cNvSpPr txBox="1">
            <a:spLocks noGrp="1"/>
          </p:cNvSpPr>
          <p:nvPr>
            <p:ph type="body" idx="1"/>
          </p:nvPr>
        </p:nvSpPr>
        <p:spPr>
          <a:xfrm>
            <a:off x="713100" y="1337250"/>
            <a:ext cx="4224660" cy="2975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Vaccination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outcome of vaccines from laboratory researches has be instrumental in curbing the death potency of the virus: a relief since it successful synthesis.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While a drastic decline in cases is experienced globally, vaccination, personal hygiene and social distancing remains a practical cure to the COVID19.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65"/>
          <p:cNvSpPr txBox="1">
            <a:spLocks noGrp="1"/>
          </p:cNvSpPr>
          <p:nvPr>
            <p:ph type="title"/>
          </p:nvPr>
        </p:nvSpPr>
        <p:spPr>
          <a:xfrm>
            <a:off x="1769109" y="1908478"/>
            <a:ext cx="5712300" cy="109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3670" name="Google Shape;3670;p65"/>
          <p:cNvCxnSpPr/>
          <p:nvPr/>
        </p:nvCxnSpPr>
        <p:spPr>
          <a:xfrm>
            <a:off x="4100871" y="3160746"/>
            <a:ext cx="104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/>
        </p:nvSpPr>
        <p:spPr>
          <a:xfrm>
            <a:off x="2247900" y="3396684"/>
            <a:ext cx="4892040" cy="8781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2247900" y="3195160"/>
            <a:ext cx="220980" cy="34406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247900" y="3010400"/>
            <a:ext cx="220980" cy="5288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63"/>
          <p:cNvSpPr/>
          <p:nvPr/>
        </p:nvSpPr>
        <p:spPr>
          <a:xfrm>
            <a:off x="1327506" y="2318638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600" name="Google Shape;3600;p63"/>
          <p:cNvSpPr txBox="1">
            <a:spLocks noGrp="1"/>
          </p:cNvSpPr>
          <p:nvPr>
            <p:ph type="subTitle" idx="1"/>
          </p:nvPr>
        </p:nvSpPr>
        <p:spPr>
          <a:xfrm>
            <a:off x="2395834" y="1390645"/>
            <a:ext cx="6588146" cy="297924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203200"/>
            <a:r>
              <a:rPr lang="en-GB" dirty="0">
                <a:hlinkClick r:id="rId3"/>
              </a:rPr>
              <a:t>https://www.aljazeera.com/news/2020/11/21/nigeria-slips-into-recession-blamed-on-covid-19-and-oil-prices</a:t>
            </a:r>
            <a:endParaRPr lang="en-GB" dirty="0"/>
          </a:p>
          <a:p>
            <a:pPr marL="342900" lvl="0" indent="-203200"/>
            <a:r>
              <a:rPr lang="en-GB" dirty="0">
                <a:hlinkClick r:id="rId4"/>
              </a:rPr>
              <a:t>https://www.pwc.com/ng/en/assets/pdf/economic-alert-october-2020.pdf</a:t>
            </a:r>
            <a:endParaRPr lang="en-GB" dirty="0"/>
          </a:p>
          <a:p>
            <a:pPr marL="342900" lvl="0" indent="-203200"/>
            <a:r>
              <a:rPr lang="en-GB" dirty="0">
                <a:hlinkClick r:id="rId5"/>
              </a:rPr>
              <a:t>https://slidesgo.com/theme/covid-19-vaccine-breakthrough-case-investigation-and-reporting#search-Coronavirus&amp;position-7&amp;results-86</a:t>
            </a:r>
            <a:endParaRPr lang="en-GB" dirty="0"/>
          </a:p>
          <a:p>
            <a:pPr marL="342900" lvl="0" indent="-203200"/>
            <a:endParaRPr dirty="0">
              <a:solidFill>
                <a:schemeClr val="lt1"/>
              </a:solidFill>
            </a:endParaRPr>
          </a:p>
        </p:txBody>
      </p:sp>
      <p:sp>
        <p:nvSpPr>
          <p:cNvPr id="3603" name="Google Shape;3603;p63"/>
          <p:cNvSpPr/>
          <p:nvPr/>
        </p:nvSpPr>
        <p:spPr>
          <a:xfrm>
            <a:off x="2305250" y="1266500"/>
            <a:ext cx="91500" cy="29718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4" name="Google Shape;3604;p63"/>
          <p:cNvGrpSpPr/>
          <p:nvPr/>
        </p:nvGrpSpPr>
        <p:grpSpPr>
          <a:xfrm>
            <a:off x="1483145" y="2523804"/>
            <a:ext cx="541008" cy="457199"/>
            <a:chOff x="7394408" y="1211853"/>
            <a:chExt cx="340707" cy="291024"/>
          </a:xfrm>
        </p:grpSpPr>
        <p:sp>
          <p:nvSpPr>
            <p:cNvPr id="3605" name="Google Shape;3605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90B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3"/>
            <p:cNvSpPr/>
            <p:nvPr/>
          </p:nvSpPr>
          <p:spPr>
            <a:xfrm>
              <a:off x="7531472" y="1431518"/>
              <a:ext cx="66546" cy="51332"/>
            </a:xfrm>
            <a:custGeom>
              <a:avLst/>
              <a:gdLst/>
              <a:ahLst/>
              <a:cxnLst/>
              <a:rect l="l" t="t" r="r" b="b"/>
              <a:pathLst>
                <a:path w="1977" h="1525" extrusionOk="0">
                  <a:moveTo>
                    <a:pt x="0" y="0"/>
                  </a:moveTo>
                  <a:lnTo>
                    <a:pt x="0" y="1524"/>
                  </a:lnTo>
                  <a:cubicBezTo>
                    <a:pt x="334" y="1524"/>
                    <a:pt x="667" y="1500"/>
                    <a:pt x="1001" y="1500"/>
                  </a:cubicBezTo>
                  <a:cubicBezTo>
                    <a:pt x="1334" y="1500"/>
                    <a:pt x="1667" y="1524"/>
                    <a:pt x="1977" y="152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3"/>
            <p:cNvSpPr/>
            <p:nvPr/>
          </p:nvSpPr>
          <p:spPr>
            <a:xfrm>
              <a:off x="7399996" y="1216667"/>
              <a:ext cx="330306" cy="189203"/>
            </a:xfrm>
            <a:custGeom>
              <a:avLst/>
              <a:gdLst/>
              <a:ahLst/>
              <a:cxnLst/>
              <a:rect l="l" t="t" r="r" b="b"/>
              <a:pathLst>
                <a:path w="9813" h="5621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5621"/>
                  </a:lnTo>
                  <a:lnTo>
                    <a:pt x="9812" y="5621"/>
                  </a:lnTo>
                  <a:lnTo>
                    <a:pt x="9812" y="239"/>
                  </a:lnTo>
                  <a:cubicBezTo>
                    <a:pt x="9812" y="120"/>
                    <a:pt x="9717" y="1"/>
                    <a:pt x="9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3"/>
            <p:cNvSpPr/>
            <p:nvPr/>
          </p:nvSpPr>
          <p:spPr>
            <a:xfrm>
              <a:off x="7399996" y="1401056"/>
              <a:ext cx="330306" cy="37699"/>
            </a:xfrm>
            <a:custGeom>
              <a:avLst/>
              <a:gdLst/>
              <a:ahLst/>
              <a:cxnLst/>
              <a:rect l="l" t="t" r="r" b="b"/>
              <a:pathLst>
                <a:path w="9813" h="1120" extrusionOk="0">
                  <a:moveTo>
                    <a:pt x="1" y="0"/>
                  </a:moveTo>
                  <a:lnTo>
                    <a:pt x="1" y="881"/>
                  </a:lnTo>
                  <a:cubicBezTo>
                    <a:pt x="1" y="1024"/>
                    <a:pt x="96" y="1119"/>
                    <a:pt x="215" y="1119"/>
                  </a:cubicBezTo>
                  <a:lnTo>
                    <a:pt x="9574" y="1119"/>
                  </a:lnTo>
                  <a:cubicBezTo>
                    <a:pt x="9717" y="1119"/>
                    <a:pt x="9812" y="1000"/>
                    <a:pt x="9812" y="881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3"/>
            <p:cNvSpPr/>
            <p:nvPr/>
          </p:nvSpPr>
          <p:spPr>
            <a:xfrm>
              <a:off x="7425645" y="1344945"/>
              <a:ext cx="29688" cy="2888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2"/>
                    <a:pt x="96" y="857"/>
                    <a:pt x="191" y="857"/>
                  </a:cubicBezTo>
                  <a:lnTo>
                    <a:pt x="668" y="857"/>
                  </a:lnTo>
                  <a:cubicBezTo>
                    <a:pt x="787" y="857"/>
                    <a:pt x="882" y="762"/>
                    <a:pt x="882" y="667"/>
                  </a:cubicBezTo>
                  <a:lnTo>
                    <a:pt x="882" y="191"/>
                  </a:lnTo>
                  <a:cubicBezTo>
                    <a:pt x="882" y="72"/>
                    <a:pt x="787" y="0"/>
                    <a:pt x="668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3"/>
            <p:cNvSpPr/>
            <p:nvPr/>
          </p:nvSpPr>
          <p:spPr>
            <a:xfrm>
              <a:off x="7433656" y="1344945"/>
              <a:ext cx="21677" cy="28880"/>
            </a:xfrm>
            <a:custGeom>
              <a:avLst/>
              <a:gdLst/>
              <a:ahLst/>
              <a:cxnLst/>
              <a:rect l="l" t="t" r="r" b="b"/>
              <a:pathLst>
                <a:path w="644" h="858" extrusionOk="0">
                  <a:moveTo>
                    <a:pt x="1" y="0"/>
                  </a:moveTo>
                  <a:cubicBezTo>
                    <a:pt x="120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20" y="857"/>
                    <a:pt x="1" y="857"/>
                  </a:cubicBezTo>
                  <a:lnTo>
                    <a:pt x="430" y="857"/>
                  </a:lnTo>
                  <a:cubicBezTo>
                    <a:pt x="549" y="857"/>
                    <a:pt x="644" y="762"/>
                    <a:pt x="644" y="667"/>
                  </a:cubicBezTo>
                  <a:lnTo>
                    <a:pt x="644" y="191"/>
                  </a:lnTo>
                  <a:cubicBezTo>
                    <a:pt x="644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3"/>
            <p:cNvSpPr/>
            <p:nvPr/>
          </p:nvSpPr>
          <p:spPr>
            <a:xfrm>
              <a:off x="7472163" y="1344945"/>
              <a:ext cx="28880" cy="2888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95" y="857"/>
                    <a:pt x="191" y="857"/>
                  </a:cubicBezTo>
                  <a:lnTo>
                    <a:pt x="667" y="857"/>
                  </a:lnTo>
                  <a:cubicBezTo>
                    <a:pt x="786" y="857"/>
                    <a:pt x="857" y="762"/>
                    <a:pt x="857" y="667"/>
                  </a:cubicBezTo>
                  <a:lnTo>
                    <a:pt x="857" y="191"/>
                  </a:lnTo>
                  <a:cubicBezTo>
                    <a:pt x="857" y="72"/>
                    <a:pt x="786" y="0"/>
                    <a:pt x="667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3"/>
            <p:cNvSpPr/>
            <p:nvPr/>
          </p:nvSpPr>
          <p:spPr>
            <a:xfrm>
              <a:off x="7480174" y="1344945"/>
              <a:ext cx="20869" cy="28880"/>
            </a:xfrm>
            <a:custGeom>
              <a:avLst/>
              <a:gdLst/>
              <a:ahLst/>
              <a:cxnLst/>
              <a:rect l="l" t="t" r="r" b="b"/>
              <a:pathLst>
                <a:path w="620" h="858" extrusionOk="0">
                  <a:moveTo>
                    <a:pt x="0" y="0"/>
                  </a:moveTo>
                  <a:cubicBezTo>
                    <a:pt x="95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19" y="857"/>
                    <a:pt x="0" y="857"/>
                  </a:cubicBezTo>
                  <a:lnTo>
                    <a:pt x="429" y="857"/>
                  </a:lnTo>
                  <a:cubicBezTo>
                    <a:pt x="548" y="857"/>
                    <a:pt x="619" y="762"/>
                    <a:pt x="619" y="667"/>
                  </a:cubicBezTo>
                  <a:lnTo>
                    <a:pt x="619" y="191"/>
                  </a:lnTo>
                  <a:cubicBezTo>
                    <a:pt x="619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3"/>
            <p:cNvSpPr/>
            <p:nvPr/>
          </p:nvSpPr>
          <p:spPr>
            <a:xfrm>
              <a:off x="7425645" y="1291223"/>
              <a:ext cx="75398" cy="32112"/>
            </a:xfrm>
            <a:custGeom>
              <a:avLst/>
              <a:gdLst/>
              <a:ahLst/>
              <a:cxnLst/>
              <a:rect l="l" t="t" r="r" b="b"/>
              <a:pathLst>
                <a:path w="2240" h="95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763"/>
                  </a:lnTo>
                  <a:cubicBezTo>
                    <a:pt x="1" y="882"/>
                    <a:pt x="96" y="953"/>
                    <a:pt x="191" y="953"/>
                  </a:cubicBezTo>
                  <a:lnTo>
                    <a:pt x="2049" y="953"/>
                  </a:lnTo>
                  <a:cubicBezTo>
                    <a:pt x="2168" y="953"/>
                    <a:pt x="2239" y="882"/>
                    <a:pt x="2239" y="763"/>
                  </a:cubicBezTo>
                  <a:lnTo>
                    <a:pt x="2239" y="191"/>
                  </a:lnTo>
                  <a:cubicBezTo>
                    <a:pt x="2239" y="96"/>
                    <a:pt x="2168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3"/>
            <p:cNvSpPr/>
            <p:nvPr/>
          </p:nvSpPr>
          <p:spPr>
            <a:xfrm>
              <a:off x="7476168" y="1291223"/>
              <a:ext cx="24875" cy="32112"/>
            </a:xfrm>
            <a:custGeom>
              <a:avLst/>
              <a:gdLst/>
              <a:ahLst/>
              <a:cxnLst/>
              <a:rect l="l" t="t" r="r" b="b"/>
              <a:pathLst>
                <a:path w="739" h="954" extrusionOk="0">
                  <a:moveTo>
                    <a:pt x="0" y="1"/>
                  </a:moveTo>
                  <a:cubicBezTo>
                    <a:pt x="119" y="1"/>
                    <a:pt x="214" y="96"/>
                    <a:pt x="214" y="191"/>
                  </a:cubicBezTo>
                  <a:lnTo>
                    <a:pt x="214" y="763"/>
                  </a:lnTo>
                  <a:cubicBezTo>
                    <a:pt x="214" y="882"/>
                    <a:pt x="119" y="953"/>
                    <a:pt x="0" y="953"/>
                  </a:cubicBezTo>
                  <a:lnTo>
                    <a:pt x="548" y="953"/>
                  </a:lnTo>
                  <a:cubicBezTo>
                    <a:pt x="667" y="953"/>
                    <a:pt x="738" y="882"/>
                    <a:pt x="738" y="763"/>
                  </a:cubicBezTo>
                  <a:lnTo>
                    <a:pt x="738" y="191"/>
                  </a:lnTo>
                  <a:cubicBezTo>
                    <a:pt x="738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3"/>
            <p:cNvSpPr/>
            <p:nvPr/>
          </p:nvSpPr>
          <p:spPr>
            <a:xfrm>
              <a:off x="7638881" y="1236728"/>
              <a:ext cx="65772" cy="143493"/>
            </a:xfrm>
            <a:custGeom>
              <a:avLst/>
              <a:gdLst/>
              <a:ahLst/>
              <a:cxnLst/>
              <a:rect l="l" t="t" r="r" b="b"/>
              <a:pathLst>
                <a:path w="1954" h="4263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4072"/>
                  </a:lnTo>
                  <a:cubicBezTo>
                    <a:pt x="0" y="4191"/>
                    <a:pt x="72" y="4263"/>
                    <a:pt x="191" y="4263"/>
                  </a:cubicBezTo>
                  <a:lnTo>
                    <a:pt x="1739" y="4263"/>
                  </a:lnTo>
                  <a:cubicBezTo>
                    <a:pt x="1858" y="4263"/>
                    <a:pt x="1953" y="4191"/>
                    <a:pt x="1929" y="4072"/>
                  </a:cubicBezTo>
                  <a:lnTo>
                    <a:pt x="1929" y="191"/>
                  </a:lnTo>
                  <a:cubicBezTo>
                    <a:pt x="1929" y="95"/>
                    <a:pt x="1858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3"/>
            <p:cNvSpPr/>
            <p:nvPr/>
          </p:nvSpPr>
          <p:spPr>
            <a:xfrm>
              <a:off x="7678970" y="1236728"/>
              <a:ext cx="25683" cy="143493"/>
            </a:xfrm>
            <a:custGeom>
              <a:avLst/>
              <a:gdLst/>
              <a:ahLst/>
              <a:cxnLst/>
              <a:rect l="l" t="t" r="r" b="b"/>
              <a:pathLst>
                <a:path w="763" h="4263" extrusionOk="0">
                  <a:moveTo>
                    <a:pt x="0" y="0"/>
                  </a:moveTo>
                  <a:cubicBezTo>
                    <a:pt x="119" y="0"/>
                    <a:pt x="191" y="95"/>
                    <a:pt x="191" y="191"/>
                  </a:cubicBezTo>
                  <a:lnTo>
                    <a:pt x="191" y="4072"/>
                  </a:lnTo>
                  <a:cubicBezTo>
                    <a:pt x="191" y="4191"/>
                    <a:pt x="119" y="4263"/>
                    <a:pt x="0" y="4263"/>
                  </a:cubicBezTo>
                  <a:lnTo>
                    <a:pt x="548" y="4263"/>
                  </a:lnTo>
                  <a:cubicBezTo>
                    <a:pt x="667" y="4263"/>
                    <a:pt x="762" y="4191"/>
                    <a:pt x="762" y="4072"/>
                  </a:cubicBezTo>
                  <a:lnTo>
                    <a:pt x="762" y="191"/>
                  </a:ln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3"/>
            <p:cNvSpPr/>
            <p:nvPr/>
          </p:nvSpPr>
          <p:spPr>
            <a:xfrm>
              <a:off x="7638881" y="1255948"/>
              <a:ext cx="65772" cy="105053"/>
            </a:xfrm>
            <a:custGeom>
              <a:avLst/>
              <a:gdLst/>
              <a:ahLst/>
              <a:cxnLst/>
              <a:rect l="l" t="t" r="r" b="b"/>
              <a:pathLst>
                <a:path w="195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953" y="3120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3"/>
            <p:cNvSpPr/>
            <p:nvPr/>
          </p:nvSpPr>
          <p:spPr>
            <a:xfrm>
              <a:off x="7685365" y="1255948"/>
              <a:ext cx="19287" cy="105053"/>
            </a:xfrm>
            <a:custGeom>
              <a:avLst/>
              <a:gdLst/>
              <a:ahLst/>
              <a:cxnLst/>
              <a:rect l="l" t="t" r="r" b="b"/>
              <a:pathLst>
                <a:path w="573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572" y="312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3"/>
            <p:cNvSpPr/>
            <p:nvPr/>
          </p:nvSpPr>
          <p:spPr>
            <a:xfrm>
              <a:off x="7588391" y="1271196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43"/>
                    <a:pt x="310" y="643"/>
                  </a:cubicBezTo>
                  <a:cubicBezTo>
                    <a:pt x="500" y="643"/>
                    <a:pt x="643" y="500"/>
                    <a:pt x="643" y="334"/>
                  </a:cubicBezTo>
                  <a:cubicBezTo>
                    <a:pt x="643" y="143"/>
                    <a:pt x="500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3"/>
            <p:cNvSpPr/>
            <p:nvPr/>
          </p:nvSpPr>
          <p:spPr>
            <a:xfrm>
              <a:off x="7538675" y="1261569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1"/>
                    <a:pt x="144" y="643"/>
                    <a:pt x="334" y="643"/>
                  </a:cubicBezTo>
                  <a:cubicBezTo>
                    <a:pt x="501" y="643"/>
                    <a:pt x="644" y="501"/>
                    <a:pt x="644" y="310"/>
                  </a:cubicBezTo>
                  <a:cubicBezTo>
                    <a:pt x="644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3"/>
            <p:cNvSpPr/>
            <p:nvPr/>
          </p:nvSpPr>
          <p:spPr>
            <a:xfrm>
              <a:off x="7529856" y="1274393"/>
              <a:ext cx="75398" cy="7536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3"/>
            <p:cNvSpPr/>
            <p:nvPr/>
          </p:nvSpPr>
          <p:spPr>
            <a:xfrm>
              <a:off x="7574758" y="1334510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cubicBezTo>
                    <a:pt x="0" y="477"/>
                    <a:pt x="119" y="620"/>
                    <a:pt x="310" y="620"/>
                  </a:cubicBezTo>
                  <a:cubicBezTo>
                    <a:pt x="477" y="620"/>
                    <a:pt x="619" y="477"/>
                    <a:pt x="619" y="310"/>
                  </a:cubicBezTo>
                  <a:cubicBezTo>
                    <a:pt x="619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3"/>
            <p:cNvSpPr/>
            <p:nvPr/>
          </p:nvSpPr>
          <p:spPr>
            <a:xfrm>
              <a:off x="7568329" y="1296037"/>
              <a:ext cx="20869" cy="21677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cubicBezTo>
                    <a:pt x="1" y="501"/>
                    <a:pt x="120" y="643"/>
                    <a:pt x="310" y="643"/>
                  </a:cubicBezTo>
                  <a:cubicBezTo>
                    <a:pt x="477" y="643"/>
                    <a:pt x="620" y="501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3"/>
            <p:cNvSpPr/>
            <p:nvPr/>
          </p:nvSpPr>
          <p:spPr>
            <a:xfrm>
              <a:off x="7531472" y="1325691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500" y="620"/>
                    <a:pt x="619" y="477"/>
                    <a:pt x="619" y="310"/>
                  </a:cubicBezTo>
                  <a:cubicBezTo>
                    <a:pt x="619" y="120"/>
                    <a:pt x="500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3"/>
            <p:cNvSpPr/>
            <p:nvPr/>
          </p:nvSpPr>
          <p:spPr>
            <a:xfrm>
              <a:off x="7394408" y="1211853"/>
              <a:ext cx="340707" cy="291024"/>
            </a:xfrm>
            <a:custGeom>
              <a:avLst/>
              <a:gdLst/>
              <a:ahLst/>
              <a:cxnLst/>
              <a:rect l="l" t="t" r="r" b="b"/>
              <a:pathLst>
                <a:path w="10122" h="8646" extrusionOk="0">
                  <a:moveTo>
                    <a:pt x="9835" y="5764"/>
                  </a:moveTo>
                  <a:lnTo>
                    <a:pt x="9835" y="6502"/>
                  </a:lnTo>
                  <a:cubicBezTo>
                    <a:pt x="9835" y="6550"/>
                    <a:pt x="9788" y="6597"/>
                    <a:pt x="9740" y="6597"/>
                  </a:cubicBezTo>
                  <a:lnTo>
                    <a:pt x="381" y="6597"/>
                  </a:lnTo>
                  <a:cubicBezTo>
                    <a:pt x="333" y="6597"/>
                    <a:pt x="310" y="6550"/>
                    <a:pt x="310" y="6502"/>
                  </a:cubicBezTo>
                  <a:lnTo>
                    <a:pt x="310" y="5764"/>
                  </a:lnTo>
                  <a:close/>
                  <a:moveTo>
                    <a:pt x="5906" y="6883"/>
                  </a:moveTo>
                  <a:lnTo>
                    <a:pt x="5906" y="7907"/>
                  </a:lnTo>
                  <a:cubicBezTo>
                    <a:pt x="5644" y="7883"/>
                    <a:pt x="5358" y="7883"/>
                    <a:pt x="5073" y="7883"/>
                  </a:cubicBezTo>
                  <a:cubicBezTo>
                    <a:pt x="4787" y="7883"/>
                    <a:pt x="4501" y="7883"/>
                    <a:pt x="4239" y="7907"/>
                  </a:cubicBezTo>
                  <a:lnTo>
                    <a:pt x="4239" y="6883"/>
                  </a:lnTo>
                  <a:close/>
                  <a:moveTo>
                    <a:pt x="6216" y="7622"/>
                  </a:moveTo>
                  <a:cubicBezTo>
                    <a:pt x="6978" y="7669"/>
                    <a:pt x="7668" y="7788"/>
                    <a:pt x="8192" y="7955"/>
                  </a:cubicBezTo>
                  <a:cubicBezTo>
                    <a:pt x="8383" y="8003"/>
                    <a:pt x="8502" y="8169"/>
                    <a:pt x="8502" y="8360"/>
                  </a:cubicBezTo>
                  <a:cubicBezTo>
                    <a:pt x="8216" y="8241"/>
                    <a:pt x="7835" y="8145"/>
                    <a:pt x="7406" y="8074"/>
                  </a:cubicBezTo>
                  <a:cubicBezTo>
                    <a:pt x="7049" y="8003"/>
                    <a:pt x="6644" y="7955"/>
                    <a:pt x="6216" y="7931"/>
                  </a:cubicBezTo>
                  <a:lnTo>
                    <a:pt x="6216" y="7622"/>
                  </a:lnTo>
                  <a:close/>
                  <a:moveTo>
                    <a:pt x="381" y="1"/>
                  </a:moveTo>
                  <a:cubicBezTo>
                    <a:pt x="191" y="1"/>
                    <a:pt x="0" y="168"/>
                    <a:pt x="0" y="382"/>
                  </a:cubicBezTo>
                  <a:lnTo>
                    <a:pt x="0" y="6502"/>
                  </a:lnTo>
                  <a:cubicBezTo>
                    <a:pt x="0" y="6717"/>
                    <a:pt x="191" y="6883"/>
                    <a:pt x="381" y="6883"/>
                  </a:cubicBezTo>
                  <a:lnTo>
                    <a:pt x="3929" y="6883"/>
                  </a:lnTo>
                  <a:lnTo>
                    <a:pt x="3929" y="7312"/>
                  </a:lnTo>
                  <a:cubicBezTo>
                    <a:pt x="3144" y="7383"/>
                    <a:pt x="2429" y="7502"/>
                    <a:pt x="1858" y="7645"/>
                  </a:cubicBezTo>
                  <a:cubicBezTo>
                    <a:pt x="1548" y="7741"/>
                    <a:pt x="1334" y="8026"/>
                    <a:pt x="1334" y="8336"/>
                  </a:cubicBezTo>
                  <a:cubicBezTo>
                    <a:pt x="1334" y="8431"/>
                    <a:pt x="1381" y="8526"/>
                    <a:pt x="1477" y="8598"/>
                  </a:cubicBezTo>
                  <a:cubicBezTo>
                    <a:pt x="1524" y="8622"/>
                    <a:pt x="1572" y="8646"/>
                    <a:pt x="1643" y="8646"/>
                  </a:cubicBezTo>
                  <a:cubicBezTo>
                    <a:pt x="1667" y="8646"/>
                    <a:pt x="1715" y="8646"/>
                    <a:pt x="1738" y="8622"/>
                  </a:cubicBezTo>
                  <a:cubicBezTo>
                    <a:pt x="1929" y="8550"/>
                    <a:pt x="2167" y="8479"/>
                    <a:pt x="2453" y="8407"/>
                  </a:cubicBezTo>
                  <a:cubicBezTo>
                    <a:pt x="2548" y="8407"/>
                    <a:pt x="2596" y="8312"/>
                    <a:pt x="2572" y="8241"/>
                  </a:cubicBezTo>
                  <a:cubicBezTo>
                    <a:pt x="2548" y="8169"/>
                    <a:pt x="2477" y="8122"/>
                    <a:pt x="2405" y="8122"/>
                  </a:cubicBezTo>
                  <a:cubicBezTo>
                    <a:pt x="2096" y="8193"/>
                    <a:pt x="1858" y="8265"/>
                    <a:pt x="1643" y="8360"/>
                  </a:cubicBezTo>
                  <a:cubicBezTo>
                    <a:pt x="1643" y="8360"/>
                    <a:pt x="1643" y="8360"/>
                    <a:pt x="1643" y="8336"/>
                  </a:cubicBezTo>
                  <a:cubicBezTo>
                    <a:pt x="1643" y="8145"/>
                    <a:pt x="1762" y="8003"/>
                    <a:pt x="1929" y="7931"/>
                  </a:cubicBezTo>
                  <a:cubicBezTo>
                    <a:pt x="2477" y="7788"/>
                    <a:pt x="3167" y="7669"/>
                    <a:pt x="3929" y="7622"/>
                  </a:cubicBezTo>
                  <a:lnTo>
                    <a:pt x="3929" y="7907"/>
                  </a:lnTo>
                  <a:cubicBezTo>
                    <a:pt x="3620" y="7931"/>
                    <a:pt x="3334" y="7979"/>
                    <a:pt x="3072" y="8003"/>
                  </a:cubicBezTo>
                  <a:cubicBezTo>
                    <a:pt x="2977" y="8026"/>
                    <a:pt x="2929" y="8098"/>
                    <a:pt x="2929" y="8169"/>
                  </a:cubicBezTo>
                  <a:cubicBezTo>
                    <a:pt x="2953" y="8241"/>
                    <a:pt x="3001" y="8312"/>
                    <a:pt x="3072" y="8312"/>
                  </a:cubicBezTo>
                  <a:lnTo>
                    <a:pt x="3096" y="8312"/>
                  </a:lnTo>
                  <a:cubicBezTo>
                    <a:pt x="3405" y="8265"/>
                    <a:pt x="3739" y="8241"/>
                    <a:pt x="4096" y="8217"/>
                  </a:cubicBezTo>
                  <a:cubicBezTo>
                    <a:pt x="4406" y="8193"/>
                    <a:pt x="4739" y="8169"/>
                    <a:pt x="5073" y="8169"/>
                  </a:cubicBezTo>
                  <a:cubicBezTo>
                    <a:pt x="5406" y="8169"/>
                    <a:pt x="5739" y="8193"/>
                    <a:pt x="6049" y="8217"/>
                  </a:cubicBezTo>
                  <a:cubicBezTo>
                    <a:pt x="6525" y="8241"/>
                    <a:pt x="6978" y="8288"/>
                    <a:pt x="7359" y="8360"/>
                  </a:cubicBezTo>
                  <a:cubicBezTo>
                    <a:pt x="7764" y="8431"/>
                    <a:pt x="8121" y="8526"/>
                    <a:pt x="8383" y="8622"/>
                  </a:cubicBezTo>
                  <a:cubicBezTo>
                    <a:pt x="8430" y="8646"/>
                    <a:pt x="8454" y="8646"/>
                    <a:pt x="8502" y="8646"/>
                  </a:cubicBezTo>
                  <a:cubicBezTo>
                    <a:pt x="8549" y="8646"/>
                    <a:pt x="8621" y="8622"/>
                    <a:pt x="8668" y="8598"/>
                  </a:cubicBezTo>
                  <a:cubicBezTo>
                    <a:pt x="8764" y="8526"/>
                    <a:pt x="8811" y="8431"/>
                    <a:pt x="8811" y="8336"/>
                  </a:cubicBezTo>
                  <a:cubicBezTo>
                    <a:pt x="8811" y="8026"/>
                    <a:pt x="8597" y="7741"/>
                    <a:pt x="8287" y="7645"/>
                  </a:cubicBezTo>
                  <a:cubicBezTo>
                    <a:pt x="7716" y="7502"/>
                    <a:pt x="7001" y="7383"/>
                    <a:pt x="6216" y="7312"/>
                  </a:cubicBezTo>
                  <a:lnTo>
                    <a:pt x="6216" y="6883"/>
                  </a:lnTo>
                  <a:lnTo>
                    <a:pt x="9740" y="6883"/>
                  </a:lnTo>
                  <a:cubicBezTo>
                    <a:pt x="9954" y="6883"/>
                    <a:pt x="10121" y="6717"/>
                    <a:pt x="10121" y="6502"/>
                  </a:cubicBezTo>
                  <a:lnTo>
                    <a:pt x="10121" y="382"/>
                  </a:lnTo>
                  <a:cubicBezTo>
                    <a:pt x="10121" y="168"/>
                    <a:pt x="9954" y="1"/>
                    <a:pt x="9740" y="1"/>
                  </a:cubicBezTo>
                  <a:lnTo>
                    <a:pt x="4763" y="1"/>
                  </a:lnTo>
                  <a:cubicBezTo>
                    <a:pt x="4668" y="1"/>
                    <a:pt x="4596" y="72"/>
                    <a:pt x="4596" y="144"/>
                  </a:cubicBezTo>
                  <a:cubicBezTo>
                    <a:pt x="4596" y="239"/>
                    <a:pt x="4668" y="287"/>
                    <a:pt x="4763" y="287"/>
                  </a:cubicBezTo>
                  <a:lnTo>
                    <a:pt x="9740" y="287"/>
                  </a:lnTo>
                  <a:cubicBezTo>
                    <a:pt x="9788" y="287"/>
                    <a:pt x="9835" y="334"/>
                    <a:pt x="9835" y="382"/>
                  </a:cubicBezTo>
                  <a:lnTo>
                    <a:pt x="9835" y="5478"/>
                  </a:lnTo>
                  <a:lnTo>
                    <a:pt x="310" y="5478"/>
                  </a:lnTo>
                  <a:lnTo>
                    <a:pt x="310" y="382"/>
                  </a:lnTo>
                  <a:cubicBezTo>
                    <a:pt x="310" y="334"/>
                    <a:pt x="333" y="287"/>
                    <a:pt x="381" y="287"/>
                  </a:cubicBezTo>
                  <a:lnTo>
                    <a:pt x="4072" y="287"/>
                  </a:lnTo>
                  <a:cubicBezTo>
                    <a:pt x="4168" y="287"/>
                    <a:pt x="4239" y="239"/>
                    <a:pt x="4239" y="144"/>
                  </a:cubicBezTo>
                  <a:cubicBezTo>
                    <a:pt x="4239" y="72"/>
                    <a:pt x="4168" y="1"/>
                    <a:pt x="4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3"/>
            <p:cNvSpPr/>
            <p:nvPr/>
          </p:nvSpPr>
          <p:spPr>
            <a:xfrm>
              <a:off x="7420831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1" y="310"/>
                  </a:moveTo>
                  <a:cubicBezTo>
                    <a:pt x="834" y="310"/>
                    <a:pt x="858" y="334"/>
                    <a:pt x="858" y="358"/>
                  </a:cubicBezTo>
                  <a:lnTo>
                    <a:pt x="858" y="834"/>
                  </a:lnTo>
                  <a:cubicBezTo>
                    <a:pt x="858" y="858"/>
                    <a:pt x="858" y="882"/>
                    <a:pt x="811" y="882"/>
                  </a:cubicBezTo>
                  <a:lnTo>
                    <a:pt x="334" y="882"/>
                  </a:lnTo>
                  <a:cubicBezTo>
                    <a:pt x="310" y="882"/>
                    <a:pt x="287" y="858"/>
                    <a:pt x="287" y="834"/>
                  </a:cubicBezTo>
                  <a:lnTo>
                    <a:pt x="287" y="358"/>
                  </a:lnTo>
                  <a:cubicBezTo>
                    <a:pt x="287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834"/>
                  </a:lnTo>
                  <a:cubicBezTo>
                    <a:pt x="1" y="1024"/>
                    <a:pt x="144" y="1167"/>
                    <a:pt x="334" y="1167"/>
                  </a:cubicBezTo>
                  <a:lnTo>
                    <a:pt x="811" y="1167"/>
                  </a:lnTo>
                  <a:cubicBezTo>
                    <a:pt x="1001" y="1167"/>
                    <a:pt x="1168" y="1024"/>
                    <a:pt x="1168" y="834"/>
                  </a:cubicBezTo>
                  <a:lnTo>
                    <a:pt x="1168" y="358"/>
                  </a:lnTo>
                  <a:cubicBezTo>
                    <a:pt x="1168" y="167"/>
                    <a:pt x="1001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3"/>
            <p:cNvSpPr/>
            <p:nvPr/>
          </p:nvSpPr>
          <p:spPr>
            <a:xfrm>
              <a:off x="7467349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0" y="310"/>
                  </a:moveTo>
                  <a:cubicBezTo>
                    <a:pt x="834" y="310"/>
                    <a:pt x="857" y="334"/>
                    <a:pt x="857" y="358"/>
                  </a:cubicBezTo>
                  <a:lnTo>
                    <a:pt x="857" y="834"/>
                  </a:lnTo>
                  <a:cubicBezTo>
                    <a:pt x="857" y="858"/>
                    <a:pt x="834" y="882"/>
                    <a:pt x="810" y="882"/>
                  </a:cubicBezTo>
                  <a:lnTo>
                    <a:pt x="334" y="882"/>
                  </a:lnTo>
                  <a:cubicBezTo>
                    <a:pt x="310" y="882"/>
                    <a:pt x="286" y="858"/>
                    <a:pt x="286" y="834"/>
                  </a:cubicBezTo>
                  <a:lnTo>
                    <a:pt x="286" y="358"/>
                  </a:lnTo>
                  <a:cubicBezTo>
                    <a:pt x="286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3" y="0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24"/>
                    <a:pt x="143" y="1167"/>
                    <a:pt x="334" y="1167"/>
                  </a:cubicBezTo>
                  <a:lnTo>
                    <a:pt x="810" y="1167"/>
                  </a:lnTo>
                  <a:cubicBezTo>
                    <a:pt x="1000" y="1167"/>
                    <a:pt x="1167" y="1024"/>
                    <a:pt x="1167" y="834"/>
                  </a:cubicBezTo>
                  <a:lnTo>
                    <a:pt x="1167" y="358"/>
                  </a:lnTo>
                  <a:cubicBezTo>
                    <a:pt x="1167" y="167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3"/>
            <p:cNvSpPr/>
            <p:nvPr/>
          </p:nvSpPr>
          <p:spPr>
            <a:xfrm>
              <a:off x="7420831" y="1286410"/>
              <a:ext cx="85833" cy="42513"/>
            </a:xfrm>
            <a:custGeom>
              <a:avLst/>
              <a:gdLst/>
              <a:ahLst/>
              <a:cxnLst/>
              <a:rect l="l" t="t" r="r" b="b"/>
              <a:pathLst>
                <a:path w="2550" h="1263" extrusionOk="0">
                  <a:moveTo>
                    <a:pt x="2192" y="286"/>
                  </a:moveTo>
                  <a:cubicBezTo>
                    <a:pt x="2216" y="286"/>
                    <a:pt x="2239" y="310"/>
                    <a:pt x="2239" y="334"/>
                  </a:cubicBezTo>
                  <a:lnTo>
                    <a:pt x="2239" y="906"/>
                  </a:lnTo>
                  <a:cubicBezTo>
                    <a:pt x="2239" y="929"/>
                    <a:pt x="2216" y="953"/>
                    <a:pt x="2192" y="953"/>
                  </a:cubicBezTo>
                  <a:lnTo>
                    <a:pt x="334" y="953"/>
                  </a:lnTo>
                  <a:cubicBezTo>
                    <a:pt x="310" y="953"/>
                    <a:pt x="287" y="929"/>
                    <a:pt x="287" y="906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close/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lnTo>
                    <a:pt x="1" y="906"/>
                  </a:lnTo>
                  <a:cubicBezTo>
                    <a:pt x="1" y="1096"/>
                    <a:pt x="168" y="1263"/>
                    <a:pt x="358" y="1263"/>
                  </a:cubicBezTo>
                  <a:lnTo>
                    <a:pt x="2192" y="1263"/>
                  </a:lnTo>
                  <a:cubicBezTo>
                    <a:pt x="2382" y="1263"/>
                    <a:pt x="2549" y="1096"/>
                    <a:pt x="2549" y="906"/>
                  </a:cubicBezTo>
                  <a:lnTo>
                    <a:pt x="2549" y="334"/>
                  </a:lnTo>
                  <a:cubicBezTo>
                    <a:pt x="2549" y="144"/>
                    <a:pt x="2382" y="1"/>
                    <a:pt x="2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3"/>
            <p:cNvSpPr/>
            <p:nvPr/>
          </p:nvSpPr>
          <p:spPr>
            <a:xfrm>
              <a:off x="7420831" y="1255140"/>
              <a:ext cx="24908" cy="9660"/>
            </a:xfrm>
            <a:custGeom>
              <a:avLst/>
              <a:gdLst/>
              <a:ahLst/>
              <a:cxnLst/>
              <a:rect l="l" t="t" r="r" b="b"/>
              <a:pathLst>
                <a:path w="740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572" y="287"/>
                  </a:lnTo>
                  <a:cubicBezTo>
                    <a:pt x="668" y="287"/>
                    <a:pt x="739" y="215"/>
                    <a:pt x="739" y="144"/>
                  </a:cubicBezTo>
                  <a:cubicBezTo>
                    <a:pt x="739" y="49"/>
                    <a:pt x="668" y="1"/>
                    <a:pt x="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3"/>
            <p:cNvSpPr/>
            <p:nvPr/>
          </p:nvSpPr>
          <p:spPr>
            <a:xfrm>
              <a:off x="7420831" y="1238310"/>
              <a:ext cx="85833" cy="10468"/>
            </a:xfrm>
            <a:custGeom>
              <a:avLst/>
              <a:gdLst/>
              <a:ahLst/>
              <a:cxnLst/>
              <a:rect l="l" t="t" r="r" b="b"/>
              <a:pathLst>
                <a:path w="2550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2382" y="310"/>
                  </a:lnTo>
                  <a:cubicBezTo>
                    <a:pt x="2478" y="310"/>
                    <a:pt x="2549" y="239"/>
                    <a:pt x="2549" y="144"/>
                  </a:cubicBezTo>
                  <a:cubicBezTo>
                    <a:pt x="2549" y="72"/>
                    <a:pt x="2478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3"/>
            <p:cNvSpPr/>
            <p:nvPr/>
          </p:nvSpPr>
          <p:spPr>
            <a:xfrm>
              <a:off x="7634067" y="1231915"/>
              <a:ext cx="75398" cy="153927"/>
            </a:xfrm>
            <a:custGeom>
              <a:avLst/>
              <a:gdLst/>
              <a:ahLst/>
              <a:cxnLst/>
              <a:rect l="l" t="t" r="r" b="b"/>
              <a:pathLst>
                <a:path w="2240" h="4573" extrusionOk="0">
                  <a:moveTo>
                    <a:pt x="1882" y="286"/>
                  </a:moveTo>
                  <a:cubicBezTo>
                    <a:pt x="1906" y="286"/>
                    <a:pt x="1930" y="310"/>
                    <a:pt x="1930" y="334"/>
                  </a:cubicBezTo>
                  <a:lnTo>
                    <a:pt x="1930" y="572"/>
                  </a:lnTo>
                  <a:lnTo>
                    <a:pt x="286" y="572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1930" y="3977"/>
                  </a:moveTo>
                  <a:lnTo>
                    <a:pt x="1930" y="4215"/>
                  </a:lnTo>
                  <a:cubicBezTo>
                    <a:pt x="1930" y="4239"/>
                    <a:pt x="1906" y="4263"/>
                    <a:pt x="1882" y="4263"/>
                  </a:cubicBezTo>
                  <a:lnTo>
                    <a:pt x="334" y="4263"/>
                  </a:lnTo>
                  <a:cubicBezTo>
                    <a:pt x="310" y="4263"/>
                    <a:pt x="286" y="4239"/>
                    <a:pt x="286" y="4215"/>
                  </a:cubicBezTo>
                  <a:lnTo>
                    <a:pt x="286" y="3977"/>
                  </a:lnTo>
                  <a:close/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4215"/>
                  </a:lnTo>
                  <a:cubicBezTo>
                    <a:pt x="1" y="4406"/>
                    <a:pt x="143" y="4573"/>
                    <a:pt x="334" y="4573"/>
                  </a:cubicBezTo>
                  <a:lnTo>
                    <a:pt x="1882" y="4573"/>
                  </a:lnTo>
                  <a:cubicBezTo>
                    <a:pt x="2072" y="4573"/>
                    <a:pt x="2239" y="4406"/>
                    <a:pt x="2239" y="4215"/>
                  </a:cubicBezTo>
                  <a:lnTo>
                    <a:pt x="2239" y="2167"/>
                  </a:lnTo>
                  <a:cubicBezTo>
                    <a:pt x="2239" y="2096"/>
                    <a:pt x="2168" y="2024"/>
                    <a:pt x="2072" y="2024"/>
                  </a:cubicBezTo>
                  <a:cubicBezTo>
                    <a:pt x="2001" y="2024"/>
                    <a:pt x="1930" y="2096"/>
                    <a:pt x="1930" y="2167"/>
                  </a:cubicBezTo>
                  <a:lnTo>
                    <a:pt x="1930" y="3692"/>
                  </a:lnTo>
                  <a:lnTo>
                    <a:pt x="286" y="3692"/>
                  </a:lnTo>
                  <a:lnTo>
                    <a:pt x="286" y="858"/>
                  </a:lnTo>
                  <a:lnTo>
                    <a:pt x="1930" y="858"/>
                  </a:lnTo>
                  <a:lnTo>
                    <a:pt x="1930" y="1501"/>
                  </a:lnTo>
                  <a:cubicBezTo>
                    <a:pt x="1930" y="1596"/>
                    <a:pt x="2001" y="1667"/>
                    <a:pt x="2096" y="1667"/>
                  </a:cubicBezTo>
                  <a:cubicBezTo>
                    <a:pt x="2168" y="1667"/>
                    <a:pt x="2239" y="1596"/>
                    <a:pt x="2239" y="1501"/>
                  </a:cubicBezTo>
                  <a:lnTo>
                    <a:pt x="2239" y="334"/>
                  </a:lnTo>
                  <a:cubicBezTo>
                    <a:pt x="2239" y="143"/>
                    <a:pt x="2072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3"/>
            <p:cNvSpPr/>
            <p:nvPr/>
          </p:nvSpPr>
          <p:spPr>
            <a:xfrm>
              <a:off x="7525043" y="1256756"/>
              <a:ext cx="89805" cy="104245"/>
            </a:xfrm>
            <a:custGeom>
              <a:avLst/>
              <a:gdLst/>
              <a:ahLst/>
              <a:cxnLst/>
              <a:rect l="l" t="t" r="r" b="b"/>
              <a:pathLst>
                <a:path w="2668" h="3097" extrusionOk="0">
                  <a:moveTo>
                    <a:pt x="739" y="286"/>
                  </a:moveTo>
                  <a:cubicBezTo>
                    <a:pt x="810" y="286"/>
                    <a:pt x="882" y="358"/>
                    <a:pt x="906" y="429"/>
                  </a:cubicBezTo>
                  <a:cubicBezTo>
                    <a:pt x="787" y="477"/>
                    <a:pt x="691" y="501"/>
                    <a:pt x="596" y="572"/>
                  </a:cubicBezTo>
                  <a:cubicBezTo>
                    <a:pt x="572" y="548"/>
                    <a:pt x="572" y="501"/>
                    <a:pt x="572" y="477"/>
                  </a:cubicBezTo>
                  <a:cubicBezTo>
                    <a:pt x="572" y="382"/>
                    <a:pt x="644" y="286"/>
                    <a:pt x="739" y="286"/>
                  </a:cubicBezTo>
                  <a:close/>
                  <a:moveTo>
                    <a:pt x="2192" y="596"/>
                  </a:moveTo>
                  <a:cubicBezTo>
                    <a:pt x="2287" y="596"/>
                    <a:pt x="2358" y="667"/>
                    <a:pt x="2358" y="763"/>
                  </a:cubicBezTo>
                  <a:cubicBezTo>
                    <a:pt x="2358" y="810"/>
                    <a:pt x="2335" y="882"/>
                    <a:pt x="2287" y="905"/>
                  </a:cubicBezTo>
                  <a:cubicBezTo>
                    <a:pt x="2216" y="810"/>
                    <a:pt x="2144" y="739"/>
                    <a:pt x="2073" y="667"/>
                  </a:cubicBezTo>
                  <a:cubicBezTo>
                    <a:pt x="2096" y="620"/>
                    <a:pt x="2144" y="596"/>
                    <a:pt x="2192" y="596"/>
                  </a:cubicBezTo>
                  <a:close/>
                  <a:moveTo>
                    <a:pt x="501" y="2191"/>
                  </a:moveTo>
                  <a:cubicBezTo>
                    <a:pt x="596" y="2191"/>
                    <a:pt x="668" y="2263"/>
                    <a:pt x="668" y="2358"/>
                  </a:cubicBezTo>
                  <a:cubicBezTo>
                    <a:pt x="668" y="2453"/>
                    <a:pt x="596" y="2525"/>
                    <a:pt x="501" y="2525"/>
                  </a:cubicBezTo>
                  <a:cubicBezTo>
                    <a:pt x="406" y="2525"/>
                    <a:pt x="334" y="2453"/>
                    <a:pt x="334" y="2358"/>
                  </a:cubicBezTo>
                  <a:cubicBezTo>
                    <a:pt x="334" y="2263"/>
                    <a:pt x="406" y="2191"/>
                    <a:pt x="501" y="2191"/>
                  </a:cubicBezTo>
                  <a:close/>
                  <a:moveTo>
                    <a:pt x="1263" y="667"/>
                  </a:moveTo>
                  <a:cubicBezTo>
                    <a:pt x="1787" y="667"/>
                    <a:pt x="2239" y="1120"/>
                    <a:pt x="2239" y="1644"/>
                  </a:cubicBezTo>
                  <a:cubicBezTo>
                    <a:pt x="2239" y="1858"/>
                    <a:pt x="2168" y="2072"/>
                    <a:pt x="2025" y="2239"/>
                  </a:cubicBezTo>
                  <a:cubicBezTo>
                    <a:pt x="1954" y="2191"/>
                    <a:pt x="1882" y="2168"/>
                    <a:pt x="1787" y="2168"/>
                  </a:cubicBezTo>
                  <a:cubicBezTo>
                    <a:pt x="1525" y="2168"/>
                    <a:pt x="1334" y="2358"/>
                    <a:pt x="1311" y="2620"/>
                  </a:cubicBezTo>
                  <a:lnTo>
                    <a:pt x="1263" y="2620"/>
                  </a:lnTo>
                  <a:cubicBezTo>
                    <a:pt x="1144" y="2620"/>
                    <a:pt x="1025" y="2596"/>
                    <a:pt x="930" y="2549"/>
                  </a:cubicBezTo>
                  <a:cubicBezTo>
                    <a:pt x="953" y="2501"/>
                    <a:pt x="977" y="2430"/>
                    <a:pt x="977" y="2358"/>
                  </a:cubicBezTo>
                  <a:cubicBezTo>
                    <a:pt x="977" y="2096"/>
                    <a:pt x="763" y="1882"/>
                    <a:pt x="501" y="1882"/>
                  </a:cubicBezTo>
                  <a:cubicBezTo>
                    <a:pt x="429" y="1882"/>
                    <a:pt x="382" y="1906"/>
                    <a:pt x="334" y="1929"/>
                  </a:cubicBezTo>
                  <a:cubicBezTo>
                    <a:pt x="310" y="1834"/>
                    <a:pt x="287" y="1739"/>
                    <a:pt x="287" y="1644"/>
                  </a:cubicBezTo>
                  <a:cubicBezTo>
                    <a:pt x="287" y="1096"/>
                    <a:pt x="715" y="667"/>
                    <a:pt x="1263" y="667"/>
                  </a:cubicBezTo>
                  <a:close/>
                  <a:moveTo>
                    <a:pt x="1787" y="2453"/>
                  </a:moveTo>
                  <a:cubicBezTo>
                    <a:pt x="1882" y="2453"/>
                    <a:pt x="1954" y="2525"/>
                    <a:pt x="1954" y="2620"/>
                  </a:cubicBezTo>
                  <a:cubicBezTo>
                    <a:pt x="1954" y="2715"/>
                    <a:pt x="1882" y="2787"/>
                    <a:pt x="1787" y="2787"/>
                  </a:cubicBezTo>
                  <a:cubicBezTo>
                    <a:pt x="1692" y="2787"/>
                    <a:pt x="1620" y="2715"/>
                    <a:pt x="1620" y="2620"/>
                  </a:cubicBezTo>
                  <a:cubicBezTo>
                    <a:pt x="1620" y="2525"/>
                    <a:pt x="1692" y="2453"/>
                    <a:pt x="1787" y="2453"/>
                  </a:cubicBezTo>
                  <a:close/>
                  <a:moveTo>
                    <a:pt x="739" y="1"/>
                  </a:moveTo>
                  <a:cubicBezTo>
                    <a:pt x="477" y="1"/>
                    <a:pt x="263" y="215"/>
                    <a:pt x="263" y="453"/>
                  </a:cubicBezTo>
                  <a:cubicBezTo>
                    <a:pt x="263" y="572"/>
                    <a:pt x="310" y="667"/>
                    <a:pt x="358" y="739"/>
                  </a:cubicBezTo>
                  <a:cubicBezTo>
                    <a:pt x="144" y="977"/>
                    <a:pt x="1" y="1286"/>
                    <a:pt x="1" y="1644"/>
                  </a:cubicBezTo>
                  <a:cubicBezTo>
                    <a:pt x="1" y="1810"/>
                    <a:pt x="25" y="1977"/>
                    <a:pt x="96" y="2144"/>
                  </a:cubicBezTo>
                  <a:cubicBezTo>
                    <a:pt x="72" y="2215"/>
                    <a:pt x="48" y="2287"/>
                    <a:pt x="48" y="2358"/>
                  </a:cubicBezTo>
                  <a:cubicBezTo>
                    <a:pt x="48" y="2620"/>
                    <a:pt x="239" y="2811"/>
                    <a:pt x="501" y="2811"/>
                  </a:cubicBezTo>
                  <a:cubicBezTo>
                    <a:pt x="572" y="2811"/>
                    <a:pt x="644" y="2811"/>
                    <a:pt x="691" y="2787"/>
                  </a:cubicBezTo>
                  <a:cubicBezTo>
                    <a:pt x="858" y="2858"/>
                    <a:pt x="1072" y="2906"/>
                    <a:pt x="1263" y="2906"/>
                  </a:cubicBezTo>
                  <a:lnTo>
                    <a:pt x="1406" y="2906"/>
                  </a:lnTo>
                  <a:cubicBezTo>
                    <a:pt x="1501" y="3025"/>
                    <a:pt x="1620" y="3096"/>
                    <a:pt x="1787" y="3096"/>
                  </a:cubicBezTo>
                  <a:cubicBezTo>
                    <a:pt x="2049" y="3096"/>
                    <a:pt x="2239" y="2882"/>
                    <a:pt x="2239" y="2620"/>
                  </a:cubicBezTo>
                  <a:cubicBezTo>
                    <a:pt x="2239" y="2572"/>
                    <a:pt x="2239" y="2525"/>
                    <a:pt x="2216" y="2477"/>
                  </a:cubicBezTo>
                  <a:cubicBezTo>
                    <a:pt x="2430" y="2239"/>
                    <a:pt x="2525" y="1953"/>
                    <a:pt x="2525" y="1644"/>
                  </a:cubicBezTo>
                  <a:cubicBezTo>
                    <a:pt x="2525" y="1477"/>
                    <a:pt x="2501" y="1310"/>
                    <a:pt x="2430" y="1167"/>
                  </a:cubicBezTo>
                  <a:cubicBezTo>
                    <a:pt x="2573" y="1072"/>
                    <a:pt x="2668" y="929"/>
                    <a:pt x="2668" y="763"/>
                  </a:cubicBezTo>
                  <a:cubicBezTo>
                    <a:pt x="2668" y="501"/>
                    <a:pt x="2454" y="286"/>
                    <a:pt x="2192" y="286"/>
                  </a:cubicBezTo>
                  <a:cubicBezTo>
                    <a:pt x="2049" y="286"/>
                    <a:pt x="1906" y="382"/>
                    <a:pt x="1811" y="501"/>
                  </a:cubicBezTo>
                  <a:cubicBezTo>
                    <a:pt x="1644" y="429"/>
                    <a:pt x="1453" y="382"/>
                    <a:pt x="1263" y="382"/>
                  </a:cubicBezTo>
                  <a:lnTo>
                    <a:pt x="1192" y="382"/>
                  </a:lnTo>
                  <a:cubicBezTo>
                    <a:pt x="1144" y="167"/>
                    <a:pt x="953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3"/>
            <p:cNvSpPr/>
            <p:nvPr/>
          </p:nvSpPr>
          <p:spPr>
            <a:xfrm>
              <a:off x="7562742" y="1291223"/>
              <a:ext cx="31270" cy="3130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476" y="286"/>
                  </a:moveTo>
                  <a:cubicBezTo>
                    <a:pt x="572" y="286"/>
                    <a:pt x="643" y="382"/>
                    <a:pt x="643" y="453"/>
                  </a:cubicBezTo>
                  <a:cubicBezTo>
                    <a:pt x="643" y="548"/>
                    <a:pt x="572" y="620"/>
                    <a:pt x="476" y="620"/>
                  </a:cubicBezTo>
                  <a:cubicBezTo>
                    <a:pt x="381" y="620"/>
                    <a:pt x="310" y="548"/>
                    <a:pt x="310" y="453"/>
                  </a:cubicBezTo>
                  <a:cubicBezTo>
                    <a:pt x="310" y="382"/>
                    <a:pt x="381" y="286"/>
                    <a:pt x="476" y="286"/>
                  </a:cubicBezTo>
                  <a:close/>
                  <a:moveTo>
                    <a:pt x="476" y="1"/>
                  </a:moveTo>
                  <a:cubicBezTo>
                    <a:pt x="214" y="1"/>
                    <a:pt x="0" y="215"/>
                    <a:pt x="0" y="453"/>
                  </a:cubicBezTo>
                  <a:cubicBezTo>
                    <a:pt x="0" y="715"/>
                    <a:pt x="214" y="929"/>
                    <a:pt x="476" y="929"/>
                  </a:cubicBezTo>
                  <a:cubicBezTo>
                    <a:pt x="738" y="929"/>
                    <a:pt x="929" y="715"/>
                    <a:pt x="929" y="453"/>
                  </a:cubicBezTo>
                  <a:cubicBezTo>
                    <a:pt x="929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3"/>
            <p:cNvSpPr/>
            <p:nvPr/>
          </p:nvSpPr>
          <p:spPr>
            <a:xfrm>
              <a:off x="7537093" y="1365780"/>
              <a:ext cx="20869" cy="9660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cubicBezTo>
                    <a:pt x="0" y="215"/>
                    <a:pt x="71" y="286"/>
                    <a:pt x="143" y="286"/>
                  </a:cubicBezTo>
                  <a:lnTo>
                    <a:pt x="452" y="286"/>
                  </a:lnTo>
                  <a:cubicBezTo>
                    <a:pt x="548" y="286"/>
                    <a:pt x="619" y="215"/>
                    <a:pt x="619" y="143"/>
                  </a:cubicBezTo>
                  <a:cubicBezTo>
                    <a:pt x="619" y="72"/>
                    <a:pt x="548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3"/>
            <p:cNvSpPr/>
            <p:nvPr/>
          </p:nvSpPr>
          <p:spPr>
            <a:xfrm>
              <a:off x="7582769" y="1247937"/>
              <a:ext cx="32078" cy="10468"/>
            </a:xfrm>
            <a:custGeom>
              <a:avLst/>
              <a:gdLst/>
              <a:ahLst/>
              <a:cxnLst/>
              <a:rect l="l" t="t" r="r" b="b"/>
              <a:pathLst>
                <a:path w="953" h="311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810" y="310"/>
                  </a:lnTo>
                  <a:cubicBezTo>
                    <a:pt x="882" y="310"/>
                    <a:pt x="953" y="239"/>
                    <a:pt x="953" y="143"/>
                  </a:cubicBezTo>
                  <a:cubicBezTo>
                    <a:pt x="953" y="72"/>
                    <a:pt x="882" y="1"/>
                    <a:pt x="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title"/>
          </p:nvPr>
        </p:nvSpPr>
        <p:spPr>
          <a:xfrm>
            <a:off x="815502" y="2127484"/>
            <a:ext cx="6683886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title" idx="2"/>
          </p:nvPr>
        </p:nvSpPr>
        <p:spPr>
          <a:xfrm>
            <a:off x="3749088" y="764221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8"/>
          <p:cNvSpPr txBox="1">
            <a:spLocks noGrp="1"/>
          </p:cNvSpPr>
          <p:nvPr>
            <p:ph type="subTitle" idx="1"/>
          </p:nvPr>
        </p:nvSpPr>
        <p:spPr>
          <a:xfrm>
            <a:off x="633513" y="1165892"/>
            <a:ext cx="6391341" cy="32629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b="1" dirty="0"/>
              <a:t>Coronavirus disease (COVID-19) is an infectious disease caused by the SARS-CoV-2 virus.</a:t>
            </a:r>
          </a:p>
          <a:p>
            <a:pPr marL="0" lvl="0" indent="0"/>
            <a:endParaRPr lang="en-US" b="1" dirty="0"/>
          </a:p>
          <a:p>
            <a:pPr marL="0" lvl="0" indent="0"/>
            <a:endParaRPr lang="en-US" b="1" dirty="0"/>
          </a:p>
          <a:p>
            <a:pPr marL="0" lvl="0" indent="0"/>
            <a:r>
              <a:rPr lang="en-US" b="1" dirty="0"/>
              <a:t>With its great tendency to spread, Nigeria became a safe haven for it. Ever since the confirmation of the first case in Nigeria on 27</a:t>
            </a:r>
            <a:r>
              <a:rPr lang="en-US" b="1" baseline="30000" dirty="0"/>
              <a:t>th</a:t>
            </a:r>
            <a:r>
              <a:rPr lang="en-US" b="1" dirty="0"/>
              <a:t> of February, 2020, the trajectory of cases has only seen a steady rise. </a:t>
            </a:r>
          </a:p>
          <a:p>
            <a:pPr marL="0" lvl="0" indent="0"/>
            <a:endParaRPr lang="en-US" b="1" dirty="0"/>
          </a:p>
          <a:p>
            <a:pPr marL="0" lvl="0" indent="0"/>
            <a:endParaRPr lang="en-US" b="1" dirty="0"/>
          </a:p>
          <a:p>
            <a:pPr marL="0" lvl="0" indent="0"/>
            <a:r>
              <a:rPr lang="en-US" b="1" dirty="0"/>
              <a:t>	</a:t>
            </a:r>
          </a:p>
          <a:p>
            <a:pPr marL="0" lvl="0" indent="0"/>
            <a:endParaRPr lang="en-US" b="1" dirty="0"/>
          </a:p>
          <a:p>
            <a:pPr marL="0" lvl="0" indent="0"/>
            <a:r>
              <a:rPr lang="en-US" b="1" dirty="0"/>
              <a:t>This project investigates COVID-19’s stay in Nigeria; exploring its effects on the economy and health sector among others. The solution will also </a:t>
            </a:r>
            <a:r>
              <a:rPr lang="en-US" b="1"/>
              <a:t>be stated. </a:t>
            </a:r>
            <a:endParaRPr lang="en-US" b="1" dirty="0"/>
          </a:p>
          <a:p>
            <a:pPr marL="0" lvl="0" indent="0"/>
            <a:endParaRPr lang="en-GB" b="1" dirty="0"/>
          </a:p>
          <a:p>
            <a:pPr marL="0" lvl="0" indent="0"/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713100" y="2644568"/>
            <a:ext cx="668826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Overview and Extraction</a:t>
            </a:r>
            <a:endParaRPr dirty="0"/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713100" y="861045"/>
            <a:ext cx="1463100" cy="9711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86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9"/>
          <p:cNvSpPr/>
          <p:nvPr/>
        </p:nvSpPr>
        <p:spPr>
          <a:xfrm>
            <a:off x="713855" y="990889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1.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713100" y="2149261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5749227" y="990889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4.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23" name="Google Shape;1023;p39"/>
          <p:cNvSpPr/>
          <p:nvPr/>
        </p:nvSpPr>
        <p:spPr>
          <a:xfrm>
            <a:off x="713100" y="3307633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Sources</a:t>
            </a:r>
            <a:endParaRPr dirty="0"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1"/>
          </p:nvPr>
        </p:nvSpPr>
        <p:spPr>
          <a:xfrm>
            <a:off x="1610669" y="1239049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NCDC Dataset</a:t>
            </a:r>
            <a:endParaRPr dirty="0"/>
          </a:p>
        </p:txBody>
      </p:sp>
      <p:sp>
        <p:nvSpPr>
          <p:cNvPr id="196" name="Google Shape;1029;p39"/>
          <p:cNvSpPr txBox="1">
            <a:spLocks noGrp="1"/>
          </p:cNvSpPr>
          <p:nvPr>
            <p:ph type="subTitle" idx="2"/>
          </p:nvPr>
        </p:nvSpPr>
        <p:spPr>
          <a:xfrm>
            <a:off x="1649281" y="2398822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John Hopkins GitHub Data Repo</a:t>
            </a:r>
            <a:endParaRPr dirty="0"/>
          </a:p>
        </p:txBody>
      </p:sp>
      <p:sp>
        <p:nvSpPr>
          <p:cNvPr id="197" name="Google Shape;1029;p39"/>
          <p:cNvSpPr txBox="1">
            <a:spLocks noGrp="1"/>
          </p:cNvSpPr>
          <p:nvPr>
            <p:ph type="subTitle" idx="3"/>
          </p:nvPr>
        </p:nvSpPr>
        <p:spPr>
          <a:xfrm>
            <a:off x="1733028" y="355611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Nigeria COVID Vulnerability Index</a:t>
            </a:r>
            <a:endParaRPr dirty="0"/>
          </a:p>
        </p:txBody>
      </p:sp>
      <p:sp>
        <p:nvSpPr>
          <p:cNvPr id="198" name="Google Shape;1029;p39"/>
          <p:cNvSpPr txBox="1">
            <a:spLocks noGrp="1"/>
          </p:cNvSpPr>
          <p:nvPr>
            <p:ph type="subTitle" idx="4"/>
          </p:nvPr>
        </p:nvSpPr>
        <p:spPr>
          <a:xfrm>
            <a:off x="6779373" y="1177658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Nigeria GDP Data</a:t>
            </a:r>
            <a:endParaRPr dirty="0"/>
          </a:p>
        </p:txBody>
      </p:sp>
      <p:sp>
        <p:nvSpPr>
          <p:cNvPr id="221" name="Google Shape;1029;p39"/>
          <p:cNvSpPr txBox="1">
            <a:spLocks noGrp="1"/>
          </p:cNvSpPr>
          <p:nvPr>
            <p:ph type="subTitle" idx="5"/>
          </p:nvPr>
        </p:nvSpPr>
        <p:spPr>
          <a:xfrm>
            <a:off x="6797401" y="2337912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Vaccination Data</a:t>
            </a:r>
            <a:endParaRPr dirty="0"/>
          </a:p>
        </p:txBody>
      </p:sp>
      <p:sp>
        <p:nvSpPr>
          <p:cNvPr id="244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6793715" y="3415651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Nigeria Budget Data</a:t>
            </a:r>
            <a:endParaRPr dirty="0"/>
          </a:p>
        </p:txBody>
      </p:sp>
      <p:sp>
        <p:nvSpPr>
          <p:cNvPr id="199" name="Google Shape;1022;p39"/>
          <p:cNvSpPr/>
          <p:nvPr/>
        </p:nvSpPr>
        <p:spPr>
          <a:xfrm>
            <a:off x="5749227" y="2113349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5.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2" name="Google Shape;1022;p39"/>
          <p:cNvSpPr/>
          <p:nvPr/>
        </p:nvSpPr>
        <p:spPr>
          <a:xfrm>
            <a:off x="5744121" y="3239090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6.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hlinkClick r:id="rId3"/>
          </p:cNvPr>
          <p:cNvSpPr/>
          <p:nvPr/>
        </p:nvSpPr>
        <p:spPr>
          <a:xfrm>
            <a:off x="2023837" y="1128049"/>
            <a:ext cx="1071420" cy="57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>
            <a:hlinkClick r:id="rId4"/>
          </p:cNvPr>
          <p:cNvSpPr/>
          <p:nvPr/>
        </p:nvSpPr>
        <p:spPr>
          <a:xfrm>
            <a:off x="1718320" y="2130553"/>
            <a:ext cx="1683393" cy="89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Rectangle 311">
            <a:hlinkClick r:id="rId5"/>
          </p:cNvPr>
          <p:cNvSpPr/>
          <p:nvPr/>
        </p:nvSpPr>
        <p:spPr>
          <a:xfrm>
            <a:off x="1833917" y="3183799"/>
            <a:ext cx="1645394" cy="1108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Rectangle 312">
            <a:hlinkClick r:id="rId6"/>
          </p:cNvPr>
          <p:cNvSpPr/>
          <p:nvPr/>
        </p:nvSpPr>
        <p:spPr>
          <a:xfrm>
            <a:off x="6945700" y="1053672"/>
            <a:ext cx="1485200" cy="587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hlinkClick r:id="rId7"/>
          </p:cNvPr>
          <p:cNvSpPr/>
          <p:nvPr/>
        </p:nvSpPr>
        <p:spPr>
          <a:xfrm>
            <a:off x="6965515" y="2091228"/>
            <a:ext cx="1481799" cy="782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Rectangle 314">
            <a:hlinkClick r:id="rId8"/>
          </p:cNvPr>
          <p:cNvSpPr/>
          <p:nvPr/>
        </p:nvSpPr>
        <p:spPr>
          <a:xfrm>
            <a:off x="6965515" y="3309947"/>
            <a:ext cx="1481799" cy="55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5923;p75"/>
          <p:cNvGrpSpPr/>
          <p:nvPr/>
        </p:nvGrpSpPr>
        <p:grpSpPr>
          <a:xfrm>
            <a:off x="1008935" y="1470798"/>
            <a:ext cx="4938395" cy="3559668"/>
            <a:chOff x="235800" y="830650"/>
            <a:chExt cx="6978450" cy="4588844"/>
          </a:xfrm>
          <a:solidFill>
            <a:schemeClr val="accent5">
              <a:lumMod val="75000"/>
            </a:schemeClr>
          </a:solidFill>
        </p:grpSpPr>
        <p:sp>
          <p:nvSpPr>
            <p:cNvPr id="189" name="Google Shape;5924;p75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25;p75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26;p75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27;p75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28;p75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29;p75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Data Overview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53" name="Google Shape;1253;p41"/>
          <p:cNvGraphicFramePr/>
          <p:nvPr>
            <p:extLst>
              <p:ext uri="{D42A27DB-BD31-4B8C-83A1-F6EECF244321}">
                <p14:modId xmlns:p14="http://schemas.microsoft.com/office/powerpoint/2010/main" val="4281708511"/>
              </p:ext>
            </p:extLst>
          </p:nvPr>
        </p:nvGraphicFramePr>
        <p:xfrm>
          <a:off x="151841" y="991648"/>
          <a:ext cx="2895973" cy="1436900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01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2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NCDC</a:t>
                      </a:r>
                      <a:r>
                        <a:rPr lang="en-GB" sz="1600" b="1" baseline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Dataset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 of Confirmed Cases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 of Admitted Cases 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</a:t>
                      </a:r>
                      <a:r>
                        <a:rPr lang="en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of Discharged Cases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No. of Deaths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" name="Google Shape;1253;p41"/>
          <p:cNvGraphicFramePr/>
          <p:nvPr>
            <p:extLst>
              <p:ext uri="{D42A27DB-BD31-4B8C-83A1-F6EECF244321}">
                <p14:modId xmlns:p14="http://schemas.microsoft.com/office/powerpoint/2010/main" val="3109370372"/>
              </p:ext>
            </p:extLst>
          </p:nvPr>
        </p:nvGraphicFramePr>
        <p:xfrm>
          <a:off x="151841" y="2647382"/>
          <a:ext cx="2880525" cy="1077675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10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Josh Hopkins Global</a:t>
                      </a:r>
                      <a:r>
                        <a:rPr lang="en-GB" sz="1600" b="1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Global Daily Confirmed Cases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Global Daily Recovered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Cases 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Global Daily Death </a:t>
                      </a:r>
                      <a:r>
                        <a:rPr lang="en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Cases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Google Shape;1253;p41"/>
          <p:cNvGraphicFramePr/>
          <p:nvPr>
            <p:extLst>
              <p:ext uri="{D42A27DB-BD31-4B8C-83A1-F6EECF244321}">
                <p14:modId xmlns:p14="http://schemas.microsoft.com/office/powerpoint/2010/main" val="2037923503"/>
              </p:ext>
            </p:extLst>
          </p:nvPr>
        </p:nvGraphicFramePr>
        <p:xfrm>
          <a:off x="151840" y="3943891"/>
          <a:ext cx="2880525" cy="731520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10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Nigeria</a:t>
                      </a:r>
                      <a:r>
                        <a:rPr lang="en-GB" sz="1600" b="1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GDP Data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Initial Budget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16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Revised Budget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6" name="Google Shape;1253;p41"/>
          <p:cNvGraphicFramePr/>
          <p:nvPr>
            <p:extLst>
              <p:ext uri="{D42A27DB-BD31-4B8C-83A1-F6EECF244321}">
                <p14:modId xmlns:p14="http://schemas.microsoft.com/office/powerpoint/2010/main" val="3296552921"/>
              </p:ext>
            </p:extLst>
          </p:nvPr>
        </p:nvGraphicFramePr>
        <p:xfrm>
          <a:off x="3196670" y="991648"/>
          <a:ext cx="2750660" cy="3592250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06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25">
                <a:tc row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Nigeria</a:t>
                      </a:r>
                      <a:r>
                        <a:rPr lang="en-GB" sz="1600" b="1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COVID </a:t>
                      </a:r>
                      <a:r>
                        <a:rPr lang="en-GB" sz="1600" b="1" baseline="0" dirty="0" err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Vulner</a:t>
                      </a:r>
                      <a:r>
                        <a:rPr lang="en-GB" sz="1600" b="1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-ability Index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Overall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CCVI Index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Epidemiological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Fragility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Health System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98963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Population Density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75373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Socio-Economic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31614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Transport Availability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859796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Acute IHR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23305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Region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066770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Population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61056"/>
                  </a:ext>
                </a:extLst>
              </a:tr>
            </a:tbl>
          </a:graphicData>
        </a:graphic>
      </p:graphicFrame>
      <p:graphicFrame>
        <p:nvGraphicFramePr>
          <p:cNvPr id="177" name="Google Shape;1253;p41"/>
          <p:cNvGraphicFramePr/>
          <p:nvPr>
            <p:extLst>
              <p:ext uri="{D42A27DB-BD31-4B8C-83A1-F6EECF244321}">
                <p14:modId xmlns:p14="http://schemas.microsoft.com/office/powerpoint/2010/main" val="1834815183"/>
              </p:ext>
            </p:extLst>
          </p:nvPr>
        </p:nvGraphicFramePr>
        <p:xfrm>
          <a:off x="6096186" y="991648"/>
          <a:ext cx="2880525" cy="2514575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10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25">
                <a:tc row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Nigeria</a:t>
                      </a:r>
                      <a:r>
                        <a:rPr lang="en-GB" sz="1600" b="1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Budget Data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2014</a:t>
                      </a:r>
                      <a:r>
                        <a:rPr lang="en-GB" sz="1050" baseline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2015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2016</a:t>
                      </a:r>
                      <a:r>
                        <a:rPr lang="en-GB" sz="1050" baseline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2017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42203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2018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3634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2019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67094"/>
                  </a:ext>
                </a:extLst>
              </a:tr>
              <a:tr h="3592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2020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Q1 – Q4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095926"/>
                  </a:ext>
                </a:extLst>
              </a:tr>
            </a:tbl>
          </a:graphicData>
        </a:graphic>
      </p:graphicFrame>
      <p:graphicFrame>
        <p:nvGraphicFramePr>
          <p:cNvPr id="179" name="Google Shape;1253;p41"/>
          <p:cNvGraphicFramePr/>
          <p:nvPr>
            <p:extLst>
              <p:ext uri="{D42A27DB-BD31-4B8C-83A1-F6EECF244321}">
                <p14:modId xmlns:p14="http://schemas.microsoft.com/office/powerpoint/2010/main" val="1312763852"/>
              </p:ext>
            </p:extLst>
          </p:nvPr>
        </p:nvGraphicFramePr>
        <p:xfrm>
          <a:off x="6096185" y="3692370"/>
          <a:ext cx="2880525" cy="983041"/>
        </p:xfrm>
        <a:graphic>
          <a:graphicData uri="http://schemas.openxmlformats.org/drawingml/2006/table">
            <a:tbl>
              <a:tblPr>
                <a:noFill/>
                <a:tableStyleId>{46B12809-0096-46EB-9972-E8CDC4D4E05B}</a:tableStyleId>
              </a:tblPr>
              <a:tblGrid>
                <a:gridCol w="153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3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 Vaccination</a:t>
                      </a:r>
                      <a:r>
                        <a:rPr lang="en-GB" sz="1600" b="1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</a:t>
                      </a:r>
                      <a:endParaRPr sz="1600"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Daily</a:t>
                      </a:r>
                      <a:r>
                        <a:rPr lang="en-GB" sz="1050" baseline="0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Vaccinations</a:t>
                      </a:r>
                      <a:endParaRPr sz="1050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" name="Google Shape;7579;p75"/>
          <p:cNvSpPr/>
          <p:nvPr/>
        </p:nvSpPr>
        <p:spPr>
          <a:xfrm>
            <a:off x="3433842" y="3338622"/>
            <a:ext cx="138698" cy="214697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689045" y="2085863"/>
            <a:ext cx="668826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Cleaning</a:t>
            </a:r>
            <a:endParaRPr dirty="0"/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42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43"/>
          <p:cNvSpPr/>
          <p:nvPr/>
        </p:nvSpPr>
        <p:spPr>
          <a:xfrm>
            <a:off x="367956" y="1571091"/>
            <a:ext cx="345144" cy="33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Cleaning</a:t>
            </a:r>
            <a:endParaRPr dirty="0"/>
          </a:p>
        </p:txBody>
      </p:sp>
      <p:sp>
        <p:nvSpPr>
          <p:cNvPr id="84" name="Google Shape;1469;p43"/>
          <p:cNvSpPr txBox="1">
            <a:spLocks noGrp="1"/>
          </p:cNvSpPr>
          <p:nvPr>
            <p:ph type="subTitle" idx="1"/>
          </p:nvPr>
        </p:nvSpPr>
        <p:spPr>
          <a:xfrm>
            <a:off x="858242" y="2015769"/>
            <a:ext cx="757265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Renaming columns to a more appropriate description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Removing ‘coma’ from numerical columns like No. of Cases (Lab Confirmed)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Conversion of columns to the appropriate datatype</a:t>
            </a:r>
          </a:p>
        </p:txBody>
      </p:sp>
      <p:sp>
        <p:nvSpPr>
          <p:cNvPr id="85" name="Google Shape;1469;p43"/>
          <p:cNvSpPr txBox="1">
            <a:spLocks noGrp="1"/>
          </p:cNvSpPr>
          <p:nvPr>
            <p:ph type="subTitle" idx="2"/>
          </p:nvPr>
        </p:nvSpPr>
        <p:spPr>
          <a:xfrm>
            <a:off x="858242" y="3510151"/>
            <a:ext cx="7572658" cy="548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Selecting only the data point for Nigeria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dirty="0"/>
              <a:t>Dropping ‘Province/State’, ‘Country/Region’, ‘</a:t>
            </a:r>
            <a:r>
              <a:rPr lang="en-GB" dirty="0" err="1"/>
              <a:t>Lat</a:t>
            </a:r>
            <a:r>
              <a:rPr lang="en-GB" dirty="0"/>
              <a:t>’ and ‘Long’ columns</a:t>
            </a:r>
          </a:p>
        </p:txBody>
      </p:sp>
      <p:sp>
        <p:nvSpPr>
          <p:cNvPr id="1470" name="Google Shape;1470;p43"/>
          <p:cNvSpPr txBox="1">
            <a:spLocks noGrp="1"/>
          </p:cNvSpPr>
          <p:nvPr>
            <p:ph type="subTitle" idx="3"/>
          </p:nvPr>
        </p:nvSpPr>
        <p:spPr>
          <a:xfrm>
            <a:off x="375212" y="1542929"/>
            <a:ext cx="432741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Cleaning NCDC Data involved:</a:t>
            </a:r>
            <a:endParaRPr dirty="0"/>
          </a:p>
        </p:txBody>
      </p:sp>
      <p:sp>
        <p:nvSpPr>
          <p:cNvPr id="80" name="Google Shape;1470;p43"/>
          <p:cNvSpPr txBox="1">
            <a:spLocks noGrp="1"/>
          </p:cNvSpPr>
          <p:nvPr>
            <p:ph type="subTitle" idx="4"/>
          </p:nvPr>
        </p:nvSpPr>
        <p:spPr>
          <a:xfrm>
            <a:off x="367956" y="2999456"/>
            <a:ext cx="604735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Cleaning Josh Hopkins Global Data involved:      </a:t>
            </a:r>
            <a:endParaRPr dirty="0"/>
          </a:p>
        </p:txBody>
      </p:sp>
      <p:sp>
        <p:nvSpPr>
          <p:cNvPr id="79" name="Google Shape;1463;p43"/>
          <p:cNvSpPr/>
          <p:nvPr/>
        </p:nvSpPr>
        <p:spPr>
          <a:xfrm>
            <a:off x="367956" y="3065472"/>
            <a:ext cx="345144" cy="33753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/>
    </mc:Choice>
    <mc:Fallback>
      <p:transition advTm="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1505</TotalTime>
  <Words>555</Words>
  <Application>Microsoft Office PowerPoint</Application>
  <PresentationFormat>On-screen Show (16:9)</PresentationFormat>
  <Paragraphs>130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Wingdings 3</vt:lpstr>
      <vt:lpstr>Poppins</vt:lpstr>
      <vt:lpstr>Courier New</vt:lpstr>
      <vt:lpstr>Trebuchet MS</vt:lpstr>
      <vt:lpstr>Arial</vt:lpstr>
      <vt:lpstr>Facet</vt:lpstr>
      <vt:lpstr>Nigeria COVID19 Data Analysis Using Python</vt:lpstr>
      <vt:lpstr>Table of contents</vt:lpstr>
      <vt:lpstr>Introduction</vt:lpstr>
      <vt:lpstr>PowerPoint Presentation</vt:lpstr>
      <vt:lpstr>Data Overview and Extraction</vt:lpstr>
      <vt:lpstr>Data Sources</vt:lpstr>
      <vt:lpstr>Data Overview</vt:lpstr>
      <vt:lpstr>Data Cleaning</vt:lpstr>
      <vt:lpstr>Data Cleaning</vt:lpstr>
      <vt:lpstr>Visualization and Insights</vt:lpstr>
      <vt:lpstr>State with Highest Confirmed Cases</vt:lpstr>
      <vt:lpstr>Discharged cases by state</vt:lpstr>
      <vt:lpstr>STATES WITH DEATH CASES</vt:lpstr>
      <vt:lpstr>Daily Report of Confirmed, Recovered and Death cases</vt:lpstr>
      <vt:lpstr>DAILY INFECTION RATE</vt:lpstr>
      <vt:lpstr>RELATIONSHIP BETWEEN CONFIRMED CASES AND VULNERABILITY INDEX</vt:lpstr>
      <vt:lpstr>Line of fit between Population Density and Confirmed Cases</vt:lpstr>
      <vt:lpstr>Correlation Between Features</vt:lpstr>
      <vt:lpstr>Correlation Between Features</vt:lpstr>
      <vt:lpstr>Correlation Between CCVI Index and Social Economic</vt:lpstr>
      <vt:lpstr>Relationship between Age and Acute IHR</vt:lpstr>
      <vt:lpstr>Covid 19 Effect on State Budget</vt:lpstr>
      <vt:lpstr>PowerPoint Presentation</vt:lpstr>
      <vt:lpstr>PowerPoint Presentation</vt:lpstr>
      <vt:lpstr>PowerPoint Presentation</vt:lpstr>
      <vt:lpstr>Conclusion / Recommendation</vt:lpstr>
      <vt:lpstr>PowerPoint Presentation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Nigeria COVID-19 Data Analysis using Python</dc:title>
  <dc:creator>User</dc:creator>
  <cp:lastModifiedBy>solomonpaul70@gmail.com</cp:lastModifiedBy>
  <cp:revision>38</cp:revision>
  <dcterms:modified xsi:type="dcterms:W3CDTF">2022-09-22T16:26:47Z</dcterms:modified>
</cp:coreProperties>
</file>