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Teko"/>
      <p:regular r:id="rId17"/>
      <p:bold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Red Hat Tex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j0u1m6KFkhMtx7aGhNEqG0INfC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RedHatText-bold.fntdata"/><Relationship Id="rId27" Type="http://schemas.openxmlformats.org/officeDocument/2006/relationships/font" Target="fonts/RedHatTex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edHatTex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RedHatTex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Teko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-regular.fntdata"/><Relationship Id="rId18" Type="http://schemas.openxmlformats.org/officeDocument/2006/relationships/font" Target="fonts/Tek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711d75864_0_14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711d75864_0_1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7711d75864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7711d7586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711d7586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711d758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7711d75864_0_134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17711d75864_0_134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17711d75864_0_134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17711d75864_0_134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17711d75864_0_134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17711d75864_0_134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17711d75864_0_1344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g17711d75864_0_1344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g17711d75864_0_134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7711d75864_0_144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Google Shape;107;g17711d75864_0_144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17711d75864_0_144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17711d75864_0_144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17711d75864_0_144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17711d75864_0_144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17711d75864_0_144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17711d75864_0_144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17711d75864_0_144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17711d75864_0_144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17711d75864_0_144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17711d75864_0_144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17711d75864_0_144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17711d75864_0_144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17711d75864_0_144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17711d75864_0_144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17711d75864_0_144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17711d75864_0_144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17711d75864_0_144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17711d75864_0_1440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Google Shape;126;g17711d75864_0_1440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7" name="Google Shape;127;g17711d75864_0_14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711d75864_0_146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711d75864_0_146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2" name="Google Shape;132;g17711d75864_0_146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g17711d75864_0_146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7711d75864_0_146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7711d75864_0_146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17711d75864_0_135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Google Shape;21;g17711d75864_0_135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17711d75864_0_135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17711d75864_0_135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17711d75864_0_135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17711d75864_0_135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17711d75864_0_135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17711d75864_0_135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17711d75864_0_135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17711d75864_0_135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17711d75864_0_135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17711d75864_0_135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17711d75864_0_135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17711d75864_0_135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17711d75864_0_135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17711d75864_0_135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17711d75864_0_135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17711d75864_0_135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17711d75864_0_135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17711d75864_0_1354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0" name="Google Shape;40;g17711d75864_0_13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17711d75864_0_137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Google Shape;43;g17711d75864_0_137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17711d75864_0_137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17711d75864_0_137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6" name="Google Shape;46;g17711d75864_0_1376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g17711d75864_0_137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17711d75864_0_1383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Google Shape;50;g17711d75864_0_138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17711d75864_0_138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17711d75864_0_1383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3" name="Google Shape;53;g17711d75864_0_1383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17711d75864_0_1383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g17711d75864_0_138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17711d75864_0_1391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Google Shape;58;g17711d75864_0_139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17711d75864_0_139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17711d75864_0_1391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g17711d75864_0_139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17711d75864_0_139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Google Shape;64;g17711d75864_0_139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17711d75864_0_139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17711d75864_0_139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g17711d75864_0_139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8" name="Google Shape;68;g17711d75864_0_139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17711d75864_0_140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Google Shape;71;g17711d75864_0_140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17711d75864_0_140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17711d75864_0_140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17711d75864_0_140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17711d75864_0_140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17711d75864_0_140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17711d75864_0_140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17711d75864_0_140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17711d75864_0_140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17711d75864_0_140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17711d75864_0_140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17711d75864_0_140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17711d75864_0_140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17711d75864_0_140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17711d75864_0_140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17711d75864_0_140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17711d75864_0_140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17711d75864_0_140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17711d75864_0_1404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g17711d75864_0_140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17711d75864_0_142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Google Shape;93;g17711d75864_0_142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17711d75864_0_142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17711d75864_0_1426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g17711d75864_0_1426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7" name="Google Shape;97;g17711d75864_0_1426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g17711d75864_0_14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17711d75864_0_143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Google Shape;101;g17711d75864_0_143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17711d75864_0_143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17711d75864_0_1434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4" name="Google Shape;104;g17711d75864_0_14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7711d75864_0_134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17711d75864_0_134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17711d75864_0_13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711d75864_0_147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MODELO EN ESPIRAL</a:t>
            </a:r>
            <a:endParaRPr/>
          </a:p>
        </p:txBody>
      </p:sp>
      <p:pic>
        <p:nvPicPr>
          <p:cNvPr id="141" name="Google Shape;141;g17711d75864_0_14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622" y="1790450"/>
            <a:ext cx="7482550" cy="40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eko"/>
              <a:buNone/>
            </a:pPr>
            <a:r>
              <a:rPr b="1" lang="es-ES">
                <a:latin typeface="Teko"/>
                <a:ea typeface="Teko"/>
                <a:cs typeface="Teko"/>
                <a:sym typeface="Teko"/>
              </a:rPr>
              <a:t>Ventajas del modelo en espiral</a:t>
            </a:r>
            <a:endParaRPr b="1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95" name="Google Shape;195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6377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s-ES" sz="3550">
                <a:latin typeface="Teko"/>
                <a:ea typeface="Teko"/>
                <a:cs typeface="Teko"/>
                <a:sym typeface="Teko"/>
              </a:rPr>
              <a:t>Es flexible frente a los cambios:</a:t>
            </a:r>
            <a:r>
              <a:rPr lang="es-ES" sz="3550">
                <a:latin typeface="Teko"/>
                <a:ea typeface="Teko"/>
                <a:cs typeface="Teko"/>
                <a:sym typeface="Teko"/>
              </a:rPr>
              <a:t> si bien se sigue una estructura preestablecida, esta metodología admite cambios, que se pueden realizar en una etapa posterior de la espiral.</a:t>
            </a:r>
            <a:endParaRPr sz="355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1408"/>
              <a:buNone/>
            </a:pPr>
            <a:r>
              <a:t/>
            </a:r>
            <a:endParaRPr sz="3550">
              <a:latin typeface="Teko"/>
              <a:ea typeface="Teko"/>
              <a:cs typeface="Teko"/>
              <a:sym typeface="Teko"/>
            </a:endParaRPr>
          </a:p>
          <a:p>
            <a:pPr indent="-22637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s-ES" sz="3550">
                <a:latin typeface="Teko"/>
                <a:ea typeface="Teko"/>
                <a:cs typeface="Teko"/>
                <a:sym typeface="Teko"/>
              </a:rPr>
              <a:t>La estimación es más certera: </a:t>
            </a:r>
            <a:r>
              <a:rPr lang="es-ES" sz="3550">
                <a:latin typeface="Teko"/>
                <a:ea typeface="Teko"/>
                <a:cs typeface="Teko"/>
                <a:sym typeface="Teko"/>
              </a:rPr>
              <a:t>permite trabajar con un cronograma que permite establecer mejor las estimaciones, ya que se va basando en los primeros ciclos, y se va definiendo a medida que escala el proyecto, para reducir riesgos y evitar sorpresas.</a:t>
            </a:r>
            <a:endParaRPr sz="355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0284"/>
              <a:buNone/>
            </a:pPr>
            <a:r>
              <a:t/>
            </a:r>
            <a:endParaRPr sz="3264">
              <a:latin typeface="Teko"/>
              <a:ea typeface="Teko"/>
              <a:cs typeface="Teko"/>
              <a:sym typeface="Teko"/>
            </a:endParaRPr>
          </a:p>
          <a:p>
            <a:pPr indent="-22637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s-ES" sz="3550">
                <a:latin typeface="Teko"/>
                <a:ea typeface="Teko"/>
                <a:cs typeface="Teko"/>
                <a:sym typeface="Teko"/>
              </a:rPr>
              <a:t>El proceso iterativo genera cierta fluidez y agilidad</a:t>
            </a:r>
            <a:r>
              <a:rPr lang="es-ES" sz="3550">
                <a:latin typeface="Teko"/>
                <a:ea typeface="Teko"/>
                <a:cs typeface="Teko"/>
                <a:sym typeface="Teko"/>
              </a:rPr>
              <a:t>, ya que se aprende de lo ejecutado en la etapa anterior y cuando el ciclo comienza nuevamente, las tareas ya ejecutadas, se pasan con mayor rapidez.</a:t>
            </a:r>
            <a:endParaRPr sz="355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1408"/>
              <a:buNone/>
            </a:pPr>
            <a:r>
              <a:t/>
            </a:r>
            <a:endParaRPr sz="3550">
              <a:latin typeface="Teko"/>
              <a:ea typeface="Teko"/>
              <a:cs typeface="Teko"/>
              <a:sym typeface="Teko"/>
            </a:endParaRPr>
          </a:p>
          <a:p>
            <a:pPr indent="-22637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3550">
                <a:latin typeface="Teko"/>
                <a:ea typeface="Teko"/>
                <a:cs typeface="Teko"/>
                <a:sym typeface="Teko"/>
              </a:rPr>
              <a:t>El sistema permite que el </a:t>
            </a:r>
            <a:r>
              <a:rPr b="1" lang="es-ES" sz="3550">
                <a:latin typeface="Teko"/>
                <a:ea typeface="Teko"/>
                <a:cs typeface="Teko"/>
                <a:sym typeface="Teko"/>
              </a:rPr>
              <a:t>cliente pueda interceder en ciertas fases de la espiral.</a:t>
            </a:r>
            <a:endParaRPr sz="3550"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ct val="16470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Teko"/>
                <a:ea typeface="Teko"/>
                <a:cs typeface="Teko"/>
                <a:sym typeface="Teko"/>
              </a:rPr>
              <a:t>Desventajas del modelo espiral</a:t>
            </a:r>
            <a:endParaRPr b="1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01" name="Google Shape;20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95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55F"/>
              </a:buClr>
              <a:buSzPts val="2500"/>
              <a:buFont typeface="Arial"/>
              <a:buChar char="•"/>
            </a:pPr>
            <a:r>
              <a:rPr lang="es-ES" sz="2500">
                <a:latin typeface="Teko"/>
                <a:ea typeface="Teko"/>
                <a:cs typeface="Teko"/>
                <a:sym typeface="Teko"/>
              </a:rPr>
              <a:t>No es recomendable en proyectos de corto plazo, ya que requiere de un experto en manejo de riesgos.</a:t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-2095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455F"/>
              </a:buClr>
              <a:buSzPts val="2500"/>
              <a:buFont typeface="Arial"/>
              <a:buChar char="•"/>
            </a:pPr>
            <a:r>
              <a:rPr lang="es-ES" sz="2500">
                <a:latin typeface="Teko"/>
                <a:ea typeface="Teko"/>
                <a:cs typeface="Teko"/>
                <a:sym typeface="Teko"/>
              </a:rPr>
              <a:t>No puede romperse el orden de la espiral, para que la técnica funcione bien.</a:t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-2095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455F"/>
              </a:buClr>
              <a:buSzPts val="2500"/>
              <a:buFont typeface="Arial"/>
              <a:buChar char="•"/>
            </a:pPr>
            <a:r>
              <a:rPr lang="es-ES" sz="2500">
                <a:latin typeface="Teko"/>
                <a:ea typeface="Teko"/>
                <a:cs typeface="Teko"/>
                <a:sym typeface="Teko"/>
              </a:rPr>
              <a:t>Requiere de registrar y analizar más documentos y archivos, para que la espiral pueda escalar sin riesgos.</a:t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-2095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455F"/>
              </a:buClr>
              <a:buSzPts val="2500"/>
              <a:buFont typeface="Arial"/>
              <a:buChar char="•"/>
            </a:pPr>
            <a:r>
              <a:rPr lang="es-ES" sz="2500">
                <a:latin typeface="Teko"/>
                <a:ea typeface="Teko"/>
                <a:cs typeface="Teko"/>
                <a:sym typeface="Teko"/>
              </a:rPr>
              <a:t>Puede resultar más costoso, si se trata de un proyecto de corto o mediano plazo.</a:t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>
              <a:solidFill>
                <a:srgbClr val="4C455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7711d75864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Teko"/>
                <a:ea typeface="Teko"/>
                <a:cs typeface="Teko"/>
                <a:sym typeface="Teko"/>
              </a:rPr>
              <a:t>Conclusión</a:t>
            </a:r>
            <a:endParaRPr b="1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07" name="Google Shape;207;g17711d75864_0_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500">
                <a:latin typeface="Teko"/>
                <a:ea typeface="Teko"/>
                <a:cs typeface="Teko"/>
                <a:sym typeface="Teko"/>
              </a:rPr>
              <a:t>Este modelo se utiliza en menor medida,ya que para poder desarrollarlo completamente se necesita una gran cantidad de fondos y un tiempo elevado de desarrollo.</a:t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ES" sz="2500">
                <a:latin typeface="Teko"/>
                <a:ea typeface="Teko"/>
                <a:cs typeface="Teko"/>
                <a:sym typeface="Teko"/>
              </a:rPr>
              <a:t>Lo cual muchas empresas optan por otros modelos que les genera menos costos y rapidez para sus clientes.</a:t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ES" sz="2500">
                <a:latin typeface="Teko"/>
                <a:ea typeface="Teko"/>
                <a:cs typeface="Teko"/>
                <a:sym typeface="Teko"/>
              </a:rPr>
              <a:t>Pero para proyectos con fondos ilimitados y que el cliente no tiene claro el resultado final es una opción a escoger.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/>
          <p:nvPr>
            <p:ph type="title"/>
          </p:nvPr>
        </p:nvSpPr>
        <p:spPr>
          <a:xfrm>
            <a:off x="838200" y="365125"/>
            <a:ext cx="105156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eko"/>
              <a:buNone/>
            </a:pPr>
            <a:r>
              <a:rPr b="1" lang="es-ES">
                <a:latin typeface="Teko"/>
                <a:ea typeface="Teko"/>
                <a:cs typeface="Teko"/>
                <a:sym typeface="Teko"/>
              </a:rPr>
              <a:t>¿Qué es el modelo de espiral?</a:t>
            </a:r>
            <a:endParaRPr/>
          </a:p>
        </p:txBody>
      </p:sp>
      <p:sp>
        <p:nvSpPr>
          <p:cNvPr id="147" name="Google Shape;147;p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95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-ES" sz="2500">
                <a:latin typeface="Teko"/>
                <a:ea typeface="Teko"/>
                <a:cs typeface="Teko"/>
                <a:sym typeface="Teko"/>
              </a:rPr>
              <a:t>Su nombre es debido a que en su representación esquemática parece un espiral con muchos bucles.</a:t>
            </a:r>
            <a:endParaRPr sz="2500"/>
          </a:p>
          <a:p>
            <a:pPr indent="-2095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-ES" sz="2500">
                <a:latin typeface="Teko"/>
                <a:ea typeface="Teko"/>
                <a:cs typeface="Teko"/>
                <a:sym typeface="Teko"/>
              </a:rPr>
              <a:t>Se comienza analizando las diferentes alternativas de procesos en el diseño  del software, se selecciona el riesgo más asumible y se hace un ciclo de la espiral. </a:t>
            </a:r>
            <a:endParaRPr sz="2500"/>
          </a:p>
          <a:p>
            <a:pPr indent="-2095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-ES" sz="2500">
                <a:latin typeface="Teko"/>
                <a:ea typeface="Teko"/>
                <a:cs typeface="Teko"/>
                <a:sym typeface="Teko"/>
              </a:rPr>
              <a:t>Es utilizado por desarrolladores de software para proyectos grandes, costosos y complicados que implican mejoras continuas.</a:t>
            </a:r>
            <a:endParaRPr sz="2500"/>
          </a:p>
          <a:p>
            <a:pPr indent="-2095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-ES" sz="2500">
                <a:latin typeface="Teko"/>
                <a:ea typeface="Teko"/>
                <a:cs typeface="Teko"/>
                <a:sym typeface="Teko"/>
              </a:rPr>
              <a:t>Cada ciclo de la espiral se llama Fase del proceso de desarrollo de software.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Teko"/>
                <a:ea typeface="Teko"/>
                <a:cs typeface="Teko"/>
                <a:sym typeface="Teko"/>
              </a:rPr>
              <a:t>¿Cuando se utiliza?</a:t>
            </a:r>
            <a:endParaRPr sz="28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3" name="Google Shape;15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-ES" sz="2500">
                <a:latin typeface="Teko"/>
                <a:ea typeface="Teko"/>
                <a:cs typeface="Teko"/>
                <a:sym typeface="Teko"/>
              </a:rPr>
              <a:t>Cuando se trata de un proyecto de alto riesgo</a:t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-ES" sz="2500">
                <a:latin typeface="Teko"/>
                <a:ea typeface="Teko"/>
                <a:cs typeface="Teko"/>
                <a:sym typeface="Teko"/>
              </a:rPr>
              <a:t>Es un proyecto con altos riesgos</a:t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-ES" sz="2500">
                <a:latin typeface="Teko"/>
                <a:ea typeface="Teko"/>
                <a:cs typeface="Teko"/>
                <a:sym typeface="Teko"/>
              </a:rPr>
              <a:t>Es un proyecto a largo plazo con prioridades y financiera</a:t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500"/>
              <a:buChar char="●"/>
            </a:pPr>
            <a:r>
              <a:rPr lang="es-ES" sz="2500">
                <a:latin typeface="Teko"/>
                <a:ea typeface="Teko"/>
                <a:cs typeface="Teko"/>
                <a:sym typeface="Teko"/>
              </a:rPr>
              <a:t>El cliente no </a:t>
            </a:r>
            <a:r>
              <a:rPr lang="es-ES" sz="2500">
                <a:latin typeface="Teko"/>
                <a:ea typeface="Teko"/>
                <a:cs typeface="Teko"/>
                <a:sym typeface="Teko"/>
              </a:rPr>
              <a:t>está</a:t>
            </a:r>
            <a:r>
              <a:rPr lang="es-ES" sz="2500">
                <a:latin typeface="Teko"/>
                <a:ea typeface="Teko"/>
                <a:cs typeface="Teko"/>
                <a:sym typeface="Teko"/>
              </a:rPr>
              <a:t> seguro de los requisitos finales del producto/ servicio.</a:t>
            </a:r>
            <a:endParaRPr sz="2500"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7711d75864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Teko"/>
                <a:ea typeface="Teko"/>
                <a:cs typeface="Teko"/>
                <a:sym typeface="Teko"/>
              </a:rPr>
              <a:t>¿Quién </a:t>
            </a:r>
            <a:r>
              <a:rPr b="1" lang="es-ES">
                <a:latin typeface="Teko"/>
                <a:ea typeface="Teko"/>
                <a:cs typeface="Teko"/>
                <a:sym typeface="Teko"/>
              </a:rPr>
              <a:t>desarrolló</a:t>
            </a:r>
            <a:r>
              <a:rPr b="1" lang="es-ES">
                <a:latin typeface="Teko"/>
                <a:ea typeface="Teko"/>
                <a:cs typeface="Teko"/>
                <a:sym typeface="Teko"/>
              </a:rPr>
              <a:t> el modelo en espiral?</a:t>
            </a:r>
            <a:endParaRPr b="1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9" name="Google Shape;159;g17711d75864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500">
                <a:latin typeface="Teko"/>
                <a:ea typeface="Teko"/>
                <a:cs typeface="Teko"/>
                <a:sym typeface="Teko"/>
              </a:rPr>
              <a:t>El modelo en espiral fue </a:t>
            </a:r>
            <a:r>
              <a:rPr lang="es-ES" sz="2500">
                <a:latin typeface="Teko"/>
                <a:ea typeface="Teko"/>
                <a:cs typeface="Teko"/>
                <a:sym typeface="Teko"/>
              </a:rPr>
              <a:t>desarrollado</a:t>
            </a:r>
            <a:r>
              <a:rPr lang="es-ES" sz="2500">
                <a:latin typeface="Teko"/>
                <a:ea typeface="Teko"/>
                <a:cs typeface="Teko"/>
                <a:sym typeface="Teko"/>
              </a:rPr>
              <a:t> por Barry W. Boehm en el año 1986.</a:t>
            </a:r>
            <a:endParaRPr sz="2500"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Teko"/>
                <a:ea typeface="Teko"/>
                <a:cs typeface="Teko"/>
                <a:sym typeface="Teko"/>
              </a:rPr>
              <a:t>Etapas del modelo en espiral</a:t>
            </a:r>
            <a:endParaRPr b="1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65" name="Google Shape;16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95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-ES" sz="2500">
                <a:latin typeface="Teko"/>
                <a:ea typeface="Teko"/>
                <a:cs typeface="Teko"/>
                <a:sym typeface="Teko"/>
              </a:rPr>
              <a:t>Existen 4 etapas las cuales son:</a:t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-2095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-ES" sz="2500">
                <a:latin typeface="Teko"/>
                <a:ea typeface="Teko"/>
                <a:cs typeface="Teko"/>
                <a:sym typeface="Teko"/>
              </a:rPr>
              <a:t>PLANIFICACIÓN</a:t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-2095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-ES" sz="2500">
                <a:latin typeface="Teko"/>
                <a:ea typeface="Teko"/>
                <a:cs typeface="Teko"/>
                <a:sym typeface="Teko"/>
              </a:rPr>
              <a:t>ANÁLISIS</a:t>
            </a:r>
            <a:r>
              <a:rPr lang="es-ES" sz="2500">
                <a:latin typeface="Teko"/>
                <a:ea typeface="Teko"/>
                <a:cs typeface="Teko"/>
                <a:sym typeface="Teko"/>
              </a:rPr>
              <a:t> DE RIESGOS</a:t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-2095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-ES" sz="2500">
                <a:latin typeface="Teko"/>
                <a:ea typeface="Teko"/>
                <a:cs typeface="Teko"/>
                <a:sym typeface="Teko"/>
              </a:rPr>
              <a:t>DESARROLLO</a:t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-2095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-ES" sz="2500">
                <a:latin typeface="Teko"/>
                <a:ea typeface="Teko"/>
                <a:cs typeface="Teko"/>
                <a:sym typeface="Teko"/>
              </a:rPr>
              <a:t>EVALUACIÓN</a:t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Teko"/>
                <a:ea typeface="Teko"/>
                <a:cs typeface="Teko"/>
                <a:sym typeface="Teko"/>
              </a:rPr>
              <a:t>Planificación</a:t>
            </a:r>
            <a:endParaRPr b="1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1" name="Google Shape;17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88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55F"/>
              </a:buClr>
              <a:buSzPts val="2500"/>
              <a:buChar char="●"/>
            </a:pPr>
            <a:r>
              <a:rPr lang="es-ES" sz="2500">
                <a:latin typeface="Teko"/>
                <a:ea typeface="Teko"/>
                <a:cs typeface="Teko"/>
                <a:sym typeface="Teko"/>
              </a:rPr>
              <a:t>La planificación tiene como meta, identificar los objetivos y el alcance del primer ciclo. El jefe del proyecto se comunicará con el cliente, ya que es necesario definir los requisitos que el cliente espera.</a:t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-22288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455F"/>
              </a:buClr>
              <a:buSzPts val="2500"/>
              <a:buChar char="●"/>
            </a:pPr>
            <a:r>
              <a:rPr lang="es-ES" sz="2500">
                <a:latin typeface="Teko"/>
                <a:ea typeface="Teko"/>
                <a:cs typeface="Teko"/>
                <a:sym typeface="Teko"/>
              </a:rPr>
              <a:t>En esta fase se produce el descubrimiento de los requisitos que se irán agregando al producto/servicio, así como también la información de los componentes.</a:t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-22288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455F"/>
              </a:buClr>
              <a:buSzPts val="2500"/>
              <a:buChar char="●"/>
            </a:pPr>
            <a:r>
              <a:rPr lang="es-ES" sz="2500">
                <a:latin typeface="Teko"/>
                <a:ea typeface="Teko"/>
                <a:cs typeface="Teko"/>
                <a:sym typeface="Teko"/>
              </a:rPr>
              <a:t>Se definirá un cronograma, con los archivos y documentos reunidos. Además se desglosan las actividades con base en el diseño del producto.</a:t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22F"/>
              </a:buClr>
              <a:buSzPts val="4400"/>
              <a:buFont typeface="Sora"/>
              <a:buNone/>
            </a:pPr>
            <a:r>
              <a:rPr b="1" lang="es-ES">
                <a:latin typeface="Teko"/>
                <a:ea typeface="Teko"/>
                <a:cs typeface="Teko"/>
                <a:sym typeface="Teko"/>
              </a:rPr>
              <a:t>Análisis de riesgo</a:t>
            </a:r>
            <a:endParaRPr b="1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7" name="Google Shape;177;p6"/>
          <p:cNvSpPr txBox="1"/>
          <p:nvPr>
            <p:ph idx="1" type="body"/>
          </p:nvPr>
        </p:nvSpPr>
        <p:spPr>
          <a:xfrm>
            <a:off x="838200" y="1825625"/>
            <a:ext cx="10515600" cy="48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6059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55F"/>
              </a:buClr>
              <a:buSzPct val="100000"/>
              <a:buChar char="●"/>
            </a:pPr>
            <a:r>
              <a:rPr lang="es-ES" sz="3000">
                <a:latin typeface="Teko"/>
                <a:ea typeface="Teko"/>
                <a:cs typeface="Teko"/>
                <a:sym typeface="Teko"/>
              </a:rPr>
              <a:t>En este punto se valida el diseño del prototipo y se desglosan los posibles riesgos que </a:t>
            </a:r>
            <a:r>
              <a:rPr lang="es-ES" sz="3000">
                <a:latin typeface="Teko"/>
                <a:ea typeface="Teko"/>
                <a:cs typeface="Teko"/>
                <a:sym typeface="Teko"/>
              </a:rPr>
              <a:t>conlleva</a:t>
            </a:r>
            <a:r>
              <a:rPr lang="es-ES" sz="3000">
                <a:latin typeface="Teko"/>
                <a:ea typeface="Teko"/>
                <a:cs typeface="Teko"/>
                <a:sym typeface="Teko"/>
              </a:rPr>
              <a:t>.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-22605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455F"/>
              </a:buClr>
              <a:buSzPct val="100000"/>
              <a:buChar char="●"/>
            </a:pPr>
            <a:r>
              <a:rPr lang="es-ES" sz="3000">
                <a:latin typeface="Teko"/>
                <a:ea typeface="Teko"/>
                <a:cs typeface="Teko"/>
                <a:sym typeface="Teko"/>
              </a:rPr>
              <a:t>En cada ciclo, se realizará un análisis y evaluación de riesgos. Para ello, se diseñarán los prototipos que deberán ser validados en el ciclo.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-22605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455F"/>
              </a:buClr>
              <a:buSzPct val="100000"/>
              <a:buChar char="●"/>
            </a:pPr>
            <a:r>
              <a:rPr lang="es-ES" sz="3000">
                <a:latin typeface="Teko"/>
                <a:ea typeface="Teko"/>
                <a:cs typeface="Teko"/>
                <a:sym typeface="Teko"/>
              </a:rPr>
              <a:t>Se validará el prototipo pretendido, acorde a los plazos de tiempo y presupuesto entregado al cliente.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-22605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455F"/>
              </a:buClr>
              <a:buSzPct val="100000"/>
              <a:buChar char="●"/>
            </a:pPr>
            <a:r>
              <a:rPr lang="es-ES" sz="3000">
                <a:latin typeface="Teko"/>
                <a:ea typeface="Teko"/>
                <a:cs typeface="Teko"/>
                <a:sym typeface="Teko"/>
              </a:rPr>
              <a:t>Al identificar los riesgos, y los diferentes escenarios para soluciona</a:t>
            </a:r>
            <a:r>
              <a:rPr lang="es-ES" sz="3000">
                <a:latin typeface="Teko"/>
                <a:ea typeface="Teko"/>
                <a:cs typeface="Teko"/>
                <a:sym typeface="Teko"/>
              </a:rPr>
              <a:t>r</a:t>
            </a:r>
            <a:r>
              <a:rPr lang="es-ES" sz="3000">
                <a:latin typeface="Teko"/>
                <a:ea typeface="Teko"/>
                <a:cs typeface="Teko"/>
                <a:sym typeface="Teko"/>
              </a:rPr>
              <a:t>lo, es posible que el proyecto no continúe, o que deba comenzar una espiral nuevamente.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-22605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455F"/>
              </a:buClr>
              <a:buSzPct val="100000"/>
              <a:buChar char="●"/>
            </a:pPr>
            <a:r>
              <a:rPr lang="es-ES" sz="3000">
                <a:latin typeface="Teko"/>
                <a:ea typeface="Teko"/>
                <a:cs typeface="Teko"/>
                <a:sym typeface="Teko"/>
              </a:rPr>
              <a:t>Dentro de esta etapa, se miden y observan la viabilidad técnica y los riesgos comerciales, el impacto del cronograma y los costos.</a:t>
            </a:r>
            <a:endParaRPr sz="3000">
              <a:latin typeface="Teko"/>
              <a:ea typeface="Teko"/>
              <a:cs typeface="Teko"/>
              <a:sym typeface="Teko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ct val="164705"/>
              <a:buNone/>
            </a:pPr>
            <a:r>
              <a:t/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22F"/>
              </a:buClr>
              <a:buSzPts val="4400"/>
              <a:buFont typeface="Sora"/>
              <a:buNone/>
            </a:pPr>
            <a:r>
              <a:rPr b="1" lang="es-ES">
                <a:latin typeface="Teko"/>
                <a:ea typeface="Teko"/>
                <a:cs typeface="Teko"/>
                <a:sym typeface="Teko"/>
              </a:rPr>
              <a:t>Desarrollo</a:t>
            </a:r>
            <a:endParaRPr b="1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83" name="Google Shape;18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55F"/>
              </a:buClr>
              <a:buSzPts val="2800"/>
              <a:buChar char="●"/>
            </a:pPr>
            <a:r>
              <a:rPr lang="es-ES">
                <a:latin typeface="Teko"/>
                <a:ea typeface="Teko"/>
                <a:cs typeface="Teko"/>
                <a:sym typeface="Teko"/>
              </a:rPr>
              <a:t> </a:t>
            </a:r>
            <a:r>
              <a:rPr lang="es-ES" sz="2500">
                <a:latin typeface="Teko"/>
                <a:ea typeface="Teko"/>
                <a:cs typeface="Teko"/>
                <a:sym typeface="Teko"/>
              </a:rPr>
              <a:t>Se desarrolla y valida el prototipo, según el alcance y las funciones definidas en la etapa anterior. Las actividades serán más grandes y detalladas, a medida que la espiral avance.</a:t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-2095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455F"/>
              </a:buClr>
              <a:buSzPts val="2500"/>
              <a:buChar char="●"/>
            </a:pPr>
            <a:r>
              <a:rPr lang="es-ES" sz="2500">
                <a:latin typeface="Teko"/>
                <a:ea typeface="Teko"/>
                <a:cs typeface="Teko"/>
                <a:sym typeface="Teko"/>
              </a:rPr>
              <a:t>Siempre será importante actuar en el desarrollo, según el análisis de riesgos, para poder pasar a la siguiente etapa con mayor seguridad.</a:t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-2095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455F"/>
              </a:buClr>
              <a:buSzPts val="2500"/>
              <a:buChar char="●"/>
            </a:pPr>
            <a:r>
              <a:rPr lang="es-ES" sz="2500">
                <a:latin typeface="Teko"/>
                <a:ea typeface="Teko"/>
                <a:cs typeface="Teko"/>
                <a:sym typeface="Teko"/>
              </a:rPr>
              <a:t>A medida que la espiral se desarrolle, el cliente tendrá mejor definidos los requisitos, por lo que la construcción se irá perfeccionando, desde el o los prototipos hasta llegar al producto acabado.</a:t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22F"/>
              </a:buClr>
              <a:buSzPts val="4400"/>
              <a:buFont typeface="Sora"/>
              <a:buNone/>
            </a:pPr>
            <a:r>
              <a:rPr b="1" lang="es-ES">
                <a:latin typeface="Teko"/>
                <a:ea typeface="Teko"/>
                <a:cs typeface="Teko"/>
                <a:sym typeface="Teko"/>
              </a:rPr>
              <a:t>Evaluación</a:t>
            </a:r>
            <a:endParaRPr b="1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89" name="Google Shape;189;p8"/>
          <p:cNvSpPr txBox="1"/>
          <p:nvPr>
            <p:ph idx="1" type="body"/>
          </p:nvPr>
        </p:nvSpPr>
        <p:spPr>
          <a:xfrm>
            <a:off x="740225" y="17888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455F"/>
              </a:buClr>
              <a:buSzPts val="2500"/>
              <a:buChar char="●"/>
            </a:pPr>
            <a:r>
              <a:rPr lang="es-ES" sz="2500">
                <a:latin typeface="Teko"/>
                <a:ea typeface="Teko"/>
                <a:cs typeface="Teko"/>
                <a:sym typeface="Teko"/>
              </a:rPr>
              <a:t>Al llegar al final de la espiral, es momento de iniciar una nueva, no sin antes evaluar lo realizado.</a:t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-2095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455F"/>
              </a:buClr>
              <a:buSzPts val="2500"/>
              <a:buChar char="●"/>
            </a:pPr>
            <a:r>
              <a:rPr lang="es-ES" sz="2500">
                <a:latin typeface="Teko"/>
                <a:ea typeface="Teko"/>
                <a:cs typeface="Teko"/>
                <a:sym typeface="Teko"/>
              </a:rPr>
              <a:t>En esta etapa se evalúan en detalle los riesgos detectados con anterioridad, para tenerlos en cuenta en la nueva espiral.</a:t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-2095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455F"/>
              </a:buClr>
              <a:buSzPts val="2500"/>
              <a:buChar char="●"/>
            </a:pPr>
            <a:r>
              <a:rPr lang="es-ES" sz="2500">
                <a:latin typeface="Teko"/>
                <a:ea typeface="Teko"/>
                <a:cs typeface="Teko"/>
                <a:sym typeface="Teko"/>
              </a:rPr>
              <a:t>Con la evaluación, podemos saber el avance real del proyecto. Esta información será vital para la planificación que sigue. </a:t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-2095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455F"/>
              </a:buClr>
              <a:buSzPts val="2500"/>
              <a:buChar char="●"/>
            </a:pPr>
            <a:r>
              <a:rPr lang="es-ES" sz="2500">
                <a:latin typeface="Teko"/>
                <a:ea typeface="Teko"/>
                <a:cs typeface="Teko"/>
                <a:sym typeface="Teko"/>
              </a:rPr>
              <a:t>Durante la evaluación el cliente tendrá gran participación(evaluando el avance y dando su opinión).</a:t>
            </a:r>
            <a:endParaRPr sz="2500">
              <a:latin typeface="Teko"/>
              <a:ea typeface="Teko"/>
              <a:cs typeface="Teko"/>
              <a:sym typeface="Teko"/>
            </a:endParaRPr>
          </a:p>
          <a:p>
            <a:pPr indent="-2095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455F"/>
              </a:buClr>
              <a:buSzPts val="2500"/>
              <a:buChar char="●"/>
            </a:pPr>
            <a:r>
              <a:rPr lang="es-ES" sz="2500">
                <a:latin typeface="Teko"/>
                <a:ea typeface="Teko"/>
                <a:cs typeface="Teko"/>
                <a:sym typeface="Teko"/>
              </a:rPr>
              <a:t>Se comenzará nuevamente una planificación de un segundo prototipo más avanzado, además se volverá a realizar un nuevo análisis de riesgos y la espiral comenzará nuevamente.</a:t>
            </a:r>
            <a:endParaRPr sz="2500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2022-10-24T18:26:34Z</dcterms:created>
  <dc:creator>vespertino</dc:creator>
</cp:coreProperties>
</file>