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44"/>
  </p:notesMasterIdLst>
  <p:handoutMasterIdLst>
    <p:handoutMasterId r:id="rId45"/>
  </p:handoutMasterIdLst>
  <p:sldIdLst>
    <p:sldId id="256" r:id="rId3"/>
    <p:sldId id="381" r:id="rId4"/>
    <p:sldId id="394" r:id="rId5"/>
    <p:sldId id="395" r:id="rId6"/>
    <p:sldId id="396" r:id="rId7"/>
    <p:sldId id="397" r:id="rId8"/>
    <p:sldId id="398" r:id="rId9"/>
    <p:sldId id="399" r:id="rId10"/>
    <p:sldId id="400" r:id="rId11"/>
    <p:sldId id="401" r:id="rId12"/>
    <p:sldId id="402" r:id="rId13"/>
    <p:sldId id="403" r:id="rId14"/>
    <p:sldId id="404" r:id="rId15"/>
    <p:sldId id="405" r:id="rId16"/>
    <p:sldId id="406" r:id="rId17"/>
    <p:sldId id="407" r:id="rId18"/>
    <p:sldId id="408" r:id="rId19"/>
    <p:sldId id="409" r:id="rId20"/>
    <p:sldId id="410" r:id="rId21"/>
    <p:sldId id="411" r:id="rId22"/>
    <p:sldId id="416" r:id="rId23"/>
    <p:sldId id="417" r:id="rId24"/>
    <p:sldId id="418" r:id="rId25"/>
    <p:sldId id="419" r:id="rId26"/>
    <p:sldId id="420" r:id="rId27"/>
    <p:sldId id="421" r:id="rId28"/>
    <p:sldId id="422" r:id="rId29"/>
    <p:sldId id="423" r:id="rId30"/>
    <p:sldId id="424" r:id="rId31"/>
    <p:sldId id="425" r:id="rId32"/>
    <p:sldId id="426" r:id="rId33"/>
    <p:sldId id="428" r:id="rId34"/>
    <p:sldId id="429" r:id="rId35"/>
    <p:sldId id="430" r:id="rId36"/>
    <p:sldId id="431" r:id="rId37"/>
    <p:sldId id="432" r:id="rId38"/>
    <p:sldId id="433" r:id="rId39"/>
    <p:sldId id="434" r:id="rId40"/>
    <p:sldId id="435" r:id="rId41"/>
    <p:sldId id="437" r:id="rId42"/>
    <p:sldId id="436" r:id="rId43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0AA"/>
    <a:srgbClr val="E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0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1114" y="53"/>
      </p:cViewPr>
      <p:guideLst>
        <p:guide orient="horz" pos="2160"/>
        <p:guide pos="283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360" y="-10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32C71A6-1E44-4125-8DC2-CB3557BDD39F}" type="datetimeFigureOut">
              <a:rPr lang="zh-CN" altLang="en-US" smtClean="0"/>
              <a:pPr/>
              <a:t>2018/9/11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7B2BB1C-2881-456C-B2BB-5504E7B4B9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A117740-D573-49ED-A67C-A89BC19D8CD6}" type="datetimeFigureOut">
              <a:rPr lang="zh-CN" altLang="en-US" smtClean="0"/>
              <a:pPr/>
              <a:t>2018/9/11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B0F765CA-4785-46A5-AB9E-44B2756AD6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575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9525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20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21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22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23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24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25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26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27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28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29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30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31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32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33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34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35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36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37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38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39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40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41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D1B1B-B84D-4241-B81B-F07DDECF271C}" type="datetime1">
              <a:rPr lang="zh-CN" altLang="en-US" smtClean="0"/>
              <a:pPr/>
              <a:t>2018/9/11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F83F-4606-4C07-9935-66E965ACA1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97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534A-3712-452E-9D45-364EF5CAEF31}" type="datetime1">
              <a:rPr lang="zh-CN" altLang="en-US" smtClean="0"/>
              <a:pPr/>
              <a:t>2018/9/11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F83F-4606-4C07-9935-66E965ACA1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533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3CDB-994A-4194-89A2-87B3E9A03541}" type="datetime1">
              <a:rPr lang="zh-CN" altLang="en-US" smtClean="0"/>
              <a:pPr/>
              <a:t>2018/9/11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F83F-4606-4C07-9935-66E965ACA1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015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6A77-A462-4D18-94B0-94870830F5A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620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520" y="343782"/>
            <a:ext cx="8228280" cy="570539"/>
          </a:xfrm>
        </p:spPr>
        <p:txBody>
          <a:bodyPr>
            <a:noAutofit/>
          </a:bodyPr>
          <a:lstStyle>
            <a:lvl1pPr>
              <a:defRPr sz="3500" b="1">
                <a:solidFill>
                  <a:srgbClr val="C00000"/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1991"/>
            <a:ext cx="8229600" cy="51349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132F5-04DB-41E5-A9D5-B9B09BF4FF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05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957DD-6928-4422-B830-A986DE8D011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09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C156-A333-4976-87F0-3C9F49C1909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9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AB929-FE52-468A-9664-2C04E5D3ACB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39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36BC-3A03-4B4C-8645-3E8EDE79376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81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52A1-6E38-4AC1-BE8F-A63C9583127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3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BF23-1BF6-43E9-BDDD-32D0D5D7997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18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82AC-FCBA-4BAB-939D-78A43E31AFCE}" type="datetime1">
              <a:rPr lang="zh-CN" altLang="en-US" smtClean="0"/>
              <a:pPr/>
              <a:t>2018/9/11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F83F-4606-4C07-9935-66E965ACA1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0341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405A-97AD-4C62-87D0-F7BAEC645A7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07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2418-70E9-4010-A139-0704794C6A9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86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5FC50-451B-4ED8-A546-8A145A6843B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6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0092-E77D-4010-AEA7-97E179B3D83F}" type="datetime1">
              <a:rPr lang="zh-CN" altLang="en-US" smtClean="0"/>
              <a:pPr/>
              <a:t>2018/9/11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F83F-4606-4C07-9935-66E965ACA1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909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8CCE-1436-470E-B0C5-0AFC263E2485}" type="datetime1">
              <a:rPr lang="zh-CN" altLang="en-US" smtClean="0"/>
              <a:pPr/>
              <a:t>2018/9/11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F83F-4606-4C07-9935-66E965ACA1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59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2468-749C-47B6-9D5F-21D73FFCB473}" type="datetime1">
              <a:rPr lang="zh-CN" altLang="en-US" smtClean="0"/>
              <a:pPr/>
              <a:t>2018/9/11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F83F-4606-4C07-9935-66E965ACA1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66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B763-2FE4-4EC8-A013-CBF52BDA6727}" type="datetime1">
              <a:rPr lang="zh-CN" altLang="en-US" smtClean="0"/>
              <a:pPr/>
              <a:t>2018/9/11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F83F-4606-4C07-9935-66E965ACA1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822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2FC4-8466-435F-84B0-08701FC96828}" type="datetime1">
              <a:rPr lang="zh-CN" altLang="en-US" smtClean="0"/>
              <a:pPr/>
              <a:t>2018/9/11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F83F-4606-4C07-9935-66E965ACA1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07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2D06-1DB9-483D-830E-1B5E488C6441}" type="datetime1">
              <a:rPr lang="zh-CN" altLang="en-US" smtClean="0"/>
              <a:pPr/>
              <a:t>2018/9/11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F83F-4606-4C07-9935-66E965ACA1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36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6093-649A-49F2-9ECC-D9F5C9B07EC4}" type="datetime1">
              <a:rPr lang="zh-CN" altLang="en-US" smtClean="0"/>
              <a:pPr/>
              <a:t>2018/9/11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F83F-4606-4C07-9935-66E965ACA1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01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7F121-5FE6-4BD8-AA94-99B917C9664A}" type="datetime1">
              <a:rPr lang="zh-CN" altLang="en-US" smtClean="0"/>
              <a:pPr/>
              <a:t>2018/9/11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6F83F-4606-4C07-9935-66E965ACA1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57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A4F1A-9827-47BD-8382-AE38FF016451}" type="datetime1">
              <a:rPr lang="zh-CN" altLang="en-US" smtClean="0"/>
              <a:pPr/>
              <a:t>2018/9/11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6F83F-4606-4C07-9935-66E965ACA1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63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045959" y="2576009"/>
            <a:ext cx="705208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商业数据分析</a:t>
            </a:r>
            <a:r>
              <a:rPr lang="en-US" altLang="zh-CN" sz="33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3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引言</a:t>
            </a:r>
            <a:endParaRPr lang="en-US" altLang="zh-CN" sz="33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11"/>
          <p:cNvSpPr txBox="1"/>
          <p:nvPr/>
        </p:nvSpPr>
        <p:spPr>
          <a:xfrm>
            <a:off x="1062891" y="4421760"/>
            <a:ext cx="7052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中国人民大学商学院</a:t>
            </a:r>
            <a:endParaRPr lang="en-US" altLang="zh-CN" sz="2400" b="1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张瑾</a:t>
            </a:r>
            <a:endParaRPr lang="en-US" altLang="zh-CN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9" t="14374" b="46308"/>
          <a:stretch/>
        </p:blipFill>
        <p:spPr>
          <a:xfrm>
            <a:off x="4752803" y="197128"/>
            <a:ext cx="2537904" cy="68527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45" t="-2" b="-5312"/>
          <a:stretch/>
        </p:blipFill>
        <p:spPr>
          <a:xfrm>
            <a:off x="7201075" y="163401"/>
            <a:ext cx="1548270" cy="68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1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大数据为企业管理带来的挑战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(2)</a:t>
            </a:r>
            <a:endParaRPr lang="en-US" altLang="zh-CN" sz="33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24115" y="1250068"/>
            <a:ext cx="8062685" cy="3213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4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大数据为企业管理提供了新的视角和新的方法论</a:t>
            </a:r>
            <a:endParaRPr lang="en-US" altLang="zh-CN" sz="24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altLang="zh-CN" sz="24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4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管理用来梳理组织和个体的问题</a:t>
            </a:r>
            <a:endParaRPr lang="en-US" altLang="zh-CN" sz="24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通过“人”的特征来回答“人”的问题</a:t>
            </a:r>
            <a:endParaRPr lang="en-US" altLang="zh-CN" sz="20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4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基于数据分析的企业管理</a:t>
            </a:r>
            <a:endParaRPr lang="en-US" altLang="zh-CN" sz="24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通过“数据”的特征来回答“人”的问题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数据的真实性，互联网让人变的诚实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838018" y="4747150"/>
            <a:ext cx="2663825" cy="16557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980893" y="5313887"/>
            <a:ext cx="1081087" cy="8731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组织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2277880" y="5323412"/>
            <a:ext cx="1079500" cy="8715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个体</a:t>
            </a:r>
          </a:p>
        </p:txBody>
      </p:sp>
      <p:sp>
        <p:nvSpPr>
          <p:cNvPr id="37" name="TextBox 6"/>
          <p:cNvSpPr txBox="1">
            <a:spLocks noChangeArrowheads="1"/>
          </p:cNvSpPr>
          <p:nvPr/>
        </p:nvSpPr>
        <p:spPr bwMode="auto">
          <a:xfrm>
            <a:off x="1412693" y="4818587"/>
            <a:ext cx="15843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管理</a:t>
            </a:r>
          </a:p>
        </p:txBody>
      </p:sp>
      <p:cxnSp>
        <p:nvCxnSpPr>
          <p:cNvPr id="38" name="直接连接符 37"/>
          <p:cNvCxnSpPr/>
          <p:nvPr/>
        </p:nvCxnSpPr>
        <p:spPr>
          <a:xfrm rot="5400000">
            <a:off x="3465330" y="5502800"/>
            <a:ext cx="2089150" cy="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上下箭头 38"/>
          <p:cNvSpPr/>
          <p:nvPr/>
        </p:nvSpPr>
        <p:spPr>
          <a:xfrm rot="5400000">
            <a:off x="3934437" y="5286106"/>
            <a:ext cx="287337" cy="504825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上下箭头 39"/>
          <p:cNvSpPr/>
          <p:nvPr/>
        </p:nvSpPr>
        <p:spPr>
          <a:xfrm rot="5400000">
            <a:off x="4834549" y="5286106"/>
            <a:ext cx="287337" cy="504825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5446530" y="4602687"/>
            <a:ext cx="2663825" cy="5032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5589405" y="5521850"/>
            <a:ext cx="1081088" cy="8731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组织</a:t>
            </a:r>
            <a:endParaRPr lang="en-US" altLang="zh-CN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6886393" y="5529787"/>
            <a:ext cx="1079500" cy="8731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个体</a:t>
            </a:r>
            <a:endParaRPr lang="en-US" altLang="zh-CN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</a:p>
        </p:txBody>
      </p:sp>
      <p:sp>
        <p:nvSpPr>
          <p:cNvPr id="44" name="TextBox 13"/>
          <p:cNvSpPr txBox="1">
            <a:spLocks noChangeArrowheads="1"/>
          </p:cNvSpPr>
          <p:nvPr/>
        </p:nvSpPr>
        <p:spPr bwMode="auto">
          <a:xfrm>
            <a:off x="6021205" y="4674125"/>
            <a:ext cx="15843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数据分析</a:t>
            </a:r>
          </a:p>
        </p:txBody>
      </p:sp>
      <p:sp>
        <p:nvSpPr>
          <p:cNvPr id="45" name="上下箭头 44"/>
          <p:cNvSpPr/>
          <p:nvPr/>
        </p:nvSpPr>
        <p:spPr>
          <a:xfrm>
            <a:off x="6597468" y="5178950"/>
            <a:ext cx="288925" cy="360362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大数据为企业管理带来的挑战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(3)</a:t>
            </a:r>
            <a:endParaRPr lang="en-US" altLang="zh-CN" sz="33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24115" y="1250068"/>
            <a:ext cx="8062685" cy="305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4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现代商业研究需要具有数据分析的能力</a:t>
            </a:r>
            <a:endParaRPr lang="en-US" altLang="zh-CN" sz="24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4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数据分析的能力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编程能力是基础</a:t>
            </a:r>
            <a:endParaRPr lang="en-US" altLang="zh-CN" sz="20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C/C++/C#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Java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Python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4828453" y="2237489"/>
            <a:ext cx="2232025" cy="10795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数据分析能力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3315566" y="3605914"/>
            <a:ext cx="2520950" cy="10795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运用数学工具能力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6123853" y="3605914"/>
            <a:ext cx="2520950" cy="10795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运用算法工具能力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3315566" y="5306832"/>
            <a:ext cx="5400675" cy="6537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编程能力</a:t>
            </a: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4612553" y="4685414"/>
            <a:ext cx="0" cy="6492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8" idx="2"/>
            <a:endCxn id="19" idx="0"/>
          </p:cNvCxnSpPr>
          <p:nvPr/>
        </p:nvCxnSpPr>
        <p:spPr>
          <a:xfrm flipH="1">
            <a:off x="4576041" y="3316989"/>
            <a:ext cx="1368425" cy="2889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8" idx="2"/>
            <a:endCxn id="20" idx="0"/>
          </p:cNvCxnSpPr>
          <p:nvPr/>
        </p:nvCxnSpPr>
        <p:spPr>
          <a:xfrm>
            <a:off x="5944466" y="3316989"/>
            <a:ext cx="1439862" cy="2889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7347816" y="4685414"/>
            <a:ext cx="0" cy="6492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2. Python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(1)</a:t>
            </a:r>
            <a:endParaRPr lang="en-US" altLang="zh-CN" sz="33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24115" y="1250068"/>
            <a:ext cx="8062685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altLang="zh-CN" sz="24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是一种面向对象、直译式计算机程序设计语言</a:t>
            </a:r>
            <a:endParaRPr lang="en-US" altLang="zh-CN" sz="24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Guido van Rossum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于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1989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年发明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第一个公开发行版发行于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1991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年</a:t>
            </a:r>
            <a:endParaRPr lang="en-US" altLang="zh-CN" sz="20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altLang="zh-CN" sz="24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4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官网</a:t>
            </a:r>
            <a:endParaRPr lang="en-US" altLang="zh-CN" sz="24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https://www.python.org/</a:t>
            </a: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altLang="zh-CN" sz="24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altLang="zh-CN" sz="24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语法简介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具有丰富和强大的库函数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可以连接其他语言的模块（胶水语言）</a:t>
            </a:r>
            <a:endParaRPr lang="en-US" altLang="zh-CN" sz="20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4" name="图片 13" descr="python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15885" y="3032543"/>
            <a:ext cx="3682540" cy="104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2. Python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(2)</a:t>
            </a:r>
            <a:endParaRPr lang="en-US" altLang="zh-CN" sz="33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24115" y="1250068"/>
            <a:ext cx="8062685" cy="2733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altLang="zh-CN" sz="24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语言的优点</a:t>
            </a:r>
            <a:endParaRPr lang="en-US" altLang="zh-CN" sz="24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简单、易学、开源、高层语言、可移植性、解释性、面向对象、可扩展性、可嵌入性、丰富的库、代码规范等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altLang="zh-CN" sz="24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altLang="zh-CN" sz="24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语言的缺点</a:t>
            </a:r>
            <a:endParaRPr lang="en-US" altLang="zh-CN" sz="24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运行速度相对较慢、架构选择太多等</a:t>
            </a:r>
            <a:endParaRPr lang="en-US" altLang="zh-CN" sz="20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Python(1)</a:t>
            </a:r>
            <a:endParaRPr lang="en-US" altLang="zh-CN" sz="33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24115" y="1250068"/>
            <a:ext cx="8062685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是跨平台的，可以运行在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Windows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Mac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和各种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Linux/Unix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系统上。在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Windows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上写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程序，放到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上也能够运行</a:t>
            </a:r>
            <a:endParaRPr lang="en-US" altLang="zh-CN" sz="20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altLang="zh-CN" sz="20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有两个版本，一个是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2.x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版，一个是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3.x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版，两版本不兼容。</a:t>
            </a:r>
            <a:endParaRPr lang="en-US" altLang="zh-CN" sz="20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altLang="zh-CN" sz="20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现在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正朝着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3.x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版本进化，在进化过程中，大量的针对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2.x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版本的代码要修改后才能运行，本课程建议使用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2.7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以上版本。</a:t>
            </a:r>
            <a:endParaRPr lang="en-US" altLang="zh-CN" sz="20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altLang="zh-CN" sz="20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可以直接访问网址 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https://www.python.org/downloads/ 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，下载并安装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的最新版本。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Python(2)——Windows</a:t>
            </a:r>
            <a:endParaRPr lang="en-US" altLang="zh-CN" sz="33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24115" y="1250068"/>
            <a:ext cx="8062685" cy="1101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安装完成后，在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Windows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的开始菜单中找到新的程序</a:t>
            </a:r>
            <a:endParaRPr lang="en-US" altLang="zh-CN" sz="20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按照开始→程序→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Python 2.7 → IDLE(Python GUI)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的步骤运行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集成开发环境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(Python Integrated Development Environment, IDLE )</a:t>
            </a:r>
            <a:endParaRPr lang="zh-CN" altLang="en-US" sz="16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8469" y="2565235"/>
            <a:ext cx="8062685" cy="2412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也可在系统命令行运行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，需要先设置系统环境变量</a:t>
            </a:r>
            <a:endParaRPr lang="en-US" altLang="zh-CN" sz="20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Win7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为例，计算机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-&gt;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右键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-&gt;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属性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在左栏找到“高级系统设置”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点击“环境变量”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在系统变量中，找到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Path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，双击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在字符串末尾加一个分号</a:t>
            </a:r>
            <a:endParaRPr lang="en-US" altLang="zh-CN" sz="16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输入安装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的路径，例如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C:\Python27</a:t>
            </a:r>
            <a:endParaRPr lang="zh-CN" altLang="en-US" sz="16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5" descr="命令行配置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2939" y="3033085"/>
            <a:ext cx="3372041" cy="3717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Python(3)——Windows</a:t>
            </a:r>
            <a:endParaRPr lang="en-US" altLang="zh-CN" sz="33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88647" y="1227490"/>
            <a:ext cx="8062685" cy="5053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编写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程序可以直接在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Python Shell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中进行</a:t>
            </a:r>
            <a:endParaRPr lang="en-US" altLang="zh-CN" sz="20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也可以通过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File-&gt;New File-&gt;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新建编写完整程序</a:t>
            </a:r>
            <a:endParaRPr lang="en-US" altLang="zh-CN" sz="20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也可以通过配置其他的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IDE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环境编程完成程序</a:t>
            </a:r>
            <a:endParaRPr lang="en-US" altLang="zh-CN" sz="20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一种普通的文本编辑器即可，推荐选择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notepad++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下载地址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https://notepad-plus-plus.org/download/v6.9.2.html</a:t>
            </a: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安装后可在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notepad++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中新建文件进行程序编写，存为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.py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即可</a:t>
            </a: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再利用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Python Shell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进行重新打开和运行</a:t>
            </a: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也可以直接在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notepad++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中进行运行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首先配置好系统的环境变量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打开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notepad++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，找到菜单栏的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run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菜单中的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run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选项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弹出的小窗口中，输入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cmd /k python "$(FULL_CURRENT_PATH)" &amp; PAUSE &amp; EXIT  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，点击保存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给新建脚本命名，并设置快捷键。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返回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notepad++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run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子菜单中选中刚才新建的脚本，即可直接调试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python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图片 4" descr="notepad配置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93237" y="1061154"/>
            <a:ext cx="2494318" cy="161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Python(4)——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其他系统</a:t>
            </a:r>
            <a:endParaRPr lang="en-US" altLang="zh-CN" sz="33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88647" y="1227490"/>
            <a:ext cx="806268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Linux/Unix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在绝大多数</a:t>
            </a:r>
            <a:r>
              <a:rPr lang="en-US" altLang="zh-CN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UNIX</a:t>
            </a:r>
            <a:r>
              <a:rPr lang="zh-CN" altLang="en-US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的系统安装中</a:t>
            </a:r>
            <a:r>
              <a:rPr lang="en-US" altLang="zh-CN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包括</a:t>
            </a:r>
            <a:r>
              <a:rPr lang="en-US" altLang="zh-CN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Mac OS X)</a:t>
            </a:r>
            <a:r>
              <a:rPr lang="zh-CN" altLang="en-US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的解释器就已经存在了。可以在提示符下输入</a:t>
            </a:r>
            <a:r>
              <a:rPr lang="en-US" altLang="zh-CN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命令，便会启动交互式</a:t>
            </a:r>
            <a:r>
              <a:rPr lang="en-US" altLang="zh-CN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解释器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如果没有安转</a:t>
            </a:r>
            <a:r>
              <a:rPr lang="en-US" altLang="zh-CN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解释器，可以使用包管理器</a:t>
            </a:r>
            <a:endParaRPr lang="en-US" altLang="zh-CN" sz="16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altLang="zh-CN" sz="1400" kern="100" dirty="0" err="1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Debian</a:t>
            </a:r>
            <a:r>
              <a:rPr lang="en-US" altLang="zh-CN" sz="14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Linux</a:t>
            </a:r>
            <a:r>
              <a:rPr lang="zh-CN" altLang="en-US" sz="14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系统：使用命令 </a:t>
            </a:r>
            <a:r>
              <a:rPr lang="en-US" altLang="zh-CN" sz="14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$ apt-get install python</a:t>
            </a:r>
          </a:p>
          <a:p>
            <a:pPr marL="1257300" lvl="2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altLang="zh-CN" sz="14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Gentoo Linux</a:t>
            </a:r>
            <a:r>
              <a:rPr lang="zh-CN" altLang="en-US" sz="14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系统：使用命令 </a:t>
            </a:r>
            <a:r>
              <a:rPr lang="en-US" altLang="zh-CN" sz="14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$ emerge python</a:t>
            </a:r>
            <a:endParaRPr lang="zh-CN" altLang="en-US" sz="20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zh-CN" altLang="en-US" sz="20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Mac OS</a:t>
            </a:r>
            <a:endParaRPr lang="zh-CN" altLang="en-US" sz="20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若使用最新版本</a:t>
            </a:r>
            <a:r>
              <a:rPr lang="en-US" altLang="zh-CN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Mac OS X</a:t>
            </a:r>
            <a:r>
              <a:rPr lang="zh-CN" altLang="en-US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的苹果机，那么系统已经安装了</a:t>
            </a:r>
            <a:r>
              <a:rPr lang="en-US" altLang="zh-CN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。只需要打开终端应用程序，然后输入</a:t>
            </a:r>
            <a:r>
              <a:rPr lang="en-US" altLang="zh-CN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命令就可以运行了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也可使用</a:t>
            </a:r>
            <a:r>
              <a:rPr lang="en-US" altLang="zh-CN" sz="1600" kern="100" dirty="0" err="1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MacPorts</a:t>
            </a:r>
            <a:r>
              <a:rPr lang="en-US" altLang="zh-CN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( http://macports.org)</a:t>
            </a:r>
            <a:r>
              <a:rPr lang="zh-CN" altLang="en-US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或</a:t>
            </a:r>
            <a:r>
              <a:rPr lang="en-US" altLang="zh-CN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Fink(http://finkproject.org)</a:t>
            </a:r>
            <a:r>
              <a:rPr lang="zh-CN" altLang="en-US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进行安装，或从</a:t>
            </a:r>
            <a:r>
              <a:rPr lang="en-US" altLang="zh-CN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网站获取新的发布版本</a:t>
            </a:r>
            <a:endParaRPr lang="en-US" altLang="zh-CN" sz="16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4. Python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解释器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(1)</a:t>
            </a:r>
            <a:endParaRPr lang="en-US" altLang="zh-CN" sz="33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88647" y="1227490"/>
            <a:ext cx="8062685" cy="4653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的运行方式</a:t>
            </a:r>
            <a:endParaRPr lang="en-US" altLang="zh-CN" sz="20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在执行时，首先会将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.py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文件中的源代码编译成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的字节码，然后再由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解释器来执行这些编译好的字节码</a:t>
            </a:r>
            <a:endParaRPr lang="en-US" altLang="zh-CN" sz="16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.java .net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类似</a:t>
            </a: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zh-CN" altLang="en-US" sz="20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CPython</a:t>
            </a:r>
            <a:endParaRPr lang="zh-CN" altLang="en-US" sz="20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当我们从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官方网站下载并安装好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Python 2.7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后，我们就直接获得了一个官方版本的解释器：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CPython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。这个解释器是用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语言开发的，所以叫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CPython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。在命令行下运行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就是启动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CPython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解释器</a:t>
            </a:r>
            <a:endParaRPr lang="en-US" altLang="zh-CN" sz="16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altLang="zh-CN" sz="20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IPython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IPython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是基于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CPython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之上的一个交互式解释器，也就是说，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IPython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只是在交互方式上有所增强，但是执行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代码的功能和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CPython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是完全一样的</a:t>
            </a:r>
            <a:endParaRPr lang="en-US" altLang="zh-CN" sz="16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4. Python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解释器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(2)</a:t>
            </a:r>
            <a:endParaRPr lang="en-US" altLang="zh-CN" sz="33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98335" y="1058155"/>
            <a:ext cx="8497309" cy="553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PyPy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PyPy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的目标是执行速度。采用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JIT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技术，对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代码进行动态编译（注意不是解释），可以显著提高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代码的执行速度。绝大部分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代码都可以在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PyPy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下运行，但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PyPy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CPython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有一些是不同的，因此，相同的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代码在两种解释器下结果可能会有不同</a:t>
            </a: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Jython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运行在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Java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平台上的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解释器，可直接把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代码编译成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Java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字节码执行</a:t>
            </a: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IronPython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IronPython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Jython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类似，只不过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IronPython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是运行在微软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.Net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平台上的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解释器，可以直接把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代码编译成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.Net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的字节码</a:t>
            </a: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altLang="zh-CN" sz="20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的解释器很多，但使用最广泛的还是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CPython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。如果要和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Java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或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.Net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平台交互，最好的办法不是用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Jython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或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IronPython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，而是通过网络调用来交互，确保各程序之间的独立性</a:t>
            </a: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课上所有代码只确保在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CPython 2.7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版本下运行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2959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33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为什么选择这门课</a:t>
            </a:r>
            <a:endParaRPr lang="en-US" altLang="zh-CN" sz="33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4115" y="1250068"/>
            <a:ext cx="8062685" cy="527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4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得到两个学分</a:t>
            </a:r>
            <a:endParaRPr lang="zh-CN" altLang="zh-CN" sz="2400" kern="100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8469" y="1944340"/>
            <a:ext cx="8062685" cy="1772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4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管理信息系统科学发展的必需</a:t>
            </a:r>
            <a:endParaRPr lang="en-US" altLang="zh-CN" sz="24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大数据分析的能力</a:t>
            </a:r>
            <a:endParaRPr lang="en-US" altLang="zh-CN" sz="20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动手落地的能力</a:t>
            </a:r>
            <a:endParaRPr lang="en-US" altLang="zh-CN" sz="20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算法设计和实现的基础</a:t>
            </a:r>
            <a:endParaRPr lang="zh-CN" altLang="zh-CN" sz="2000" kern="100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4. Python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解释器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(3)</a:t>
            </a:r>
            <a:endParaRPr lang="en-US" altLang="zh-CN" sz="33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98335" y="1035577"/>
            <a:ext cx="8497309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在交互式环境的提示符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&gt;&gt;&gt;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下，直接输入代码，按回车，就可以立刻得到代码执行结果。</a:t>
            </a: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如果要让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打印出指定的文字，可以用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print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语句，然后把希望打印的文字用单引号或者双引号括起来，但不能混用单引号和双引号。</a:t>
            </a: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最后，用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exit()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退出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Python</a:t>
            </a:r>
            <a:endParaRPr lang="zh-CN" altLang="en-US" sz="16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图片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1788" y="3132138"/>
            <a:ext cx="652462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5. 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保存并运行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脚本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(1)</a:t>
            </a:r>
            <a:endParaRPr lang="en-US" altLang="zh-CN" sz="33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98335" y="1035577"/>
            <a:ext cx="8497309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在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交互式命令行写程序，好处是一下就能得到结果，坏处是没法保存，下次还想运行的时候，还得再敲一遍。所以，实际开发的时候，我们总是使用一个文本编辑器来写代码，写完了，保存为一个文件，这样，程序就可以反复运行</a:t>
            </a:r>
            <a:endParaRPr lang="en-US" altLang="zh-CN" sz="20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altLang="zh-CN" sz="20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保存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脚本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IDLE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中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File→New File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，建立一个文件名以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.py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结尾的文件，保存在选定目录下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Notepad++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Sublime Text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及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Ulipad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等编辑器也可以建立并保存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.py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文件，但不能用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Word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，因为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Word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保存的不是纯文本文件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图片 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5913" y="4504266"/>
            <a:ext cx="619125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5. 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保存并运行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脚本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(2)</a:t>
            </a:r>
            <a:endParaRPr lang="en-US" altLang="zh-CN" sz="33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98335" y="1035577"/>
            <a:ext cx="8497309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运行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脚本</a:t>
            </a:r>
            <a:endParaRPr lang="en-US" altLang="zh-CN" sz="20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IDLE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下，用菜单项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Run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或者按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Ctrl+F5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键来运行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文本编辑器如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Notepad++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下，用菜单项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Run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下设定的命令或设定的快捷键来运行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通过命令提示符运行</a:t>
            </a:r>
          </a:p>
          <a:p>
            <a:pPr marL="1257300" lvl="2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altLang="zh-CN" sz="14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Windows</a:t>
            </a:r>
            <a:r>
              <a:rPr lang="zh-CN" altLang="en-US" sz="14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中在命令行模式下输入脚本的路径来运行</a:t>
            </a:r>
            <a:endParaRPr lang="en-US" altLang="zh-CN" sz="14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altLang="zh-CN" sz="14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Unix</a:t>
            </a:r>
            <a:r>
              <a:rPr lang="zh-CN" altLang="en-US" sz="14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下通过命令</a:t>
            </a:r>
            <a:r>
              <a:rPr lang="en-US" altLang="zh-CN" sz="14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$ python hello.py</a:t>
            </a:r>
            <a:r>
              <a:rPr lang="zh-CN" altLang="en-US" sz="14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运行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图片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4117" y="3112378"/>
            <a:ext cx="644842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403978" y="4902058"/>
            <a:ext cx="8497309" cy="125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像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.exe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一样直接运行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.py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文件</a:t>
            </a:r>
          </a:p>
          <a:p>
            <a:pPr marL="1257300" lvl="2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4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14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Windows</a:t>
            </a:r>
            <a:r>
              <a:rPr lang="zh-CN" altLang="en-US" sz="14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上是不行的，但是，在</a:t>
            </a:r>
            <a:r>
              <a:rPr lang="en-US" altLang="zh-CN" sz="14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Mac</a:t>
            </a:r>
            <a:r>
              <a:rPr lang="zh-CN" altLang="en-US" sz="14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4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14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上是可以的</a:t>
            </a:r>
            <a:endParaRPr lang="en-US" altLang="zh-CN" sz="14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4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方法是在</a:t>
            </a:r>
            <a:r>
              <a:rPr lang="en-US" altLang="zh-CN" sz="14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.py</a:t>
            </a:r>
            <a:r>
              <a:rPr lang="zh-CN" altLang="en-US" sz="14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文件的第一行加上：</a:t>
            </a:r>
            <a:r>
              <a:rPr lang="en-US" altLang="zh-CN" sz="14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#!/usr/bin/env python</a:t>
            </a:r>
            <a:r>
              <a:rPr lang="zh-CN" altLang="en-US" sz="14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，然后通过命令：</a:t>
            </a:r>
            <a:r>
              <a:rPr lang="en-US" altLang="zh-CN" sz="14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$ chmod a+x hello.py</a:t>
            </a:r>
            <a:r>
              <a:rPr lang="zh-CN" altLang="en-US" sz="14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，就可以直接运行</a:t>
            </a:r>
            <a:r>
              <a:rPr lang="en-US" altLang="zh-CN" sz="14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hello.py</a:t>
            </a:r>
            <a:endParaRPr lang="zh-CN" altLang="en-US" sz="14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6. 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交互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输入</a:t>
            </a:r>
            <a:endParaRPr lang="en-US" altLang="zh-CN" sz="33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98335" y="1035577"/>
            <a:ext cx="8497309" cy="2381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提供了一个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raw_input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函数可以让用户输入字符串，并存放到一个变量里</a:t>
            </a: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当输入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name = raw_input()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并按下回车后，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交互式命令行就在等待你的输入了。这时，你可以输入任意字符，然后按回车后完成输入。输入完成后，不会有任何提示，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交互式命令行又回到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&gt;&gt;&gt;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状态了。那我们刚才输入的内容存放到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name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变量里了。可以直接输入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name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查看变量内容。</a:t>
            </a: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中的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input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函数会假设用户输入的是合法的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表达式。因此，除非对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input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函数有需要，否则应尽可能使用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raw_input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函数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图片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0923" y="3427328"/>
            <a:ext cx="5387979" cy="2509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6. 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交互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输出</a:t>
            </a:r>
            <a:endParaRPr lang="en-US" altLang="zh-CN" sz="33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98335" y="1035577"/>
            <a:ext cx="8497309" cy="1341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用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print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加上字符串，就可以向屏幕上输出指定的文字。</a:t>
            </a: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print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语句也可以跟上多个字符串，用逗号“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,”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隔开，就可以连成一串输出（原理：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print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会依次打印每个字符串，遇到逗号“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,”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会输出一个空格）。</a:t>
            </a: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print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也可以打印整数，或者计算结果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图片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9625" y="2470314"/>
            <a:ext cx="7850188" cy="2220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7. 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变量和赋值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(1)</a:t>
            </a:r>
            <a:endParaRPr lang="en-US" altLang="zh-CN" sz="33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98335" y="1035577"/>
            <a:ext cx="8497309" cy="513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变量代表（或者引用）某值的名字，是计算机保留内存位置用来存储某值。这意味着，当创建一个变量，那么它在内存中保留一些空间。</a:t>
            </a: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根据一个变量的数据类型，解释器分配内存，并决定如何可以被存储在所保留的内存中。因此，通过分配不同的数据类型的变量，可以存储整数，小数或字符在这些变量中。</a:t>
            </a: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变量名必须是大小写英文、数字和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_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的组合，不能用数字开头。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的变量不必显式地声明保留的存储器空间。当分配一个值给一个变量的声明将自动发生。用“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=”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来赋值给变量</a:t>
            </a:r>
            <a:endParaRPr lang="en-US" altLang="zh-CN" sz="16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altLang="zh-CN" sz="16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举例：输入：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a = ‘ABC’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时，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解释器干了两件事情：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4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在内存中创建了一个</a:t>
            </a:r>
            <a:r>
              <a:rPr lang="en-US" altLang="zh-CN" sz="14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'ABC'</a:t>
            </a:r>
            <a:r>
              <a:rPr lang="zh-CN" altLang="en-US" sz="14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的字符串；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4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在内存中创建了一个名为</a:t>
            </a:r>
            <a:r>
              <a:rPr lang="en-US" altLang="zh-CN" sz="14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14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的变量，并把它指向</a:t>
            </a:r>
            <a:r>
              <a:rPr lang="en-US" altLang="zh-CN" sz="14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'ABC‘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altLang="zh-CN" sz="16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思考：若在交互式模式下输入：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a = ‘ABC’</a:t>
            </a:r>
          </a:p>
          <a:p>
            <a:pPr marL="342900" indent="-342900">
              <a:lnSpc>
                <a:spcPct val="130000"/>
              </a:lnSpc>
              <a:tabLst>
                <a:tab pos="457200" algn="l"/>
              </a:tabLst>
            </a:pP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					        b = a</a:t>
            </a:r>
          </a:p>
          <a:p>
            <a:pPr marL="342900" indent="-342900">
              <a:lnSpc>
                <a:spcPct val="130000"/>
              </a:lnSpc>
              <a:tabLst>
                <a:tab pos="457200" algn="l"/>
              </a:tabLst>
            </a:pP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					        a = 'XYZ'</a:t>
            </a:r>
          </a:p>
          <a:p>
            <a:pPr marL="342900" indent="-342900">
              <a:lnSpc>
                <a:spcPct val="130000"/>
              </a:lnSpc>
              <a:tabLst>
                <a:tab pos="457200" algn="l"/>
              </a:tabLst>
            </a:pP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					        print b 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后得到的结果是什么？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7. 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变量和赋值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(2)——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多重赋值</a:t>
            </a:r>
            <a:endParaRPr lang="en-US" altLang="zh-CN" sz="33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98335" y="1035577"/>
            <a:ext cx="849730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允许同时指定一个值给几个变量。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例如：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a = b = c = 1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这里，值为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的整数对象被分配给变量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c</a:t>
            </a:r>
            <a:endParaRPr lang="zh-CN" altLang="en-US" sz="16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altLang="zh-CN" sz="20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altLang="zh-CN" sz="20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altLang="zh-CN" sz="20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altLang="zh-CN" sz="20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也可以将多个对象分别到多个变量。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例如：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a, b, c = 1, 2, "john"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这里，值为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的两个整数对象分别分配给变量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，值为“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john”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的字符串对象被分配到变量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c</a:t>
            </a:r>
            <a:endParaRPr lang="zh-CN" altLang="en-US" sz="16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图片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4043" y="2277180"/>
            <a:ext cx="22479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7. 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变量和赋值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(3)——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增量赋值</a:t>
            </a:r>
            <a:endParaRPr lang="en-US" altLang="zh-CN" sz="33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98335" y="1035577"/>
            <a:ext cx="849730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将表达式运算符放置在赋值运算符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=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的左边，写成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x+=1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。这种写法叫做增量赋值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( augmented assignment )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，对于*、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%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等标准运算符都适用，例如：</a:t>
            </a: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altLang="zh-CN" sz="20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altLang="zh-CN" sz="20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altLang="zh-CN" sz="20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altLang="zh-CN" sz="20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对于其他数据类型也适用（只要二元运算符本身适用于这些数据类型即可），例如：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图片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2447" y="2365375"/>
            <a:ext cx="25527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2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2446" y="4651552"/>
            <a:ext cx="2971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8. 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语句和表达式</a:t>
            </a:r>
            <a:endParaRPr lang="en-US" altLang="zh-CN" sz="33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98335" y="1035577"/>
            <a:ext cx="849730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语句是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解释器可以执行的命令。前面已经介绍到了两类语句：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print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语句和赋值语句。还有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if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语句、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else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语句、</a:t>
            </a:r>
            <a:r>
              <a:rPr lang="en-US" altLang="zh-CN" sz="2000" kern="100" dirty="0" err="1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elif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语句、条件表达式、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while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语句、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for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语句、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break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语句、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continue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语句、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pass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语句、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Iterators(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迭代器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、列表解析等。</a:t>
            </a: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altLang="zh-CN" sz="20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表达式由值、变量和运算符组成，单一的值或变量也可以当作是表达式。</a:t>
            </a: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altLang="zh-CN" sz="20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那么语句和表达式之间有什么区别呢？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表达式是某事，而语句是做某事（即告诉计算机做什么）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9. 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sz="33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98335" y="1035577"/>
            <a:ext cx="8497309" cy="3213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函数就像可以用来实现特定功能的小程序一样。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的很多函数都能做很奇妙的事情。事实上，也可以自己定义函数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后面的内容会对此展开讲述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。因此，我们通常会把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自带的标淮函数称为内建函数。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如：</a:t>
            </a:r>
            <a:r>
              <a:rPr lang="en-US" altLang="zh-CN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pow(2,3)</a:t>
            </a:r>
            <a:r>
              <a:rPr lang="zh-CN" altLang="en-US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得出的结果为</a:t>
            </a:r>
            <a:r>
              <a:rPr lang="en-US" altLang="zh-CN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8</a:t>
            </a:r>
            <a:r>
              <a:rPr lang="zh-CN" altLang="en-US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，即</a:t>
            </a:r>
            <a:r>
              <a:rPr lang="en-US" altLang="zh-CN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次幂。 本例使用函数的方式叫作调用函数。可以给它提供参数</a:t>
            </a:r>
            <a:r>
              <a:rPr lang="en-US" altLang="zh-CN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本例中的</a:t>
            </a:r>
            <a:r>
              <a:rPr lang="en-US" altLang="zh-CN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3)</a:t>
            </a:r>
            <a:r>
              <a:rPr lang="zh-CN" altLang="en-US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，它会返回值给用户。因为它返回了值，函数调用也可以简单看作另外一类表达式。因此，可以结合使用函数调用和运算符来创建更复杂的表达式。如</a:t>
            </a:r>
            <a:r>
              <a:rPr lang="en-US" altLang="zh-CN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10 + pow(2,3)</a:t>
            </a:r>
            <a:r>
              <a:rPr lang="zh-CN" altLang="en-US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。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还有很多内建函数可以用于数值表达式。比如使用</a:t>
            </a:r>
            <a:r>
              <a:rPr lang="en-US" altLang="zh-CN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abs</a:t>
            </a:r>
            <a:r>
              <a:rPr lang="zh-CN" altLang="en-US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函数可以得到数的绝对值，</a:t>
            </a:r>
            <a:r>
              <a:rPr lang="en-US" altLang="zh-CN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round</a:t>
            </a:r>
            <a:r>
              <a:rPr lang="zh-CN" altLang="en-US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函数则会把浮点数四舍五入为最接近的整数值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图片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47602" y="4253614"/>
            <a:ext cx="292417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521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信息系统研究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(1)</a:t>
            </a:r>
            <a:endParaRPr lang="en-US" altLang="zh-CN" sz="33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8959" y="1216201"/>
            <a:ext cx="8062685" cy="933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4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什么是管理信息系统</a:t>
            </a:r>
            <a:r>
              <a:rPr lang="en-US" altLang="zh-CN" sz="24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(MIS)?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围绕“管理”和“信息技术”的创新是学科的时代核心</a:t>
            </a:r>
            <a:endParaRPr lang="zh-CN" altLang="zh-CN" sz="2000" kern="100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962674" y="2925232"/>
            <a:ext cx="3024187" cy="19446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管理</a:t>
            </a:r>
          </a:p>
        </p:txBody>
      </p:sp>
      <p:sp>
        <p:nvSpPr>
          <p:cNvPr id="10" name="椭圆 9"/>
          <p:cNvSpPr/>
          <p:nvPr/>
        </p:nvSpPr>
        <p:spPr>
          <a:xfrm>
            <a:off x="4339161" y="2925232"/>
            <a:ext cx="3024188" cy="19446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信息技术</a:t>
            </a:r>
          </a:p>
        </p:txBody>
      </p:sp>
      <p:cxnSp>
        <p:nvCxnSpPr>
          <p:cNvPr id="12" name="直接箭头连接符 11"/>
          <p:cNvCxnSpPr/>
          <p:nvPr/>
        </p:nvCxnSpPr>
        <p:spPr>
          <a:xfrm rot="5400000">
            <a:off x="2898505" y="4221426"/>
            <a:ext cx="1728787" cy="15843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/>
          <p:cNvSpPr txBox="1">
            <a:spLocks noChangeArrowheads="1"/>
          </p:cNvSpPr>
          <p:nvPr/>
        </p:nvSpPr>
        <p:spPr bwMode="auto">
          <a:xfrm>
            <a:off x="1457849" y="5949420"/>
            <a:ext cx="27368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>
                <a:latin typeface="微软雅黑" pitchFamily="34" charset="-122"/>
                <a:ea typeface="微软雅黑" pitchFamily="34" charset="-122"/>
              </a:rPr>
              <a:t>IT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使能的管理创新</a:t>
            </a: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4915424" y="5949420"/>
            <a:ext cx="27352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>
                <a:latin typeface="微软雅黑" pitchFamily="34" charset="-122"/>
                <a:ea typeface="微软雅黑" pitchFamily="34" charset="-122"/>
              </a:rPr>
              <a:t>管理驱动的技术创新</a:t>
            </a:r>
          </a:p>
        </p:txBody>
      </p:sp>
      <p:cxnSp>
        <p:nvCxnSpPr>
          <p:cNvPr id="15" name="直接箭头连接符 14"/>
          <p:cNvCxnSpPr/>
          <p:nvPr/>
        </p:nvCxnSpPr>
        <p:spPr>
          <a:xfrm rot="16200000" flipH="1">
            <a:off x="4698730" y="4292864"/>
            <a:ext cx="1728787" cy="14414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1314974" y="4931832"/>
            <a:ext cx="27352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>
                <a:latin typeface="微软雅黑" pitchFamily="34" charset="-122"/>
                <a:ea typeface="微软雅黑" pitchFamily="34" charset="-122"/>
              </a:rPr>
              <a:t>行为研究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0"/>
          <p:cNvSpPr txBox="1">
            <a:spLocks noChangeArrowheads="1"/>
          </p:cNvSpPr>
          <p:nvPr/>
        </p:nvSpPr>
        <p:spPr bwMode="auto">
          <a:xfrm>
            <a:off x="5058299" y="4941357"/>
            <a:ext cx="2736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>
                <a:latin typeface="微软雅黑" pitchFamily="34" charset="-122"/>
                <a:ea typeface="微软雅黑" pitchFamily="34" charset="-122"/>
              </a:rPr>
              <a:t>技术研究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造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rot="5400000" flipH="1" flipV="1">
            <a:off x="4158980" y="3392751"/>
            <a:ext cx="10795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2"/>
          <p:cNvSpPr txBox="1">
            <a:spLocks noChangeArrowheads="1"/>
          </p:cNvSpPr>
          <p:nvPr/>
        </p:nvSpPr>
        <p:spPr bwMode="auto">
          <a:xfrm>
            <a:off x="3402536" y="2348970"/>
            <a:ext cx="27368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>
                <a:latin typeface="微软雅黑" pitchFamily="34" charset="-122"/>
                <a:ea typeface="微软雅黑" pitchFamily="34" charset="-122"/>
              </a:rPr>
              <a:t>管理信息系统研究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(MIS)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10. 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模块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(1)</a:t>
            </a:r>
            <a:endParaRPr lang="en-US" altLang="zh-CN" sz="33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98335" y="1035577"/>
            <a:ext cx="849730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可以把模块想象成导入到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以增强其功能的扩展。需要使用特殊的命令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import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来导入模块</a:t>
            </a:r>
            <a:endParaRPr lang="en-US" altLang="zh-CN" sz="20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altLang="zh-CN" sz="20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altLang="zh-CN" sz="20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zh-CN" altLang="en-US" sz="20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在确定不会导入多个同名函数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从不同模块导入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的情况下，可能不希望在每次调用函数的时候，都要写上模块的名字。那么，可以使用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import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命令的另外一种形式：“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from 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模块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import 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函数”。这种形式的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import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命令之后，可以直接使用函数，而不需模块名作为前缀</a:t>
            </a:r>
            <a:endParaRPr lang="zh-CN" altLang="en-US" sz="16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图片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3776" y="1938862"/>
            <a:ext cx="325755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143015" y="1873955"/>
            <a:ext cx="3623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solidFill>
                  <a:srgbClr val="C00000"/>
                </a:solidFill>
              </a:rPr>
              <a:t>注意它是怎么起作用的：用</a:t>
            </a:r>
            <a:r>
              <a:rPr lang="en-US" altLang="zh-CN" sz="1600" smtClean="0">
                <a:solidFill>
                  <a:srgbClr val="C00000"/>
                </a:solidFill>
              </a:rPr>
              <a:t>import</a:t>
            </a:r>
            <a:r>
              <a:rPr lang="zh-CN" altLang="en-US" sz="1600" smtClean="0">
                <a:solidFill>
                  <a:srgbClr val="C00000"/>
                </a:solidFill>
              </a:rPr>
              <a:t>导入了模块，然后按照“模块</a:t>
            </a:r>
            <a:r>
              <a:rPr lang="en-US" altLang="zh-CN" sz="1600" smtClean="0">
                <a:solidFill>
                  <a:srgbClr val="C00000"/>
                </a:solidFill>
              </a:rPr>
              <a:t>.</a:t>
            </a:r>
            <a:r>
              <a:rPr lang="zh-CN" altLang="en-US" sz="1600" smtClean="0">
                <a:solidFill>
                  <a:srgbClr val="C00000"/>
                </a:solidFill>
              </a:rPr>
              <a:t>函数”的格式使用这个模块的函数</a:t>
            </a:r>
            <a:endParaRPr lang="zh-CN" altLang="en-US" sz="1600">
              <a:solidFill>
                <a:srgbClr val="C00000"/>
              </a:solidFill>
            </a:endParaRPr>
          </a:p>
        </p:txBody>
      </p:sp>
      <p:pic>
        <p:nvPicPr>
          <p:cNvPr id="12" name="图片 2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6043" y="4740452"/>
            <a:ext cx="363855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10. 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模块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(2)</a:t>
            </a:r>
            <a:endParaRPr lang="en-US" altLang="zh-CN" sz="33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98335" y="1035577"/>
            <a:ext cx="8497309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总结：从模块导入函数的时候，可以使用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altLang="zh-CN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import </a:t>
            </a:r>
            <a:r>
              <a:rPr lang="en-US" altLang="zh-CN" sz="1600" kern="100" dirty="0" err="1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somemodule</a:t>
            </a:r>
            <a:endParaRPr lang="en-US" altLang="zh-CN" sz="16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或者：</a:t>
            </a:r>
            <a:r>
              <a:rPr lang="en-US" altLang="zh-CN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from </a:t>
            </a:r>
            <a:r>
              <a:rPr lang="en-US" altLang="zh-CN" sz="1600" kern="100" dirty="0" err="1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somemodule</a:t>
            </a:r>
            <a:r>
              <a:rPr lang="en-US" altLang="zh-CN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import </a:t>
            </a:r>
            <a:r>
              <a:rPr lang="en-US" altLang="zh-CN" sz="1600" kern="100" dirty="0" err="1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samefunction</a:t>
            </a:r>
            <a:endParaRPr lang="en-US" altLang="zh-CN" sz="16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或者：</a:t>
            </a:r>
            <a:r>
              <a:rPr lang="en-US" altLang="zh-CN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from </a:t>
            </a:r>
            <a:r>
              <a:rPr lang="en-US" altLang="zh-CN" sz="1600" kern="100" dirty="0" err="1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somemodule</a:t>
            </a:r>
            <a:r>
              <a:rPr lang="en-US" altLang="zh-CN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import </a:t>
            </a:r>
            <a:r>
              <a:rPr lang="en-US" altLang="zh-CN" sz="1600" kern="100" dirty="0" err="1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somefunction</a:t>
            </a:r>
            <a:r>
              <a:rPr lang="en-US" altLang="zh-CN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1600" kern="100" dirty="0" err="1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anotherfunctinn</a:t>
            </a:r>
            <a:r>
              <a:rPr lang="en-US" altLang="zh-CN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1600" kern="100" dirty="0" err="1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yetanotherfunction</a:t>
            </a:r>
            <a:endParaRPr lang="en-US" altLang="zh-CN" sz="16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或者：</a:t>
            </a:r>
            <a:r>
              <a:rPr lang="en-US" altLang="zh-CN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from </a:t>
            </a:r>
            <a:r>
              <a:rPr lang="en-US" altLang="zh-CN" sz="1600" kern="100" dirty="0" err="1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somemodule</a:t>
            </a:r>
            <a:r>
              <a:rPr lang="en-US" altLang="zh-CN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import *</a:t>
            </a: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altLang="zh-CN" sz="20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注意：只有确定自己想要从给定的模块导入所有功能时，才应该使用最后一个版本。</a:t>
            </a:r>
            <a:endParaRPr lang="en-US" altLang="zh-CN" sz="20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altLang="zh-CN" sz="20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但是如果两个模块都有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open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函数，该怎么办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?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只需使用第一种方式导入，然后像下面这样使用函数：</a:t>
            </a:r>
          </a:p>
          <a:p>
            <a:pPr marL="1257300" lvl="2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altLang="zh-CN" sz="1600" kern="100" dirty="0" err="1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modulel.open</a:t>
            </a:r>
            <a:r>
              <a:rPr lang="en-US" altLang="zh-CN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(…)</a:t>
            </a:r>
          </a:p>
          <a:p>
            <a:pPr marL="1257300" lvl="2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altLang="zh-CN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module2.open(…)</a:t>
            </a:r>
            <a:endParaRPr lang="zh-CN" altLang="en-US" sz="16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10. 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模块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(3)</a:t>
            </a:r>
            <a:endParaRPr lang="en-US" altLang="zh-CN" sz="33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98335" y="1035577"/>
            <a:ext cx="8497309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也可以在语句末尾增加一个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as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子句，在该子句后给出名字，或为整个模块提供别名：</a:t>
            </a:r>
            <a:endParaRPr lang="en-US" altLang="zh-CN" sz="20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altLang="zh-CN" sz="20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altLang="zh-CN" sz="20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altLang="zh-CN" sz="20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也可以为函数提供别名：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图片 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5911" y="1984560"/>
            <a:ext cx="29432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3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9476" y="3727984"/>
            <a:ext cx="41719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11. 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课堂练习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(1)</a:t>
            </a:r>
            <a:endParaRPr lang="en-US" altLang="zh-CN" sz="33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98335" y="1035577"/>
            <a:ext cx="8497309" cy="457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获取当前时间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用于程序计时，使用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time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模块</a:t>
            </a: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用如下方式获得当前时间戳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import time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print time.time()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观察输出结果</a:t>
            </a:r>
            <a:endParaRPr lang="en-US" altLang="zh-CN" sz="16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altLang="zh-CN" sz="16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altLang="zh-CN" sz="16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altLang="zh-CN" sz="16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返回当前时间戳（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1970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年之后的秒数）</a:t>
            </a: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将时间格式化为本地时间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time.localtime(time.time())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time.strftime('%Y-%m-%d',time.localtime(time.time()))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6453" y="3296957"/>
            <a:ext cx="2146653" cy="819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256" y="5533614"/>
            <a:ext cx="8165924" cy="1192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11. 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课堂练习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(2)</a:t>
            </a:r>
            <a:endParaRPr lang="en-US" altLang="zh-CN" sz="33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98335" y="1035577"/>
            <a:ext cx="8497309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打印出如下图案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菱形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图片 3" descr="菱形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7828" y="2096911"/>
            <a:ext cx="1643063" cy="330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11. 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课堂练习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(3)</a:t>
            </a:r>
            <a:endParaRPr lang="en-US" altLang="zh-CN" sz="33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98335" y="1035577"/>
            <a:ext cx="849730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打印出如下图案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菱形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代码</a:t>
            </a:r>
            <a:endParaRPr lang="en-US" altLang="zh-CN" sz="20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编写 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diamond.py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3210" y="2640545"/>
            <a:ext cx="4130079" cy="1683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11. 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课堂练习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(4)</a:t>
            </a:r>
            <a:endParaRPr lang="en-US" altLang="zh-CN" sz="33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98335" y="1035577"/>
            <a:ext cx="8497309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打印出如下图案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(9*9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乘法口诀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图片 3" descr="菱形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9836" y="2447619"/>
            <a:ext cx="8259056" cy="217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11. </a:t>
            </a:r>
            <a:r>
              <a:rPr lang="zh-CN" altLang="en-US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课堂练习</a:t>
            </a:r>
            <a:r>
              <a:rPr lang="en-US" altLang="zh-CN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(5)</a:t>
            </a:r>
          </a:p>
        </p:txBody>
      </p:sp>
      <p:sp>
        <p:nvSpPr>
          <p:cNvPr id="33" name="矩形 32"/>
          <p:cNvSpPr/>
          <p:nvPr/>
        </p:nvSpPr>
        <p:spPr>
          <a:xfrm>
            <a:off x="398335" y="1035577"/>
            <a:ext cx="849730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打印出如下图案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(9*9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乘法口诀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代码</a:t>
            </a:r>
            <a:endParaRPr lang="en-US" altLang="zh-CN" sz="20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编写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multiplication.py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92538" y="2687460"/>
            <a:ext cx="3780345" cy="1861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12. 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课程安排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授课内容</a:t>
            </a:r>
            <a:endParaRPr lang="en-US" altLang="zh-CN" sz="33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98335" y="1092022"/>
            <a:ext cx="8497309" cy="5613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4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引言</a:t>
            </a: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4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数据类型和运算符</a:t>
            </a: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4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条件、循环和其他语句</a:t>
            </a: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4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函数和类</a:t>
            </a: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4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特殊方法、属性和迭代器</a:t>
            </a: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4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模块和标准库</a:t>
            </a: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4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异常、文件和流</a:t>
            </a: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altLang="zh-CN" sz="24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商业应用案例</a:t>
            </a:r>
            <a:endParaRPr lang="en-US" altLang="zh-CN" sz="24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网页数据爬取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—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爬虫实例</a:t>
            </a:r>
            <a:endParaRPr lang="en-US" altLang="zh-CN" sz="20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dirty="0" smtClean="0">
                <a:latin typeface="微软雅黑" pitchFamily="34" charset="-122"/>
                <a:cs typeface="Times New Roman" panose="02020603050405020304" pitchFamily="18" charset="0"/>
              </a:rPr>
              <a:t>信息服务网站</a:t>
            </a:r>
            <a:endParaRPr lang="zh-CN" altLang="en-US" sz="1600" kern="100" dirty="0">
              <a:latin typeface="微软雅黑" pitchFamily="34" charset="-122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dirty="0" smtClean="0">
                <a:latin typeface="微软雅黑" pitchFamily="34" charset="-122"/>
                <a:cs typeface="Times New Roman" panose="02020603050405020304" pitchFamily="18" charset="0"/>
              </a:rPr>
              <a:t>社交平台</a:t>
            </a:r>
            <a:endParaRPr lang="en-US" altLang="zh-CN" sz="1600" kern="100" dirty="0" smtClean="0">
              <a:latin typeface="微软雅黑" pitchFamily="34" charset="-122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dirty="0" smtClean="0">
                <a:latin typeface="微软雅黑" pitchFamily="34" charset="-122"/>
                <a:cs typeface="Times New Roman" panose="02020603050405020304" pitchFamily="18" charset="0"/>
              </a:rPr>
              <a:t>门户网站</a:t>
            </a:r>
            <a:endParaRPr lang="en-US" altLang="zh-CN" sz="1600" kern="100" dirty="0" smtClean="0">
              <a:latin typeface="微软雅黑" pitchFamily="34" charset="-122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dirty="0">
                <a:latin typeface="微软雅黑" pitchFamily="34" charset="-122"/>
                <a:cs typeface="Times New Roman" panose="02020603050405020304" pitchFamily="18" charset="0"/>
              </a:rPr>
              <a:t>电</a:t>
            </a:r>
            <a:r>
              <a:rPr lang="zh-CN" altLang="en-US" sz="1600" kern="100" dirty="0" smtClean="0">
                <a:latin typeface="微软雅黑" pitchFamily="34" charset="-122"/>
                <a:cs typeface="Times New Roman" panose="02020603050405020304" pitchFamily="18" charset="0"/>
              </a:rPr>
              <a:t>商网站</a:t>
            </a:r>
            <a:endParaRPr lang="en-US" altLang="zh-CN" sz="1600" kern="100" dirty="0">
              <a:latin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12. 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课程安排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考核</a:t>
            </a:r>
            <a:endParaRPr lang="en-US" altLang="zh-CN" sz="33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98335" y="1092022"/>
            <a:ext cx="8497309" cy="361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4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课后</a:t>
            </a:r>
            <a:r>
              <a:rPr lang="zh-CN" altLang="en-US" sz="2400" kern="10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练习</a:t>
            </a:r>
            <a:r>
              <a:rPr lang="zh-CN" altLang="en-US" sz="24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和大作业</a:t>
            </a:r>
            <a:r>
              <a:rPr lang="en-US" altLang="zh-CN" sz="24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60%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大作业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60%</a:t>
            </a:r>
          </a:p>
          <a:p>
            <a:pPr marL="1257300" lvl="2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Sentiment Analysis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课堂作业</a:t>
            </a:r>
            <a:r>
              <a:rPr lang="en-US" altLang="zh-CN" sz="2000" kern="10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4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0%</a:t>
            </a: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4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期末考核</a:t>
            </a:r>
            <a:r>
              <a:rPr lang="en-US" altLang="zh-CN" sz="24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40%</a:t>
            </a:r>
          </a:p>
          <a:p>
            <a:pPr lvl="1">
              <a:lnSpc>
                <a:spcPct val="130000"/>
              </a:lnSpc>
              <a:tabLst>
                <a:tab pos="457200" algn="l"/>
              </a:tabLst>
            </a:pPr>
            <a:endParaRPr lang="en-US" altLang="zh-CN" sz="20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4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助教：张继龙</a:t>
            </a:r>
            <a:endParaRPr lang="en-US" altLang="zh-CN" sz="24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altLang="zh-CN" sz="2000" kern="100" dirty="0" err="1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wechat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zhangjilong1995</a:t>
            </a:r>
            <a:endParaRPr lang="en-US" altLang="zh-CN" sz="20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521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信息系统研究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(2)</a:t>
            </a:r>
            <a:endParaRPr lang="en-US" altLang="zh-CN" sz="33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537119" y="1423103"/>
            <a:ext cx="1944687" cy="7207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管理信息系统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592431" y="3078866"/>
            <a:ext cx="1944688" cy="7207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信息系统</a:t>
            </a:r>
          </a:p>
        </p:txBody>
      </p:sp>
      <p:cxnSp>
        <p:nvCxnSpPr>
          <p:cNvPr id="12" name="直接箭头连接符 11"/>
          <p:cNvCxnSpPr>
            <a:endCxn id="10" idx="0"/>
          </p:cNvCxnSpPr>
          <p:nvPr/>
        </p:nvCxnSpPr>
        <p:spPr>
          <a:xfrm rot="10800000" flipV="1">
            <a:off x="2565569" y="2143828"/>
            <a:ext cx="1042987" cy="935038"/>
          </a:xfrm>
          <a:prstGeom prst="straightConnector1">
            <a:avLst/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6"/>
          <p:cNvSpPr txBox="1">
            <a:spLocks noChangeArrowheads="1"/>
          </p:cNvSpPr>
          <p:nvPr/>
        </p:nvSpPr>
        <p:spPr bwMode="auto">
          <a:xfrm>
            <a:off x="1520994" y="2359728"/>
            <a:ext cx="1439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(use)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761081" y="3078866"/>
            <a:ext cx="1944688" cy="7207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信息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7066131" y="3078866"/>
            <a:ext cx="1943100" cy="7207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</a:p>
        </p:txBody>
      </p:sp>
      <p:cxnSp>
        <p:nvCxnSpPr>
          <p:cNvPr id="16" name="直接箭头连接符 15"/>
          <p:cNvCxnSpPr>
            <a:endCxn id="15" idx="0"/>
          </p:cNvCxnSpPr>
          <p:nvPr/>
        </p:nvCxnSpPr>
        <p:spPr>
          <a:xfrm>
            <a:off x="5408781" y="2143828"/>
            <a:ext cx="2628900" cy="93503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4761081" y="4663191"/>
            <a:ext cx="1944688" cy="7207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商务分析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Business analytics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7066131" y="4663191"/>
            <a:ext cx="1943100" cy="7207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分析设计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Analysis &amp; design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箭头连接符 18"/>
          <p:cNvCxnSpPr>
            <a:stCxn id="15" idx="2"/>
            <a:endCxn id="18" idx="0"/>
          </p:cNvCxnSpPr>
          <p:nvPr/>
        </p:nvCxnSpPr>
        <p:spPr>
          <a:xfrm rot="5400000">
            <a:off x="7605088" y="4232184"/>
            <a:ext cx="863600" cy="158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rot="5400000">
            <a:off x="5338138" y="4230597"/>
            <a:ext cx="863600" cy="158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4"/>
          <p:cNvSpPr txBox="1">
            <a:spLocks noChangeArrowheads="1"/>
          </p:cNvSpPr>
          <p:nvPr/>
        </p:nvSpPr>
        <p:spPr bwMode="auto">
          <a:xfrm>
            <a:off x="5840581" y="4015491"/>
            <a:ext cx="13684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深度挖掘</a:t>
            </a:r>
          </a:p>
        </p:txBody>
      </p:sp>
      <p:sp>
        <p:nvSpPr>
          <p:cNvPr id="22" name="TextBox 15"/>
          <p:cNvSpPr txBox="1">
            <a:spLocks noChangeArrowheads="1"/>
          </p:cNvSpPr>
          <p:nvPr/>
        </p:nvSpPr>
        <p:spPr bwMode="auto">
          <a:xfrm>
            <a:off x="7978591" y="4038069"/>
            <a:ext cx="11428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开发设计</a:t>
            </a:r>
          </a:p>
        </p:txBody>
      </p:sp>
      <p:sp>
        <p:nvSpPr>
          <p:cNvPr id="23" name="TextBox 16"/>
          <p:cNvSpPr txBox="1">
            <a:spLocks noChangeArrowheads="1"/>
          </p:cNvSpPr>
          <p:nvPr/>
        </p:nvSpPr>
        <p:spPr bwMode="auto">
          <a:xfrm>
            <a:off x="6921669" y="2350203"/>
            <a:ext cx="1368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造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(make)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224006" y="4663191"/>
            <a:ext cx="1944688" cy="7207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行为研究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529056" y="4663191"/>
            <a:ext cx="1944688" cy="7207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经济研究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直接箭头连接符 25"/>
          <p:cNvCxnSpPr>
            <a:stCxn id="10" idx="2"/>
            <a:endCxn id="25" idx="0"/>
          </p:cNvCxnSpPr>
          <p:nvPr/>
        </p:nvCxnSpPr>
        <p:spPr>
          <a:xfrm rot="16200000" flipH="1">
            <a:off x="2601288" y="3763872"/>
            <a:ext cx="863600" cy="93503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14" idx="0"/>
          </p:cNvCxnSpPr>
          <p:nvPr/>
        </p:nvCxnSpPr>
        <p:spPr>
          <a:xfrm rot="10800000" flipV="1">
            <a:off x="5732631" y="2647066"/>
            <a:ext cx="1116013" cy="431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0" idx="2"/>
            <a:endCxn id="24" idx="0"/>
          </p:cNvCxnSpPr>
          <p:nvPr/>
        </p:nvCxnSpPr>
        <p:spPr>
          <a:xfrm rot="5400000">
            <a:off x="1449557" y="3547178"/>
            <a:ext cx="863600" cy="13684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2"/>
          <p:cNvSpPr txBox="1">
            <a:spLocks noChangeArrowheads="1"/>
          </p:cNvSpPr>
          <p:nvPr/>
        </p:nvSpPr>
        <p:spPr bwMode="auto">
          <a:xfrm>
            <a:off x="63142" y="4004202"/>
            <a:ext cx="22320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影响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因素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管理</a:t>
            </a:r>
          </a:p>
        </p:txBody>
      </p:sp>
      <p:sp>
        <p:nvSpPr>
          <p:cNvPr id="30" name="TextBox 23"/>
          <p:cNvSpPr txBox="1">
            <a:spLocks noChangeArrowheads="1"/>
          </p:cNvSpPr>
          <p:nvPr/>
        </p:nvSpPr>
        <p:spPr bwMode="auto">
          <a:xfrm>
            <a:off x="3032294" y="4015491"/>
            <a:ext cx="21605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定价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市场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因素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24006" y="5671253"/>
            <a:ext cx="8858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25"/>
          <p:cNvSpPr txBox="1">
            <a:spLocks noChangeArrowheads="1"/>
          </p:cNvSpPr>
          <p:nvPr/>
        </p:nvSpPr>
        <p:spPr bwMode="auto">
          <a:xfrm>
            <a:off x="304969" y="5815716"/>
            <a:ext cx="87042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>
                <a:latin typeface="微软雅黑" pitchFamily="34" charset="-122"/>
                <a:ea typeface="微软雅黑" pitchFamily="34" charset="-122"/>
              </a:rPr>
              <a:t>IT/IS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应用、服务、行业、区域、国家战略</a:t>
            </a:r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12. 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课程安排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上课时间</a:t>
            </a:r>
            <a:endParaRPr lang="en-US" altLang="zh-CN" sz="33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398371"/>
              </p:ext>
            </p:extLst>
          </p:nvPr>
        </p:nvGraphicFramePr>
        <p:xfrm>
          <a:off x="1399822" y="1286925"/>
          <a:ext cx="6096000" cy="5124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1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5322">
                <a:tc>
                  <a:txBody>
                    <a:bodyPr/>
                    <a:lstStyle/>
                    <a:p>
                      <a:r>
                        <a:rPr lang="zh-CN" altLang="en-US" smtClean="0"/>
                        <a:t>序号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时间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是否上课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489"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11</a:t>
                      </a:r>
                      <a:r>
                        <a:rPr lang="zh-CN" altLang="en-US" dirty="0" smtClean="0"/>
                        <a:t>日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48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18</a:t>
                      </a:r>
                      <a:r>
                        <a:rPr lang="zh-CN" altLang="en-US" dirty="0" smtClean="0"/>
                        <a:t>日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48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25</a:t>
                      </a:r>
                      <a:r>
                        <a:rPr lang="zh-CN" altLang="en-US" dirty="0" smtClean="0"/>
                        <a:t>日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5999521"/>
                  </a:ext>
                </a:extLst>
              </a:tr>
              <a:tr h="518489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月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日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放假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7024898"/>
                  </a:ext>
                </a:extLst>
              </a:tr>
              <a:tr h="51848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9</a:t>
                      </a:r>
                      <a:r>
                        <a:rPr lang="zh-CN" altLang="en-US" dirty="0" smtClean="0"/>
                        <a:t>日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7283101"/>
                  </a:ext>
                </a:extLst>
              </a:tr>
              <a:tr h="51848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16</a:t>
                      </a:r>
                      <a:r>
                        <a:rPr lang="zh-CN" altLang="en-US" dirty="0" smtClean="0"/>
                        <a:t>日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8828616"/>
                  </a:ext>
                </a:extLst>
              </a:tr>
              <a:tr h="51848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23</a:t>
                      </a:r>
                      <a:r>
                        <a:rPr lang="zh-CN" altLang="en-US" dirty="0" smtClean="0"/>
                        <a:t>日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7640767"/>
                  </a:ext>
                </a:extLst>
              </a:tr>
              <a:tr h="49765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30</a:t>
                      </a:r>
                      <a:r>
                        <a:rPr lang="zh-CN" altLang="en-US" dirty="0" smtClean="0"/>
                        <a:t>日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</a:t>
                      </a:r>
                      <a:endParaRPr lang="en-US" altLang="zh-CN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7781177"/>
                  </a:ext>
                </a:extLst>
              </a:tr>
              <a:tr h="38235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6</a:t>
                      </a:r>
                      <a:r>
                        <a:rPr lang="zh-CN" altLang="en-US" dirty="0" smtClean="0"/>
                        <a:t>日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是，考试</a:t>
                      </a:r>
                      <a:endParaRPr lang="en-US" altLang="zh-CN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662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12. 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参考资料与参考书</a:t>
            </a:r>
            <a:endParaRPr lang="en-US" altLang="zh-CN" sz="33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98335" y="1092022"/>
            <a:ext cx="849730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Wesley J.Chun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著，宋吉广译，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核心编程（第二版），人民邮电出版社，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2008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年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07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月</a:t>
            </a: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Mark Lutz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著，侯靖译，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学习手册（第三版），机械工业出版社，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2009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年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08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月</a:t>
            </a: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Ben Forta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著，杨涛等译，正则表达式必知必会，人民邮电出版社，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2007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年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12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月</a:t>
            </a: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altLang="zh-CN" sz="20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《Python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学习笔记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》</a:t>
            </a: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《Python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语言入门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》</a:t>
            </a: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《Programming Python, 3rd Edition》</a:t>
            </a: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《Python Programming for the Absolute Beginner》</a:t>
            </a: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Python 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自带文档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1" y="326212"/>
            <a:ext cx="824088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信息系统研究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(3)</a:t>
            </a:r>
            <a:endParaRPr lang="en-US" altLang="zh-CN" sz="33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24115" y="1250068"/>
            <a:ext cx="8062685" cy="2573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4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大数据时代的研究需要处理数据</a:t>
            </a:r>
            <a:endParaRPr lang="en-US" altLang="zh-CN" sz="24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行为流派研究：用数据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+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计量经济学模型回答“为什么”问题</a:t>
            </a:r>
            <a:endParaRPr lang="en-US" altLang="zh-CN" sz="20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关注因果关系</a:t>
            </a:r>
            <a:endParaRPr lang="en-US" altLang="zh-CN" sz="20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技术流派研究：用数据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+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数据挖掘和机器学习方法回答“是什么”问题</a:t>
            </a:r>
            <a:endParaRPr lang="en-US" altLang="zh-CN" sz="20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关注对未来的预测</a:t>
            </a:r>
            <a:endParaRPr lang="en-US" altLang="zh-CN" sz="20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18469" y="4110760"/>
            <a:ext cx="8062685" cy="2172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4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业界对于数据分析的需求</a:t>
            </a:r>
            <a:endParaRPr lang="en-US" altLang="zh-CN" sz="24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在美国大数据可创造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600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万份新的就业工作，每一个大数据处理分析的技术类岗位带来三个辅助类岗位</a:t>
            </a:r>
            <a:endParaRPr lang="en-US" altLang="zh-CN" sz="20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算法设计师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\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算法研发，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vs 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程序开发</a:t>
            </a:r>
            <a:endParaRPr lang="en-US" altLang="zh-CN" sz="20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一线互联网公司：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BAT 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头条 美大 小米</a:t>
            </a:r>
            <a:endParaRPr lang="en-US" altLang="zh-CN" sz="20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大数据时代的数据特征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(1)</a:t>
            </a:r>
            <a:endParaRPr lang="en-US" altLang="zh-CN" sz="33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24115" y="1250068"/>
            <a:ext cx="8062685" cy="137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4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数据很“新”</a:t>
            </a:r>
            <a:endParaRPr lang="en-US" altLang="zh-CN" sz="24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互联网上的数据每年增长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50%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，每两年便翻一番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90%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以上的数据产生于最近几年</a:t>
            </a:r>
            <a:endParaRPr lang="en-US" altLang="zh-CN" sz="20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18469" y="3129685"/>
            <a:ext cx="8062685" cy="137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4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数据很“像”</a:t>
            </a:r>
            <a:endParaRPr lang="en-US" altLang="zh-CN" sz="24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新旧信息模式相通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数据分析有章可循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大数据时代的数据特征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(2)</a:t>
            </a:r>
            <a:endParaRPr lang="en-US" altLang="zh-CN" sz="33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24115" y="1250068"/>
            <a:ext cx="3970463" cy="3213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4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数据很“杂”</a:t>
            </a:r>
            <a:endParaRPr lang="en-US" altLang="zh-CN" sz="24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多来源</a:t>
            </a:r>
            <a:endParaRPr lang="en-US" altLang="zh-CN" sz="20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企业内部数据</a:t>
            </a:r>
            <a:endParaRPr lang="en-US" altLang="zh-CN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企业外部数据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多形式</a:t>
            </a:r>
            <a:endParaRPr lang="en-US" altLang="zh-CN" sz="20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结构化</a:t>
            </a:r>
            <a:endParaRPr lang="en-US" altLang="zh-CN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非结构化</a:t>
            </a:r>
            <a:endParaRPr lang="en-US" altLang="zh-CN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多时间、多地点</a:t>
            </a:r>
            <a:endParaRPr lang="en-US" altLang="zh-CN" sz="20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8" name="图片 3" descr="三维立体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6210" y="1411104"/>
            <a:ext cx="5233342" cy="3925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4114837" y="5629147"/>
            <a:ext cx="4430888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zh-CN" altLang="en-US" sz="1600" kern="1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图：</a:t>
            </a:r>
            <a:r>
              <a:rPr lang="en-US" altLang="zh-CN" sz="1600" kern="1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600" kern="1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大数据时代的数据的“杂”与三维立体图</a:t>
            </a:r>
            <a:endParaRPr lang="zh-CN" altLang="zh-CN" sz="1600" kern="1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大数据时代的数据特征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(3)</a:t>
            </a:r>
            <a:endParaRPr lang="en-US" altLang="zh-CN" sz="33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24115" y="1250067"/>
            <a:ext cx="4207529" cy="2973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4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数据很“贵”</a:t>
            </a:r>
            <a:endParaRPr lang="en-US" altLang="zh-CN" sz="24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2013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年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月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23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日，美联社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Twitter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被入侵，发布白宫遭遇恐怖袭击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道琼斯平均指数瞬间下跌超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150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点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altLang="zh-CN" sz="20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8" name="Picture 2" descr="http://posts.cdn.wallstcn.com/uploads/ad/c3/71/20130423-es2-0.jpg!article.foi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19652" y="1397352"/>
            <a:ext cx="4133850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4622842" y="3800329"/>
            <a:ext cx="4430888" cy="38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zh-CN" altLang="en-US" sz="1600" kern="1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图：</a:t>
            </a:r>
            <a:r>
              <a:rPr lang="en-US" altLang="zh-CN" sz="1600" kern="1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600" kern="1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道琼斯指数（</a:t>
            </a:r>
            <a:r>
              <a:rPr lang="en-US" altLang="zh-CN" sz="1600" kern="1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2013</a:t>
            </a:r>
            <a:r>
              <a:rPr lang="zh-CN" altLang="en-US" sz="1600" kern="1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en-US" altLang="zh-CN" sz="1600" kern="1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1600" kern="1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月</a:t>
            </a:r>
            <a:r>
              <a:rPr lang="en-US" altLang="zh-CN" sz="1600" kern="1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23</a:t>
            </a:r>
            <a:r>
              <a:rPr lang="zh-CN" altLang="en-US" sz="1600" kern="1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日）</a:t>
            </a:r>
            <a:endParaRPr lang="zh-CN" altLang="zh-CN" sz="1600" kern="1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" name="Picture 2" descr="http://prakhargoel.com/wp-content/uploads/2013/02/Wikipedia-logo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34723" y="4590166"/>
            <a:ext cx="1258887" cy="125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 descr="http://blog.thomsonreuters.com/wp-content/uploads/2013/04/Whisper-InsiderTrading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54048" y="4617153"/>
            <a:ext cx="1747837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6"/>
          <p:cNvSpPr txBox="1">
            <a:spLocks noChangeArrowheads="1"/>
          </p:cNvSpPr>
          <p:nvPr/>
        </p:nvSpPr>
        <p:spPr bwMode="auto">
          <a:xfrm>
            <a:off x="1007348" y="6033203"/>
            <a:ext cx="7556500" cy="732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  <a:tabLst>
                <a:tab pos="457200" algn="l"/>
              </a:tabLst>
            </a:pPr>
            <a:r>
              <a:rPr lang="zh-CN" altLang="en-US" sz="1600" kern="1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图：维基百科降低内部交易者的信息优势</a:t>
            </a:r>
            <a:endParaRPr lang="en-US" altLang="zh-CN" sz="1600" kern="10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30000"/>
              </a:lnSpc>
              <a:tabLst>
                <a:tab pos="457200" algn="l"/>
              </a:tabLst>
            </a:pPr>
            <a:r>
              <a:rPr lang="en-US" altLang="zh-CN" sz="1600" kern="1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Xu and Zhang. MIS Quarterly 37.4 (2013): 1043-1068.</a:t>
            </a:r>
          </a:p>
        </p:txBody>
      </p:sp>
      <p:pic>
        <p:nvPicPr>
          <p:cNvPr id="13" name="Picture 6" descr="http://pic1.cxtuku.com/00/00/01/b694f5af3aa4.jpg"/>
          <p:cNvPicPr>
            <a:picLocks noChangeAspect="1" noChangeArrowheads="1"/>
          </p:cNvPicPr>
          <p:nvPr/>
        </p:nvPicPr>
        <p:blipFill>
          <a:blip r:embed="rId6" cstate="print"/>
          <a:srcRect t="22977"/>
          <a:stretch>
            <a:fillRect/>
          </a:stretch>
        </p:blipFill>
        <p:spPr bwMode="auto">
          <a:xfrm>
            <a:off x="1007348" y="4547303"/>
            <a:ext cx="2163762" cy="124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ight Arrow 3"/>
          <p:cNvSpPr>
            <a:spLocks noChangeArrowheads="1"/>
          </p:cNvSpPr>
          <p:nvPr/>
        </p:nvSpPr>
        <p:spPr bwMode="auto">
          <a:xfrm>
            <a:off x="5469810" y="4888616"/>
            <a:ext cx="655638" cy="533400"/>
          </a:xfrm>
          <a:prstGeom prst="rightArrow">
            <a:avLst>
              <a:gd name="adj1" fmla="val 50000"/>
              <a:gd name="adj2" fmla="val 49980"/>
            </a:avLst>
          </a:prstGeom>
          <a:solidFill>
            <a:srgbClr val="FF0000"/>
          </a:solidFill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pPr defTabSz="914400"/>
            <a:endParaRPr lang="en-US" altLang="zh-CN" sz="1600">
              <a:latin typeface="Book Antiqua" pitchFamily="18" charset="0"/>
            </a:endParaRPr>
          </a:p>
        </p:txBody>
      </p:sp>
      <p:sp>
        <p:nvSpPr>
          <p:cNvPr id="15" name="Right Arrow 13"/>
          <p:cNvSpPr>
            <a:spLocks noChangeArrowheads="1"/>
          </p:cNvSpPr>
          <p:nvPr/>
        </p:nvSpPr>
        <p:spPr bwMode="auto">
          <a:xfrm flipH="1">
            <a:off x="3247310" y="4888616"/>
            <a:ext cx="744538" cy="533400"/>
          </a:xfrm>
          <a:prstGeom prst="rightArrow">
            <a:avLst>
              <a:gd name="adj1" fmla="val 50000"/>
              <a:gd name="adj2" fmla="val 49979"/>
            </a:avLst>
          </a:prstGeom>
          <a:solidFill>
            <a:srgbClr val="92D050"/>
          </a:solidFill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pPr defTabSz="914400"/>
            <a:endParaRPr lang="en-US" altLang="zh-CN" sz="1600">
              <a:latin typeface="Book Antiqua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大数据为企业管理带来的挑战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(1)</a:t>
            </a:r>
            <a:endParaRPr lang="en-US" altLang="zh-CN" sz="33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24115" y="1250068"/>
            <a:ext cx="8062685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4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“浸泡”在数据中的现在企业管理</a:t>
            </a:r>
            <a:endParaRPr lang="en-US" altLang="zh-CN" sz="24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企业内部数据 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vs 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企业外部数据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图片 3" descr="微信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24664" y="2250187"/>
            <a:ext cx="977900" cy="98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4" descr="onlinereview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8414" y="2178749"/>
            <a:ext cx="1595437" cy="112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椭圆 10"/>
          <p:cNvSpPr/>
          <p:nvPr/>
        </p:nvSpPr>
        <p:spPr>
          <a:xfrm flipH="1" flipV="1">
            <a:off x="3355089" y="2580387"/>
            <a:ext cx="3074987" cy="22621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196" tIns="52098" rIns="104196" bIns="52098"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6"/>
          <p:cNvSpPr txBox="1">
            <a:spLocks noChangeArrowheads="1"/>
          </p:cNvSpPr>
          <p:nvPr/>
        </p:nvSpPr>
        <p:spPr bwMode="auto">
          <a:xfrm>
            <a:off x="4102801" y="4323462"/>
            <a:ext cx="16303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196" tIns="52098" rIns="104196" bIns="52098">
            <a:spAutoFit/>
          </a:bodyPr>
          <a:lstStyle/>
          <a:p>
            <a:pPr algn="ctr"/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企业博客</a:t>
            </a:r>
          </a:p>
        </p:txBody>
      </p:sp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3580514" y="3905949"/>
            <a:ext cx="709612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196" tIns="52098" rIns="104196" bIns="52098">
            <a:spAutoFit/>
          </a:bodyPr>
          <a:lstStyle/>
          <a:p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Wiki</a:t>
            </a:r>
            <a:endParaRPr lang="zh-CN" altLang="en-US" sz="1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5452176" y="3905949"/>
            <a:ext cx="711200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196" tIns="52098" rIns="104196" bIns="52098">
            <a:spAutoFit/>
          </a:bodyPr>
          <a:lstStyle/>
          <a:p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ERP</a:t>
            </a:r>
            <a:endParaRPr lang="zh-CN" altLang="en-US" sz="1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9"/>
          <p:cNvSpPr txBox="1">
            <a:spLocks noChangeArrowheads="1"/>
          </p:cNvSpPr>
          <p:nvPr/>
        </p:nvSpPr>
        <p:spPr bwMode="auto">
          <a:xfrm>
            <a:off x="4517139" y="3905949"/>
            <a:ext cx="892175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196" tIns="52098" rIns="104196" bIns="52098">
            <a:spAutoFit/>
          </a:bodyPr>
          <a:lstStyle/>
          <a:p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CRM</a:t>
            </a:r>
            <a:endParaRPr lang="zh-CN" altLang="en-US" sz="1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右箭头 15"/>
          <p:cNvSpPr/>
          <p:nvPr/>
        </p:nvSpPr>
        <p:spPr>
          <a:xfrm rot="12329632">
            <a:off x="6504689" y="4110737"/>
            <a:ext cx="354012" cy="32861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196" tIns="52098" rIns="104196" bIns="52098"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图片 12" descr="google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01614" y="3690049"/>
            <a:ext cx="145415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3"/>
          <p:cNvSpPr txBox="1">
            <a:spLocks noChangeArrowheads="1"/>
          </p:cNvSpPr>
          <p:nvPr/>
        </p:nvSpPr>
        <p:spPr bwMode="auto">
          <a:xfrm>
            <a:off x="1121476" y="3113787"/>
            <a:ext cx="1081088" cy="38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196" tIns="52098" rIns="104196" bIns="52098">
            <a:spAutoFit/>
          </a:bodyPr>
          <a:lstStyle/>
          <a:p>
            <a:pPr algn="ctr"/>
            <a:r>
              <a:rPr lang="zh-CN" altLang="en-US">
                <a:latin typeface="微软雅黑" pitchFamily="34" charset="-122"/>
                <a:ea typeface="微软雅黑" pitchFamily="34" charset="-122"/>
              </a:rPr>
              <a:t>朋友圈</a:t>
            </a:r>
            <a:endParaRPr lang="zh-CN" altLang="en-US" sz="1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5"/>
          <p:cNvSpPr txBox="1">
            <a:spLocks noChangeArrowheads="1"/>
          </p:cNvSpPr>
          <p:nvPr/>
        </p:nvSpPr>
        <p:spPr bwMode="auto">
          <a:xfrm>
            <a:off x="7053964" y="4482212"/>
            <a:ext cx="1773237" cy="38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196" tIns="52098" rIns="104196" bIns="52098">
            <a:spAutoFit/>
          </a:bodyPr>
          <a:lstStyle/>
          <a:p>
            <a:pPr algn="ctr"/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公开报道</a:t>
            </a:r>
          </a:p>
        </p:txBody>
      </p:sp>
      <p:sp>
        <p:nvSpPr>
          <p:cNvPr id="20" name="右箭头 19"/>
          <p:cNvSpPr/>
          <p:nvPr/>
        </p:nvSpPr>
        <p:spPr>
          <a:xfrm rot="2692049">
            <a:off x="3080451" y="2831212"/>
            <a:ext cx="354013" cy="32861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196" tIns="52098" rIns="104196" bIns="52098"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右箭头 20"/>
          <p:cNvSpPr/>
          <p:nvPr/>
        </p:nvSpPr>
        <p:spPr>
          <a:xfrm rot="8273507">
            <a:off x="6507864" y="2786762"/>
            <a:ext cx="354012" cy="32861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196" tIns="52098" rIns="104196" bIns="52098"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" name="图片 18" descr="social network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27814" y="3618612"/>
            <a:ext cx="1462087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19"/>
          <p:cNvSpPr txBox="1">
            <a:spLocks noChangeArrowheads="1"/>
          </p:cNvSpPr>
          <p:nvPr/>
        </p:nvSpPr>
        <p:spPr bwMode="auto">
          <a:xfrm>
            <a:off x="862714" y="4482212"/>
            <a:ext cx="1843087" cy="38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196" tIns="52098" rIns="104196" bIns="52098">
            <a:spAutoFit/>
          </a:bodyPr>
          <a:lstStyle/>
          <a:p>
            <a:pPr algn="ctr"/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社交网络</a:t>
            </a:r>
          </a:p>
        </p:txBody>
      </p:sp>
      <p:sp>
        <p:nvSpPr>
          <p:cNvPr id="24" name="右箭头 23"/>
          <p:cNvSpPr/>
          <p:nvPr/>
        </p:nvSpPr>
        <p:spPr>
          <a:xfrm rot="19585707">
            <a:off x="3055051" y="4148837"/>
            <a:ext cx="355600" cy="32861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196" tIns="52098" rIns="104196" bIns="52098"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5" name="图片 21" descr="小人_疑问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90126" y="2681987"/>
            <a:ext cx="1219200" cy="119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2"/>
          <p:cNvSpPr txBox="1">
            <a:spLocks noChangeArrowheads="1"/>
          </p:cNvSpPr>
          <p:nvPr/>
        </p:nvSpPr>
        <p:spPr bwMode="auto">
          <a:xfrm>
            <a:off x="7026976" y="3258249"/>
            <a:ext cx="1773238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196" tIns="52098" rIns="104196" bIns="52098">
            <a:spAutoFit/>
          </a:bodyPr>
          <a:lstStyle/>
          <a:p>
            <a:pPr algn="ctr"/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在线评论</a:t>
            </a:r>
          </a:p>
        </p:txBody>
      </p:sp>
      <p:sp>
        <p:nvSpPr>
          <p:cNvPr id="27" name="TextBox 23"/>
          <p:cNvSpPr txBox="1">
            <a:spLocks noChangeArrowheads="1"/>
          </p:cNvSpPr>
          <p:nvPr/>
        </p:nvSpPr>
        <p:spPr bwMode="auto">
          <a:xfrm>
            <a:off x="3605914" y="2227962"/>
            <a:ext cx="2341562" cy="38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196" tIns="52098" rIns="104196" bIns="52098">
            <a:spAutoFit/>
          </a:bodyPr>
          <a:lstStyle/>
          <a:p>
            <a:pPr algn="ctr"/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企业外部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546801" y="2237487"/>
            <a:ext cx="8297863" cy="26765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196" tIns="52098" rIns="104196" bIns="52098"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2058101" y="6248570"/>
            <a:ext cx="5545138" cy="431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196" tIns="52098" rIns="104196" bIns="52098"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新的、像的、杂的、贵的信息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3858326" y="5384970"/>
            <a:ext cx="1944688" cy="3603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196" tIns="52098" rIns="104196" bIns="52098"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数据分析</a:t>
            </a:r>
          </a:p>
        </p:txBody>
      </p:sp>
      <p:sp>
        <p:nvSpPr>
          <p:cNvPr id="31" name="上下箭头 30"/>
          <p:cNvSpPr/>
          <p:nvPr/>
        </p:nvSpPr>
        <p:spPr>
          <a:xfrm>
            <a:off x="4721926" y="4953170"/>
            <a:ext cx="217488" cy="360362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上下箭头 31"/>
          <p:cNvSpPr/>
          <p:nvPr/>
        </p:nvSpPr>
        <p:spPr>
          <a:xfrm>
            <a:off x="4721926" y="5816770"/>
            <a:ext cx="217488" cy="360362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3963</TotalTime>
  <Words>3478</Words>
  <Application>Microsoft Office PowerPoint</Application>
  <PresentationFormat>全屏显示(4:3)</PresentationFormat>
  <Paragraphs>458</Paragraphs>
  <Slides>41</Slides>
  <Notes>41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52" baseType="lpstr">
      <vt:lpstr>宋体</vt:lpstr>
      <vt:lpstr>微软雅黑</vt:lpstr>
      <vt:lpstr>Arial</vt:lpstr>
      <vt:lpstr>Book Antiqua</vt:lpstr>
      <vt:lpstr>Calibri</vt:lpstr>
      <vt:lpstr>Calibri Light</vt:lpstr>
      <vt:lpstr>Times New Roman</vt:lpstr>
      <vt:lpstr>Verdana</vt:lpstr>
      <vt:lpstr>Wingdings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王黎烨</dc:creator>
  <cp:lastModifiedBy>rbs</cp:lastModifiedBy>
  <cp:revision>193</cp:revision>
  <cp:lastPrinted>2017-09-22T07:57:10Z</cp:lastPrinted>
  <dcterms:created xsi:type="dcterms:W3CDTF">2015-12-18T06:57:01Z</dcterms:created>
  <dcterms:modified xsi:type="dcterms:W3CDTF">2018-09-11T05:41:49Z</dcterms:modified>
</cp:coreProperties>
</file>