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5"/>
  </p:notesMasterIdLst>
  <p:handoutMasterIdLst>
    <p:handoutMasterId r:id="rId46"/>
  </p:handoutMasterIdLst>
  <p:sldIdLst>
    <p:sldId id="256" r:id="rId3"/>
    <p:sldId id="381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1" r:id="rId41"/>
    <p:sldId id="430" r:id="rId42"/>
    <p:sldId id="432" r:id="rId43"/>
    <p:sldId id="433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A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14" y="53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71A6-1E44-4125-8DC2-CB3557BDD39F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BB1C-2881-456C-B2BB-5504E7B4B9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7740-D573-49ED-A67C-A89BC19D8CD6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65CA-4785-46A5-AB9E-44B2756AD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5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B1B-B84D-4241-B81B-F07DDECF271C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534A-3712-452E-9D45-364EF5CAEF31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CDB-994A-4194-89A2-87B3E9A03541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6A77-A462-4D18-94B0-94870830F5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0" y="343782"/>
            <a:ext cx="8228280" cy="570539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91"/>
            <a:ext cx="8229600" cy="5134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2F5-04DB-41E5-A9D5-B9B09BF4FF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57DD-6928-4422-B830-A986DE8D0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156-A333-4976-87F0-3C9F49C19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929-FE52-468A-9664-2C04E5D3A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36BC-3A03-4B4C-8645-3E8EDE79376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52A1-6E38-4AC1-BE8F-A63C958312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BF23-1BF6-43E9-BDDD-32D0D5D799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82AC-FCBA-4BAB-939D-78A43E31AFCE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3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405A-97AD-4C62-87D0-F7BAEC645A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2418-70E9-4010-A139-0704794C6A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FC50-451B-4ED8-A546-8A145A6843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092-E77D-4010-AEA7-97E179B3D83F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CCE-1436-470E-B0C5-0AFC263E2485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468-749C-47B6-9D5F-21D73FFCB473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B763-2FE4-4EC8-A013-CBF52BDA6727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2FC4-8466-435F-84B0-08701FC96828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D06-1DB9-483D-830E-1B5E488C6441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093-649A-49F2-9ECC-D9F5C9B07EC4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F121-5FE6-4BD8-AA94-99B917C9664A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4F1A-9827-47BD-8382-AE38FF016451}" type="datetime1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5959" y="2576009"/>
            <a:ext cx="70520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条件与循环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062891" y="4421760"/>
            <a:ext cx="70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中国人民大学商学院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张瑾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截图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75330"/>
            <a:ext cx="3981450" cy="7048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117410"/>
            <a:ext cx="8218133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已经知道当条件为真（或假）时如何执行了，但是怎么才能重复执行多次呢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?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例如需要打印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1~100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的所有整数。就需要用到循环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1-100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的所有整数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示例程序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893" y="3227740"/>
            <a:ext cx="38179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891" y="4751741"/>
            <a:ext cx="7027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30611"/>
            <a:ext cx="8218133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非常灵活。它可以用来在任何条件为真的情况下重复执行一个代码块。一般情况下这样就够用了，但是有些时候还得量体裁衣。比如要为一个集合（序列和其他可迭代对象）的每个元素都执行一个代码块。这个时候可以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43" y="2748492"/>
            <a:ext cx="3924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355" y="4502503"/>
            <a:ext cx="4010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522" y="1099248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因为迭代某范围的数字是很常见的，所以有个内建的范围函数供使用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517" y="1658938"/>
            <a:ext cx="280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72165" y="2233791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函数的工作方式类似于分片。它包含下限（本例中为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），但不包含上限（本例中为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）。如果希望下限为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，可以只提供上限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6517" y="3180469"/>
            <a:ext cx="2846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00386" y="3673137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下面的程序会打印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1~100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的数字，它比之前的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循环更简洁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2825" y="4254324"/>
            <a:ext cx="3495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06029" y="4830258"/>
            <a:ext cx="821813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函数的循环行为类似于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函数，区别在于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函数一次创建整个序列，而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一次只创建一个数。当需要迭代一个巨大的序列时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xrange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会更高效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循环遍历字典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619" y="3764106"/>
            <a:ext cx="82181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如只需要值，可以使用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d.values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替代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d.keys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d.items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方法会将键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值对作为元组返回，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循环的一大好处就是可以循环中使用序列解包。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注意：字典元素的顺序通常是没有定义的。换句话说，迭代的时候，字典中的健和值都能保证被处理，但是处理顺序不确定。如果顺序很重要的话，可以将键值保存在单独的列表中，例如在迭代前进行排序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186" y="1622778"/>
            <a:ext cx="46958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并行迭代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中迭代序列（或者其他可迭代对象）时，一些函数非常有用。有些函数位于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itertools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模块中，还有一些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的内建函数也十分有用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并行迭代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程序可以同时迭代两个序列。比如有下面两个列表：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如果要打印名字和对应的年龄，可以像下面这样做：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244" y="3497615"/>
            <a:ext cx="4657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399" y="4479219"/>
            <a:ext cx="4876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并行迭代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内建的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zip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函数可以用来进行并行迭代，可以把两个序列“压缩”在一起，然后返回一个元组的列表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956" y="2067984"/>
            <a:ext cx="5676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72165" y="2637711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可以在循环中解包元组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354" y="3293180"/>
            <a:ext cx="423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77808" y="4043190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zip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函数也可以作用于任意多的序列。关于它很重要的一点是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zip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可以应付不等长的序列：当最短的序列“用完”的时候就会停止：</a:t>
            </a:r>
          </a:p>
        </p:txBody>
      </p:sp>
      <p:pic>
        <p:nvPicPr>
          <p:cNvPr id="15" name="图片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199" y="4995335"/>
            <a:ext cx="4200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编号迭代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有些时候想要迭代序列中的对象，同时还要获取当前对象的索引。例如，在一个字符串列表中替换所有包含‘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XXX’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的子字符串。实现的方法肯定有很多，假设你想像下面这样做：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375" y="3740170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另一种方法是使用内建的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enumerate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6" y="4305653"/>
            <a:ext cx="555148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41" y="2394069"/>
            <a:ext cx="3390900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829" y="2263374"/>
            <a:ext cx="3400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翻转和排序迭代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另外两个有用的函数：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reversed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sorted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，它们同列表的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reverse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sort (sorted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使用同样的参数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方法类似，但作用于任何序列或可迭代对象上，不是原地修改对象，而是返回翻转或排序后的版本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619" y="4098708"/>
            <a:ext cx="8218133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虽然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sorted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方法返回列表，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reversed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方法却返回一个更加不可思议的可迭代对象。可在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循环以及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join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方法中使用，而不会有任何问题。不过却不能直接对它使用索引、分片以及调用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方法，如果希望进行上述处理，那么可以使用</a:t>
            </a:r>
            <a:r>
              <a:rPr lang="en-US" altLang="zh-CN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类型转换返回的对象，上面的例子中已经给出具体的做法。</a:t>
            </a:r>
            <a:endParaRPr lang="zh-CN" altLang="en-US" sz="2000" kern="1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781" y="2440341"/>
            <a:ext cx="4400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跳出循环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一般来说，循环会一直执行到条件为假，或者到序列元素用完时。但是有些时候可能会提前中断一个循环，进行新的迭代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新一“轮”的代码执行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，或者仅仅就是想结束循环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结束（跳出）循环可以使用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语句。假设需要寻找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以内的最大平方数，那么程序可以开始从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往下迭代到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。当找到一个平方数时就不需要继续循环了，所以可以跳出循环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673" y="4017433"/>
            <a:ext cx="34655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跳出循环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619" y="1187514"/>
            <a:ext cx="8218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continue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语句比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用得要少得多。它会让当前的迭代结束，“跳”到下一轮循环的开始。它最基本的意思是“跳过剩余的循环体，但是不结束循环”。当循环体很大而且很复杂的时候，这会很有用，有些时候因为一些原因可能会跳过它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这个时候可以使用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383" y="3066169"/>
            <a:ext cx="433228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29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955" y="1078588"/>
            <a:ext cx="8236421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语句块并非一种语句，是在条件为真（条件语句）时执行或者执行多次（循环语句）的一组语句。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在代码前放置空格（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要求每个缩进为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个空格）来缩进语句即可创建语句块。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tab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字符也可缩进语句块。而一个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tab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字符位置为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个空格，但是标准且推荐的方式是只用空格。块中的每行都应该缩进同样的量。下面的伪代码展示了缩进的工作方式：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中，冒号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(:)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用来标识语句块的开始，块中的每一个语句都是缩进的（缩进量相同）。当回退到和已经闭合的块一样的缩进量时，就表示当前块已经结束了（很多程序编辑器和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IDE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都知道如何缩进语句块，可以帮助用户轻松把握缩进）。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228" y="2719741"/>
            <a:ext cx="57340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跳出循环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 True/break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 True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的部分实现了一个永远不会自己停止的循环。但是在循环内部的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语句中加入条件可以的，在条件满足时调用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语句。这样一来就可以在循环内部任何地方而不是只在开头（像普通的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循环一样）终止循环。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if/break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语句自然地将循环分为两部分：第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部分负责初始化（在普通的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循环中，这部分需要重复），第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部分则在循环条件为真的情况下使用第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部分内初始化好的数据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777" y="3306763"/>
            <a:ext cx="460851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两种方法输出数字：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输出结果：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3 5 7 9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参考代码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763" y="3264006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参考代码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096" y="1642005"/>
            <a:ext cx="33432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724" y="1631069"/>
            <a:ext cx="3000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510" y="3934883"/>
            <a:ext cx="3171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：已知字符串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 = “aAsmr3idd4bgs7Dlsf9eAF”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请将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字符串的数字取出，并输出成一个新的字符串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请统计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字符串出现的每个字母的出现次数（忽略大小写，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是同一个字母），并输出成一个字典。 例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{'a':4,'b':2}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(3)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去除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字符串内的数字后，请将该字符串里的单词重新排序（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a-z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），并且重新输出一个排序后的字符串。（保留大小写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的顺序关系为：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前面。例：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ABab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3(1)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参考代码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36" y="1804810"/>
            <a:ext cx="4152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591" y="1797756"/>
            <a:ext cx="4638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3(2)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参考代码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616226"/>
            <a:ext cx="8365067" cy="110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72165" y="3100560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3(3)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参考代码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3617560"/>
            <a:ext cx="41052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列表推导式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轻量级循环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列表推导式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(list comprehension)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是利用其他列表创建新列表（类似于数学术语中的集合推导式）的一种方法。它的工作方式类似于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循环，也很简单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165" y="3100560"/>
            <a:ext cx="8218133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如果只想打印出那些能被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整除的平方数呢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?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那么可以使用模除运算符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——y%3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，当数字可以被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整除时返回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（注意，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x*x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只有在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能被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整除时才可以被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整除）。这个语句可以通过增加一个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部分添加到列表推导式中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650" y="2409825"/>
            <a:ext cx="33321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939" y="4822824"/>
            <a:ext cx="41036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3221" y="5656806"/>
            <a:ext cx="5658202" cy="51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——pass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pass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语句可以在的代码中做占位符使用。比如程序需要一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语句，然后进行测试，但是缺少其中一个语句块的代码，考虑下面的情况：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165" y="3450519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中空代码块是非法的，解决方法就是在语句块中加上一个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pass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语句。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353" y="2037822"/>
            <a:ext cx="56959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——del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会删除那些不再使用的对象（因为使用者不会再通过任何变量或者数据结构引用它们）：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032" y="4669731"/>
            <a:ext cx="8218133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首先，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robin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scoundrel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都被绑定到同一个字典上。所以当设置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scoundrel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的时候，字典通过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robin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还是可用的。但是当把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robin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也设置为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的时候，字典就“漂”在内存里面了，没有任何名字绑定到它上面。没有办法获取和使用它，所以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解释器直接删除了那个字典（这种行为被称为垃圾收集）。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注意，也可以使用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之外的其他值。字典同样会“消失不见”。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688" y="1850495"/>
            <a:ext cx="5915025" cy="284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——del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另外一个方法使用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del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语句，它不仅会移除一个对象的引用，也会移除那个名字本身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032" y="3585987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看起来很简单，但有时理解起来有些难度。例如，下面的例子中，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都指向同一个列表：</a:t>
            </a: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384" y="1914257"/>
            <a:ext cx="3809958" cy="17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383" y="4484336"/>
            <a:ext cx="271303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720622" y="6016978"/>
            <a:ext cx="329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</a:rPr>
              <a:t>思考：为什么会这样？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布尔变量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375" y="1069897"/>
            <a:ext cx="8208425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下面的值在作为布尔表达式的时候，会被解释器看作假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(false)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[]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{}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标准值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、所有类型的数字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（包括浮点型、长整型和其他类型）、空序列（比如空字符串、元组和列表）以及空的字典都为假。其他的一切都被解释为真，包括特殊值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True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092" y="3551061"/>
            <a:ext cx="316230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——exec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执行一个字符串的语句是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78" y="2287777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exec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可能会干扰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语句的命名空间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从而影响原来的函数运行</a:t>
            </a: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361" y="1627364"/>
            <a:ext cx="31321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939" y="2868436"/>
            <a:ext cx="417036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——exec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可以通过增加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&lt;scope&gt;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来实现，其中的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&lt;scope&gt;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就是起到放置代码字符串命名空间作用的字典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9" y="3777926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可以看到，潜在的破坏性代码并不会覆盖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sqrt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函数，原来的函数能正常工作，而通过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exec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赋值的变量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sqrt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只在它的作用域内有效</a:t>
            </a: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99" y="1956153"/>
            <a:ext cx="3486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——eval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6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eval(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用于“求值”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是类似于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的内建函数。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语句会执行一系列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会计算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以字符串形式书写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，并且返回结果值，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(exec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语句并不返回任何对象，因为它本身就是语句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。例如，可以使用下面的代码创建一个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计算器：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78" y="3484412"/>
            <a:ext cx="821813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跟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exec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一样，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eval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也可以使用命名空间。给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exec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eval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语句提供命名空间时，还可以在真正使用命名空间前放置一些值进去。且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exec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eval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调用的作用域也能在另外一个上面使用：</a:t>
            </a:r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867" y="2757310"/>
            <a:ext cx="5600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868" y="4741332"/>
            <a:ext cx="2331990" cy="200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条件循环语句应用实例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数据排序是数据分析中最常用的一种操作，常见的有八种排序算法：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" y="1511092"/>
            <a:ext cx="4736592" cy="362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4597" y="4048451"/>
            <a:ext cx="4842827" cy="277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冒泡排序思路（以按照从小到大排序为例）：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：将序列当中的左右元素依次比较，保证右边的元素始终大于左边的元素。第一轮结束后，序列最后一个元素一定是当前序列的最大值。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：对序列当中剩下的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n-1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个元素再次执行步骤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。对于长度为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的序列，一共需要执行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n-1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轮比较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12" y="2752344"/>
            <a:ext cx="435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数据序列</a:t>
            </a:r>
            <a:r>
              <a:rPr lang="en-US" altLang="zh-CN" sz="1600" dirty="0" smtClean="0"/>
              <a:t>[2,9,5,1,7,20]</a:t>
            </a:r>
            <a:r>
              <a:rPr lang="zh-CN" altLang="en-US" sz="1600" dirty="0" smtClean="0"/>
              <a:t>的冒泡排序过程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266" y="3076761"/>
            <a:ext cx="6268974" cy="315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94944" y="6187440"/>
            <a:ext cx="794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从序列左侧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底部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开始，两两比较相邻数据，将较大数据向右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向上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交换移动，循环比较直至所有数据比较结束，最后结果是最大的数据</a:t>
            </a:r>
            <a:r>
              <a:rPr lang="en-US" altLang="zh-CN" sz="1600" dirty="0" smtClean="0"/>
              <a:t>(20)</a:t>
            </a:r>
            <a:r>
              <a:rPr lang="zh-CN" altLang="en-US" sz="1600" dirty="0" smtClean="0"/>
              <a:t>移动到最右侧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上面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冒泡排序参考代码：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1" y="1536192"/>
            <a:ext cx="8503222" cy="450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smtClean="0"/>
              <a:t>6.3. </a:t>
            </a:r>
            <a:r>
              <a:rPr lang="zh-CN" altLang="en-US" sz="3300" smtClean="0"/>
              <a:t>课堂练习</a:t>
            </a:r>
            <a:endParaRPr lang="zh-CN" altLang="en-US" sz="33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，能组成多少个互不相同且无重复数字的三位数？都是多少？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打印出所有的“水仙花数”，所谓“水仙花数”是指一个三位数，其各位数字立方和等于该数。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</a:t>
            </a:r>
            <a:r>
              <a:rPr lang="en-US" altLang="zh-CN" dirty="0" smtClean="0"/>
              <a:t>101-200</a:t>
            </a:r>
            <a:r>
              <a:rPr lang="zh-CN" altLang="en-US" dirty="0" smtClean="0"/>
              <a:t>之间有多少个素数，并输出所有素数。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smtClean="0"/>
              <a:t>6.3. </a:t>
            </a:r>
            <a:r>
              <a:rPr lang="zh-CN" altLang="en-US" sz="3300" smtClean="0"/>
              <a:t>课堂练习</a:t>
            </a:r>
            <a:endParaRPr lang="zh-CN" altLang="en-US" sz="33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一球从</a:t>
            </a:r>
            <a:r>
              <a:rPr lang="en-US" altLang="zh-CN" smtClean="0"/>
              <a:t>100</a:t>
            </a:r>
            <a:r>
              <a:rPr lang="zh-CN" altLang="en-US" smtClean="0"/>
              <a:t>米高度自由落下，每次落地后反跳回原高度的一半，再落下。求它在第</a:t>
            </a:r>
            <a:r>
              <a:rPr lang="en-US" altLang="zh-CN" smtClean="0"/>
              <a:t>10</a:t>
            </a:r>
            <a:r>
              <a:rPr lang="zh-CN" altLang="en-US" smtClean="0"/>
              <a:t>次落地时，共经过多少米？第</a:t>
            </a:r>
            <a:r>
              <a:rPr lang="en-US" altLang="zh-CN" smtClean="0"/>
              <a:t>10</a:t>
            </a:r>
            <a:r>
              <a:rPr lang="zh-CN" altLang="en-US" smtClean="0"/>
              <a:t>次反弹多高？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smtClean="0"/>
              <a:t>6.3. </a:t>
            </a:r>
            <a:r>
              <a:rPr lang="zh-CN" altLang="en-US" sz="3300" smtClean="0"/>
              <a:t>课堂练习</a:t>
            </a:r>
            <a:endParaRPr lang="zh-CN" altLang="en-US" sz="33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参考答案：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参考答案：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680" y="1612194"/>
            <a:ext cx="63531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567" y="4196464"/>
            <a:ext cx="68103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smtClean="0"/>
              <a:t>6.3. </a:t>
            </a:r>
            <a:r>
              <a:rPr lang="zh-CN" altLang="en-US" sz="3300" smtClean="0"/>
              <a:t>课堂练习</a:t>
            </a:r>
            <a:endParaRPr lang="zh-CN" altLang="en-US" sz="33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参考答案：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611" y="1851025"/>
            <a:ext cx="4648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布尔变量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375" y="1069897"/>
            <a:ext cx="82084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布尔值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True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属于布尔类型，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bool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函数可以用来（和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一样）转换其他值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228" y="2069041"/>
            <a:ext cx="382746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72729" y="4168726"/>
            <a:ext cx="8208425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注意：尽管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[]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和””都是假值（也就是说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bool( [ ] )==bool (“” )==False 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，它们本身却并不相等（即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[]!=””)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。对于其他不同类型的假值对象也是如此（例如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[]!=Flase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 smtClean="0"/>
              <a:t>6.3. </a:t>
            </a:r>
            <a:r>
              <a:rPr lang="zh-CN" altLang="en-US" sz="3300" dirty="0" smtClean="0"/>
              <a:t>课堂练习</a:t>
            </a:r>
            <a:endParaRPr lang="zh-CN" altLang="en-US" sz="3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r>
              <a:rPr lang="zh-CN" altLang="en-US" smtClean="0"/>
              <a:t>参考答案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555" y="1828271"/>
            <a:ext cx="4572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/>
              <a:t>6.3. </a:t>
            </a:r>
            <a:r>
              <a:rPr lang="zh-CN" altLang="en-US" sz="3300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给定一个不超过五位的正整数，判断其有几位，并分别打印出万位、千位、百位、十位、个位。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/>
              <a:t>6.3. </a:t>
            </a:r>
            <a:r>
              <a:rPr lang="zh-CN" altLang="en-US" sz="3300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8</a:t>
            </a:r>
            <a:r>
              <a:rPr lang="zh-CN" altLang="en-US" dirty="0" smtClean="0"/>
              <a:t>参考答案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468937"/>
            <a:ext cx="2579064" cy="5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1" y="326212"/>
            <a:ext cx="8240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条件和条件语句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387" y="1112908"/>
            <a:ext cx="8062685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条件执行和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试着运行下面的脚本：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这就是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语句，它可以实现条件执行。即如果条件（在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和冒号之间的表达式）判定为真，那么后面的语句块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本例中是单个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就会被执行。如果条件为假，语句块就不会被执行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403" y="1927578"/>
            <a:ext cx="58324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条件和条件语句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395" y="1112908"/>
            <a:ext cx="8062685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上面例子中，如果用户输人了以“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Gumby”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作为结尾的名字，那么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name.endswith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方法就会返回真，使得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进入语句块，打印出问候语。也可以用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子句增加一种选择（之所以叫做子句是因为它不是独立的语句，而只能作为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语句的一部分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如第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个语句块没有执行（因为条件被判定为假），那么就会转入第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个语句块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983" y="3073400"/>
            <a:ext cx="57832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条件和条件语句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921" y="1067188"/>
            <a:ext cx="81747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elif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如果需要检查多个条件，就可以使用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elif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，它是“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 if”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的简写，也是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子句的联合使用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也就是具有条件的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536" y="2543705"/>
            <a:ext cx="534035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条件和条件语句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122051"/>
            <a:ext cx="8218133" cy="497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嵌套代码块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语句里面可以嵌套使用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语句，就像下面这样：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如果名字是以“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Gumby”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结尾的话，还要检查名字的开头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在第一个语句块中的单独的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语句中。最后一个选项中（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子句）没有条件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如果其他的条件都不满足就使用最后一个。可以把任何一个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子句放在语句块外。如果把里面的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子句放在外面的话，那么不以“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Mr.”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Mrs.”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开头（假设这个名字是“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Gumby”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）的名字都被忽略掉了。如果不写最后一个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子句，那么陌生人就被忽略掉。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061" y="1995310"/>
            <a:ext cx="56562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条件和条件语句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522" y="1106134"/>
            <a:ext cx="8218133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断言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一般说来，你可以要求某些条件必须为真（例如，在检查函数参数的属性时，或者作为初期测试和调试过程中的辅助条件）。语句中使用的关键字是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assert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如果需要确保程序中的某个条件一定为真才能让程序正常工作的话，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assert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语句就有用了，它可以在程序中置入检查点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111" y="2336801"/>
            <a:ext cx="43338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3128</Words>
  <Application>Microsoft Office PowerPoint</Application>
  <PresentationFormat>全屏显示(4:3)</PresentationFormat>
  <Paragraphs>265</Paragraphs>
  <Slides>42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 课堂练习</vt:lpstr>
      <vt:lpstr>6.3. 课堂练习</vt:lpstr>
      <vt:lpstr>6.3. 课堂练习</vt:lpstr>
      <vt:lpstr>6.3. 课堂练习</vt:lpstr>
      <vt:lpstr>6.3. 课堂练习</vt:lpstr>
      <vt:lpstr>6.3. 课堂练习</vt:lpstr>
      <vt:lpstr>6.3. 课堂练习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王黎烨</dc:creator>
  <cp:lastModifiedBy>rbs</cp:lastModifiedBy>
  <cp:revision>281</cp:revision>
  <dcterms:created xsi:type="dcterms:W3CDTF">2015-12-18T06:57:01Z</dcterms:created>
  <dcterms:modified xsi:type="dcterms:W3CDTF">2017-11-30T05:37:59Z</dcterms:modified>
</cp:coreProperties>
</file>