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66"/>
  </p:notesMasterIdLst>
  <p:handoutMasterIdLst>
    <p:handoutMasterId r:id="rId67"/>
  </p:handoutMasterIdLst>
  <p:sldIdLst>
    <p:sldId id="256" r:id="rId3"/>
    <p:sldId id="381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31" r:id="rId27"/>
    <p:sldId id="432" r:id="rId28"/>
    <p:sldId id="433" r:id="rId29"/>
    <p:sldId id="434" r:id="rId30"/>
    <p:sldId id="435" r:id="rId31"/>
    <p:sldId id="438" r:id="rId32"/>
    <p:sldId id="439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36" r:id="rId49"/>
    <p:sldId id="437" r:id="rId50"/>
    <p:sldId id="454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8" r:id="rId60"/>
    <p:sldId id="449" r:id="rId61"/>
    <p:sldId id="450" r:id="rId62"/>
    <p:sldId id="451" r:id="rId63"/>
    <p:sldId id="452" r:id="rId64"/>
    <p:sldId id="453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A"/>
    <a:srgbClr val="E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114" y="53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C71A6-1E44-4125-8DC2-CB3557BDD39F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2BB1C-2881-456C-B2BB-5504E7B4B9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17740-D573-49ED-A67C-A89BC19D8CD6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765CA-4785-46A5-AB9E-44B2756AD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52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39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40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43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44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45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46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47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48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49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50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51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52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53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54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55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56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57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58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59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60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61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62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63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1B1B-B84D-4241-B81B-F07DDECF271C}" type="datetime1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534A-3712-452E-9D45-364EF5CAEF31}" type="datetime1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53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CDB-994A-4194-89A2-87B3E9A03541}" type="datetime1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15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6A77-A462-4D18-94B0-94870830F5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2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520" y="343782"/>
            <a:ext cx="8228280" cy="570539"/>
          </a:xfrm>
        </p:spPr>
        <p:txBody>
          <a:bodyPr>
            <a:noAutofit/>
          </a:bodyPr>
          <a:lstStyle>
            <a:lvl1pPr>
              <a:defRPr sz="3500" b="1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991"/>
            <a:ext cx="8229600" cy="51349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32F5-04DB-41E5-A9D5-B9B09BF4FF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05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57DD-6928-4422-B830-A986DE8D0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9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156-A333-4976-87F0-3C9F49C1909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B929-FE52-468A-9664-2C04E5D3A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36BC-3A03-4B4C-8645-3E8EDE79376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1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52A1-6E38-4AC1-BE8F-A63C9583127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BF23-1BF6-43E9-BDDD-32D0D5D799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82AC-FCBA-4BAB-939D-78A43E31AFCE}" type="datetime1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34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405A-97AD-4C62-87D0-F7BAEC645A7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2418-70E9-4010-A139-0704794C6A9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FC50-451B-4ED8-A546-8A145A6843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6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0092-E77D-4010-AEA7-97E179B3D83F}" type="datetime1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0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8CCE-1436-470E-B0C5-0AFC263E2485}" type="datetime1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468-749C-47B6-9D5F-21D73FFCB473}" type="datetime1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B763-2FE4-4EC8-A013-CBF52BDA6727}" type="datetime1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2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2FC4-8466-435F-84B0-08701FC96828}" type="datetime1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2D06-1DB9-483D-830E-1B5E488C6441}" type="datetime1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6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6093-649A-49F2-9ECC-D9F5C9B07EC4}" type="datetime1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01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7F121-5FE6-4BD8-AA94-99B917C9664A}" type="datetime1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4F1A-9827-47BD-8382-AE38FF016451}" type="datetime1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63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45959" y="2576009"/>
            <a:ext cx="70520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</a:t>
            </a:r>
            <a:r>
              <a:rPr lang="zh-CN" altLang="en-US" sz="33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sz="33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函数与类</a:t>
            </a:r>
            <a:endParaRPr lang="en-US" altLang="zh-CN" sz="33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1"/>
          <p:cNvSpPr txBox="1"/>
          <p:nvPr/>
        </p:nvSpPr>
        <p:spPr>
          <a:xfrm>
            <a:off x="1062891" y="4421760"/>
            <a:ext cx="7052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中国人民大学商学院</a:t>
            </a:r>
            <a:endParaRPr lang="en-US" altLang="zh-CN" sz="2400" b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张瑾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截图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175330"/>
            <a:ext cx="3981450" cy="70485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1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函数参数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117410"/>
            <a:ext cx="821813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字符串（以及数字和元组）是不可变的，即无法被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修改，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所以它们做参数的时候也就无需多做介绍。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如果将可变的数据结构如列表用作参数， 会发生什么？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6502" y="2481960"/>
            <a:ext cx="29432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6502" y="3247135"/>
            <a:ext cx="3895725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483454" y="4351707"/>
            <a:ext cx="821813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本例中，参数被改变了。这就是本例和前面例子中至关重要的区别。前面的例子中，局部变量被赋予了新值，但是这个例子中变量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names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所绑定的列表的确改变了。思考下为什么？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函数参数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(3)——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关键字参数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30611"/>
            <a:ext cx="8218133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之前介绍的参数叫做位置参数，因为它们的位置顺序很重要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观察如下示例：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9407" y="2141718"/>
            <a:ext cx="40941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9407" y="2901940"/>
            <a:ext cx="40655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494743" y="3610146"/>
            <a:ext cx="821813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两个代码所实现的是完全一样的功能，只是参数名字反过来了：</a:t>
            </a: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0696" y="4251671"/>
            <a:ext cx="2932113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函数参数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(4)——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关键字参数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6522" y="1099248"/>
            <a:ext cx="8218133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关键字参数和默认值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有些时候（尤其是参数很多的时候），参数的顺序是很难记住的。为了让事情简单些，可以提供参数的名字：</a:t>
            </a:r>
            <a:endParaRPr lang="zh-CN" altLang="en-US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0208" y="2263412"/>
            <a:ext cx="46466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449587" y="3509448"/>
            <a:ext cx="821813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关键字参数的顺序完全没影响，但参数名和值一定要对应。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关键字参数在于可以在函数中给参数提供默认值：</a:t>
            </a:r>
            <a:endParaRPr lang="zh-CN" altLang="en-US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6502" y="4449754"/>
            <a:ext cx="480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函数参数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(5)——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关键字参数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当参数具有默认值时，调用就不用提供参数了。可以不提供、提供一些或提供所有的参数：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5619" y="3764106"/>
            <a:ext cx="821813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除了在提供名字的时候就要提供问候语。但是如果只想提供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name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参数，而让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greeting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使用默认值该怎么办呢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?</a:t>
            </a: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799" y="2001829"/>
            <a:ext cx="33623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3097" y="4743090"/>
            <a:ext cx="278923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函数参数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(6)——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关键字参数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205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位置和关键字参数是可以联合使用的。把位置参数放置在前面就可以了，如果不这样做，解释器会不知道它们到底谁是谁（也就是它们应该处的位置）。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例如，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hello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函数可能需要名字作为参数，但是也允许用户自定义名字，问候语和标点：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286" y="3154534"/>
            <a:ext cx="5372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6286" y="3787947"/>
            <a:ext cx="5372100" cy="249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508978" y="4967111"/>
            <a:ext cx="3127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C00000"/>
                </a:solidFill>
              </a:rPr>
              <a:t>注意：调用本例中的函数</a:t>
            </a:r>
            <a:r>
              <a:rPr lang="en-US" altLang="zh-CN" sz="1600" smtClean="0">
                <a:solidFill>
                  <a:srgbClr val="C00000"/>
                </a:solidFill>
              </a:rPr>
              <a:t>hello_4()</a:t>
            </a:r>
            <a:r>
              <a:rPr lang="zh-CN" altLang="en-US" sz="1600" smtClean="0">
                <a:solidFill>
                  <a:srgbClr val="C00000"/>
                </a:solidFill>
              </a:rPr>
              <a:t>必须要提供一个参数</a:t>
            </a:r>
            <a:endParaRPr lang="zh-CN" altLang="en-US" sz="1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函数参数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(7)——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参数收集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收集参数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有些时候让用户提供任意数量的参数是很有用的。用户可以给函数提供任意多的参数。实现起来也不难。试着像下面这样定义函数：</a:t>
            </a:r>
            <a:endParaRPr lang="zh-CN" altLang="en-US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1658" y="2315623"/>
            <a:ext cx="32670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462844" y="2923283"/>
            <a:ext cx="8263466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这里我只指定了一个参数，但是前面加上了个星号。这是什么意思？</a:t>
            </a:r>
          </a:p>
        </p:txBody>
      </p:sp>
      <p:pic>
        <p:nvPicPr>
          <p:cNvPr id="18" name="图片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6583" y="3420522"/>
            <a:ext cx="2933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468487" y="4486808"/>
            <a:ext cx="8263466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可以看到，结果作为元组打印出来，因为里面有个逗号。</a:t>
            </a: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函数参数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(8)——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参数收集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参数前的星号将所有值放置在同一个元组中。即将这些值收集起来，然后使用。再看个函数：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2375" y="3740170"/>
            <a:ext cx="8218133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发现可以联合普通参数，所以星号的意思就是“收集其余的位置参数”。如果不提供任何供收集的元素，就是个空元组。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799" y="1986836"/>
            <a:ext cx="37719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2799" y="2780586"/>
            <a:ext cx="37623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7955" y="4675534"/>
            <a:ext cx="36290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函数参数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(9)——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参数收集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那么能不能处理关键字参数？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5619" y="3398790"/>
            <a:ext cx="8218133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我们需要另外一个能处理关键字参数的“收集”操作。语法为 “**”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返回值类型为字典而不是元组</a:t>
            </a:r>
            <a:endParaRPr lang="zh-CN" altLang="en-US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221" y="1580432"/>
            <a:ext cx="7570787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4088" y="4322757"/>
            <a:ext cx="36004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4088" y="4938707"/>
            <a:ext cx="35147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函数参数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(10)——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参数收集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453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使用*和**可以执行相反的操作。看看下列例子：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221" y="1557854"/>
            <a:ext cx="32099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0221" y="2997717"/>
            <a:ext cx="50101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0221" y="3599379"/>
            <a:ext cx="50006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7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9108" y="4199454"/>
            <a:ext cx="3810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8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09108" y="4612204"/>
            <a:ext cx="26574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文本框 9"/>
          <p:cNvSpPr txBox="1">
            <a:spLocks noChangeArrowheads="1"/>
          </p:cNvSpPr>
          <p:nvPr/>
        </p:nvSpPr>
        <p:spPr bwMode="auto">
          <a:xfrm>
            <a:off x="5037653" y="4664245"/>
            <a:ext cx="391636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解析：可以看到，在</a:t>
            </a:r>
            <a:r>
              <a:rPr lang="en-US" altLang="zh-CN" sz="16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with_ stars</a:t>
            </a:r>
            <a:r>
              <a:rPr lang="zh-CN" altLang="en-US" sz="16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中，在定义和调用函数时都使用了星号。而在</a:t>
            </a:r>
            <a:r>
              <a:rPr lang="en-US" altLang="zh-CN" sz="16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without_ starts</a:t>
            </a:r>
            <a:r>
              <a:rPr lang="zh-CN" altLang="en-US" sz="16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中两处都没用，但得到了同样的效果。所以星号只在定义函数或者调用时才有用。</a:t>
            </a: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函数作用域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看看下列例子，思考为什么？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221" y="1602484"/>
            <a:ext cx="1647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0221" y="2112071"/>
            <a:ext cx="12001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466522" y="3151362"/>
            <a:ext cx="8218133" cy="2854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这里的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函数改变（重绑定）了变量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，但是在最后的时候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并没有变。这是因为当调用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的时候，新的命名空间就被创建了，它作用于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内的代码块。赋值语句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x=42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只在内部作用域（局部命名空间）起作用，所以它并不影响外部（全局）作用域中的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。函数内的变量被称为局部变量（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local variable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，这是与全局变量相反的概念）。参数的工作原理类似于局部变量，所以用全局变量的名字作为参数名并没有问题。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295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3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33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6955" y="1078588"/>
            <a:ext cx="823642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斐波那契数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列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dirty="0">
                <a:latin typeface="微软雅黑" pitchFamily="34" charset="-122"/>
                <a:cs typeface="Times New Roman" panose="02020603050405020304" pitchFamily="18" charset="0"/>
              </a:rPr>
              <a:t>1, 1, 2, 3, 5, 8, 13, 21, 34, 55, 89, 144, </a:t>
            </a:r>
            <a:r>
              <a:rPr lang="en-US" altLang="zh-CN" sz="1600" kern="100" dirty="0" smtClean="0">
                <a:latin typeface="微软雅黑" pitchFamily="34" charset="-122"/>
                <a:cs typeface="Times New Roman" panose="02020603050405020304" pitchFamily="18" charset="0"/>
              </a:rPr>
              <a:t>...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从第三项开始，每一项都等于前两项之和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752" y="2399946"/>
            <a:ext cx="4122738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492598" y="3912118"/>
            <a:ext cx="8236421" cy="701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如果想要一次计算前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个数的话，没有问题。你甚至可以将用户输入的数字作为动态范围的长度使用，从而改变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语句块循环的次数：</a:t>
            </a:r>
            <a:endParaRPr lang="zh-CN" altLang="en-US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8783" y="4708697"/>
            <a:ext cx="6856413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498241" y="5904625"/>
            <a:ext cx="8236421" cy="701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思考：如果一段代码中要重复计算不同长度的斐波那契数列，是否每一次都要重新编写代码？如果不是，该怎么做？</a:t>
            </a:r>
            <a:endParaRPr lang="zh-CN" altLang="en-US" sz="1600" kern="1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7430" y="2021563"/>
            <a:ext cx="8236421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假设编写了一小段代码来计算斐波那契数列（任一个数都是前两数之和的数字序列）：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238483"/>
            <a:ext cx="2228850" cy="168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函数作用域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如果需要在函数内部访问全局变量怎么办呢？而且只想读取变量的值（也就是说不想重绑定变量），一般来说是没有问题的：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6522" y="3512610"/>
            <a:ext cx="821813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像这样引用全局变量可能会引发很多错误，慎重使用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4644" y="2060391"/>
            <a:ext cx="3684588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4644" y="2708091"/>
            <a:ext cx="257016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函数作用域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如果局部变量或者参数的名字和想要访问的全局变量名相同的话，就不能直接访问了。全局变量会被局部变量屏蔽。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如果的确需要的话，可以使用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globals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函数获取全局变量值，它可以返回全局变量的字典（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locals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返回局部变量的字典）。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例如，如果前例中有个叫做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parameter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的全局变量，那么就不能在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combine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函数内部访问该变量，因为你有一个与之同名的参数。必要时，能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globals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()[‘parameter’]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获取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4371" y="3676466"/>
            <a:ext cx="4781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4371" y="4267016"/>
            <a:ext cx="26955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递归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函数也可以调用其他函数。令人惊讶的是函数可以调用自身，因此，递归简单说来就是引用（或者调用）自身的意思。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例如，计算</a:t>
            </a:r>
            <a:r>
              <a:rPr lang="en-US" altLang="zh-CN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的阶乘的代码：</a:t>
            </a:r>
            <a:endParaRPr lang="en-US" altLang="zh-CN" sz="2000" kern="1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可以使用循环：</a:t>
            </a:r>
            <a:endParaRPr lang="en-US" altLang="zh-CN" sz="1600" kern="1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也可以使用递归实现：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0681" y="3161939"/>
            <a:ext cx="2905125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8103" y="5017376"/>
            <a:ext cx="40862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递归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241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计算幂的代码：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也可以使用递归实现：</a:t>
            </a: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516" y="1613783"/>
            <a:ext cx="3227388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3939" y="3640650"/>
            <a:ext cx="4284663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递归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二元查找的代码：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对于一个有序的序列，查找给定数值的位置</a:t>
            </a:r>
            <a:endParaRPr lang="en-US" altLang="zh-CN" sz="1600" kern="10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如果上下限相同，那么就是数字所在位置，返回；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否则找到两者的中点（上下限的平均值），查找数字是在左侧还是在右侧，继续查找数字所在的那半部分。 </a:t>
            </a:r>
            <a:endParaRPr lang="en-US" altLang="zh-CN" sz="1600" kern="10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也可以使用递归实现：</a:t>
            </a: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694" y="3160538"/>
            <a:ext cx="7408863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递归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417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快速排序：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首先任意选取一个数据（通常选用数组的第一个数）作为关键数据，然后将所有比它小的数都放到它前面，所有比它大的数都放到它后面，这个过程称为一趟快速排序，上述排序过程重复多趟。</a:t>
            </a:r>
            <a:endParaRPr lang="en-US" altLang="zh-CN" sz="1600" kern="1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一趟快速排序过程如下</a:t>
            </a:r>
            <a:r>
              <a:rPr lang="en-US" altLang="zh-CN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输入序列</a:t>
            </a:r>
            <a:r>
              <a:rPr lang="en-US" altLang="zh-CN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</a:t>
            </a: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，长度</a:t>
            </a:r>
            <a:r>
              <a:rPr lang="en-US" altLang="zh-CN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N)</a:t>
            </a: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sz="2000" kern="1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步骤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：设置两个变量</a:t>
            </a:r>
            <a:r>
              <a:rPr lang="en-US" altLang="zh-CN" sz="1600" kern="1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，排序开始的时候：</a:t>
            </a:r>
            <a:r>
              <a:rPr lang="en-US" altLang="zh-CN" sz="1600" kern="1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=0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j=N-1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步骤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：以第一个数组元素作为关键数据，赋值给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pivot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pivot=L[0]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步骤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：从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开始向前搜索，即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j--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，找到第一个小于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pivot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的值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L[j]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，将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L[j]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L[</a:t>
            </a:r>
            <a:r>
              <a:rPr lang="en-US" altLang="zh-CN" sz="1600" kern="1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互换；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步骤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：从</a:t>
            </a:r>
            <a:r>
              <a:rPr lang="en-US" altLang="zh-CN" sz="1600" kern="1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开始向后搜索，即</a:t>
            </a:r>
            <a:r>
              <a:rPr lang="en-US" altLang="zh-CN" sz="1600" kern="1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++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，找到第一个大于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pivot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的值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L[</a:t>
            </a:r>
            <a:r>
              <a:rPr lang="en-US" altLang="zh-CN" sz="1600" kern="1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，将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L[</a:t>
            </a:r>
            <a:r>
              <a:rPr lang="en-US" altLang="zh-CN" sz="1600" kern="1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L[j]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互换；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步骤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：重复第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步，直到</a:t>
            </a:r>
            <a:r>
              <a:rPr lang="en-US" altLang="zh-CN" sz="1600" kern="1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==j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递归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(5)</a:t>
            </a: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380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排序序列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L=[80,16,100,35,85,20,12,90,110,5,105,8]</a:t>
            </a:r>
            <a:endParaRPr lang="zh-CN" altLang="en-US" sz="1600" kern="1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8" y="1618488"/>
            <a:ext cx="4662419" cy="479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3837" y="1536192"/>
            <a:ext cx="4697174" cy="384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递归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(6)</a:t>
            </a:r>
          </a:p>
        </p:txBody>
      </p:sp>
      <p:sp>
        <p:nvSpPr>
          <p:cNvPr id="33" name="矩形 32"/>
          <p:cNvSpPr/>
          <p:nvPr/>
        </p:nvSpPr>
        <p:spPr>
          <a:xfrm>
            <a:off x="459524" y="960120"/>
            <a:ext cx="2375306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快速排序参考代码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429" y="1310790"/>
            <a:ext cx="7445851" cy="382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273" y="5112662"/>
            <a:ext cx="2895789" cy="1709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</a:p>
        </p:txBody>
      </p:sp>
      <p:sp>
        <p:nvSpPr>
          <p:cNvPr id="33" name="矩形 32"/>
          <p:cNvSpPr/>
          <p:nvPr/>
        </p:nvSpPr>
        <p:spPr>
          <a:xfrm>
            <a:off x="459524" y="1014984"/>
            <a:ext cx="8236420" cy="8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定义一个函数</a:t>
            </a:r>
            <a:r>
              <a:rPr lang="en-US" altLang="zh-CN" sz="2000" kern="1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func</a:t>
            </a: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，该</a:t>
            </a:r>
            <a:r>
              <a:rPr lang="en-US" altLang="zh-CN" sz="2000" kern="1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func</a:t>
            </a: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可以引入任意多的整型参数，结果返回其中最大与最小的值。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8408" y="2020824"/>
            <a:ext cx="7055251" cy="114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83908" y="3243072"/>
            <a:ext cx="8236420" cy="8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定义一个函数</a:t>
            </a:r>
            <a:r>
              <a:rPr lang="en-US" altLang="zh-CN" sz="2000" kern="1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func</a:t>
            </a: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，该</a:t>
            </a:r>
            <a:r>
              <a:rPr lang="en-US" altLang="zh-CN" sz="2000" kern="1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func</a:t>
            </a: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可以引入任意多的字符串参数，结果返回（长度）最长的字符串。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3455" y="4203078"/>
            <a:ext cx="7749921" cy="1310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</p:txBody>
      </p:sp>
      <p:sp>
        <p:nvSpPr>
          <p:cNvPr id="33" name="矩形 32"/>
          <p:cNvSpPr/>
          <p:nvPr/>
        </p:nvSpPr>
        <p:spPr>
          <a:xfrm>
            <a:off x="459524" y="1014984"/>
            <a:ext cx="8236420" cy="8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定义一个函数</a:t>
            </a:r>
            <a:r>
              <a:rPr lang="en-US" altLang="zh-CN" sz="2000" kern="1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func</a:t>
            </a: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，该</a:t>
            </a:r>
            <a:r>
              <a:rPr lang="en-US" altLang="zh-CN" sz="2000" kern="1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func</a:t>
            </a: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可以引入任意多的整型参数，结果返回其中最大与最小的值。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8408" y="2020824"/>
            <a:ext cx="7055251" cy="114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83908" y="3243072"/>
            <a:ext cx="8236420" cy="8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定义一个函数</a:t>
            </a:r>
            <a:r>
              <a:rPr lang="en-US" altLang="zh-CN" sz="2000" kern="1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func</a:t>
            </a: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，该</a:t>
            </a:r>
            <a:r>
              <a:rPr lang="en-US" altLang="zh-CN" sz="2000" kern="1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func</a:t>
            </a: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可以引入任意多的字符串参数，结果返回（长度）最长的字符串。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3455" y="4203078"/>
            <a:ext cx="7749921" cy="1310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521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创建函数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375" y="1069897"/>
            <a:ext cx="8208425" cy="125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函数是可以调用（可能包含参数，也就是放在圆括号中的值），它执行某种行为并且返回一个值。一般来说，内建的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callable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函数可以用来判断函数是否可调用：</a:t>
            </a:r>
            <a:endParaRPr lang="zh-CN" altLang="zh-CN" sz="1600" kern="1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517" y="2410527"/>
            <a:ext cx="25527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484018" y="4281616"/>
            <a:ext cx="820842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注意：函数</a:t>
            </a:r>
            <a:r>
              <a:rPr lang="en-US" altLang="zh-CN" sz="2000" kern="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callable</a:t>
            </a:r>
            <a:r>
              <a:rPr lang="zh-CN" altLang="en-US" sz="2000" kern="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 3.0</a:t>
            </a:r>
            <a:r>
              <a:rPr lang="zh-CN" altLang="en-US" sz="2000" kern="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中不再可用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函数使用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def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语句定义：</a:t>
            </a:r>
            <a:endParaRPr lang="zh-CN" altLang="zh-CN" sz="1600" kern="1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361" y="5273851"/>
            <a:ext cx="36369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(3)</a:t>
            </a:r>
          </a:p>
        </p:txBody>
      </p:sp>
      <p:sp>
        <p:nvSpPr>
          <p:cNvPr id="33" name="矩形 32"/>
          <p:cNvSpPr/>
          <p:nvPr/>
        </p:nvSpPr>
        <p:spPr>
          <a:xfrm>
            <a:off x="459524" y="2843784"/>
            <a:ext cx="82364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汉诺塔问题是印度的一个古老的传说。神灵勃拉玛在一个庙里留下了三根金刚石的棒，第一根上面套着</a:t>
            </a:r>
            <a:r>
              <a:rPr lang="en-US" altLang="zh-CN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64</a:t>
            </a: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个圆形的金片，最大的 一个在底下，其余一个比一个小，依次叠上去，寺院的僧侣依照一个古老的预言，不知疲倦地把它们一个个地从这根棒搬到另一根棒上，规定可利用中间的一根棒作 为帮助，但每次只能搬一个，而且大的不能放在小的上面，预言说当这些金片移动完毕后，世界就会灭亡。</a:t>
            </a:r>
            <a:endParaRPr lang="en-US" altLang="zh-CN" sz="2000" kern="1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编写递归函数输出</a:t>
            </a:r>
            <a:r>
              <a:rPr lang="en-US" altLang="zh-CN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个盘子汉诺塔的解决方案</a:t>
            </a:r>
            <a:endParaRPr lang="en-US" altLang="zh-CN" sz="2000" kern="1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例如</a:t>
            </a:r>
            <a:r>
              <a:rPr lang="en-US" altLang="zh-CN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(1)a-&gt;c (2)a-&gt;b…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 descr="汉诺塔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83511" y="996696"/>
            <a:ext cx="5021347" cy="179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(4)</a:t>
            </a:r>
          </a:p>
        </p:txBody>
      </p:sp>
      <p:sp>
        <p:nvSpPr>
          <p:cNvPr id="33" name="矩形 32"/>
          <p:cNvSpPr/>
          <p:nvPr/>
        </p:nvSpPr>
        <p:spPr>
          <a:xfrm>
            <a:off x="459524" y="1078992"/>
            <a:ext cx="823642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递归思想：</a:t>
            </a:r>
            <a:endParaRPr lang="en-US" altLang="zh-CN" sz="2000" kern="1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首先有终止条件，当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柱上只剩下一个盘子时，那么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a-&gt;c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柱上有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个盘子时，先将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n-1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个盘子通过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转移到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再将剩下的最大盘子转移到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最后将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柱上剩下的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n-1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个盘子通过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转移到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定义函数</a:t>
            </a:r>
            <a:r>
              <a:rPr lang="en-US" altLang="zh-CN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move(num, </a:t>
            </a:r>
            <a:r>
              <a:rPr lang="en-US" altLang="zh-CN" sz="2000" kern="1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src</a:t>
            </a:r>
            <a:r>
              <a:rPr lang="en-US" altLang="zh-CN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buffer, </a:t>
            </a:r>
            <a:r>
              <a:rPr lang="en-US" altLang="zh-CN" sz="2000" kern="1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dst</a:t>
            </a:r>
            <a:r>
              <a:rPr lang="en-US" altLang="zh-CN" sz="20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参数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num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src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柱上盘子个数，</a:t>
            </a:r>
            <a:r>
              <a:rPr lang="en-US" altLang="zh-CN" sz="1600" kern="1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src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表述起点，</a:t>
            </a:r>
            <a:r>
              <a:rPr lang="en-US" altLang="zh-CN" sz="1600" kern="1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dst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表示终点，</a:t>
            </a:r>
            <a:r>
              <a:rPr lang="en-US" altLang="zh-CN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buffer</a:t>
            </a:r>
            <a:r>
              <a:rPr lang="zh-CN" altLang="en-US" sz="1600" kern="1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表示中转立柱</a:t>
            </a:r>
            <a:endParaRPr lang="en-US" altLang="zh-CN" sz="1600" kern="1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9302" y="3489007"/>
            <a:ext cx="2967767" cy="335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面向对象的编程语言，什么是“对象”？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类到底是什么？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所有的对象都属于某一个类，称为类的实例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(instance)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例如：鸟就是“鸟类”的实例。这就是一个有很多子类的一般类：看到的鸟可能属于子类“百灵鸟”。可以将“鸟类”想象成所有鸟的集合，而“百灵鸟类”是其中的一个子集。当一个对象所属的类是另外一个对象所属类的子集时，前者就被称为后者的子类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(subclass)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，所以“百灵鸟类”是“鸟类”的子类。相反，“鸟类”是“百灵鸟类”的超类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注意：日常交谈中经常用复数来描述对象的类，比如“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birds”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或者“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larkes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中，习惯上都使用单数名词，并且首字母大写，比如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Bird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Lark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在面向对象程序设计中，类的所有实例都会包含这些方法，所有子类的所有实例都有这些方法。例如：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Bird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可能支持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fly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方法，而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Penguin (Bird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的子类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可能会增加个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eatFish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方法。当创建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Penguin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类时，可能会想要重写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(override)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超类的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fly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方法。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7.1.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类的创建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453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先来看一个简单的类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1510" y="1626474"/>
            <a:ext cx="58769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83454" y="3879501"/>
            <a:ext cx="8218133" cy="2053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注意：所谓的旧式类和新式类之间是有区别的。除非是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Python3.0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之前版本中默认附带的代码，否则再继续使用旧式类已无必要。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新式类的语法中，需要在模块或者脚本开始的地方放置赋值语句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__metaclass__ = type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。除此之外也有其他的方法，例如继承新式类（比如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）。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7.1.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类的创建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上例包含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个方法定义，写在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语句里面，类似函数定义。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是类的名字。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语句会在函数定义的地方创建自己的命名空间。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参数看起来有点奇怪。它是对于对象自身的引用。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观察如下实例：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3939" y="3207103"/>
            <a:ext cx="4113213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472165" y="5380938"/>
            <a:ext cx="8218133" cy="8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在调用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setName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greet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函数时，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自动将自己作为第一个参数传入函数中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因此形象地命名为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self</a:t>
            </a:r>
            <a:endParaRPr lang="zh-CN" altLang="en-US" sz="200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7.1.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类的创建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(3)</a:t>
            </a: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1253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参数事实上正是方法和函数的区别。方法将它们的第一个参数绑定到所属的实例上，因此这个参数可以不必提供。所以可以将特性绑定到一个普通函数上，这样就不会有特殊的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参数了：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361" y="2433458"/>
            <a:ext cx="371316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361" y="3224033"/>
            <a:ext cx="27892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5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1361" y="3819346"/>
            <a:ext cx="3379788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7.1.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类的创建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(4)</a:t>
            </a: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8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参数并不取决于调用方法的方式，目前使用的是实例调用方法，可以随意使用引用同一个方法的其他变量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221" y="2027053"/>
            <a:ext cx="3324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458" y="3093853"/>
            <a:ext cx="26384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460876" y="4635864"/>
            <a:ext cx="8218133" cy="1253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尽管最后一个方法调用看起来与函数调用十分相似，但是变量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birdsong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引用绑定方法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bird.sing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上，也就意味着这还是对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参数的访问（也就是说，它仍旧绑定到类的相同实例上）。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7.2.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私有化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8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默认情况下，程序可以从外部访问一个对象的特性。再次使用前面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类的实例：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0876" y="3461808"/>
            <a:ext cx="8218133" cy="8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为了让方法或者特性变为私有（从外部无法访问），只要在它的名字前面加上双下划线即可：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650" y="2023883"/>
            <a:ext cx="24955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3939" y="4347284"/>
            <a:ext cx="5141913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7.2.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私有化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现在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__inaccessible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从外界无法访问的，而在类内部还能使用（比如从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accessible</a:t>
            </a: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）访问：</a:t>
            </a:r>
            <a:endParaRPr lang="en-US" altLang="zh-CN" sz="16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0876" y="3992391"/>
            <a:ext cx="8218133" cy="701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类的内部定义中，所有以双下划线开始的名字都被“翻译”成前面加上单下划线和类名的形式。</a:t>
            </a:r>
          </a:p>
        </p:txBody>
      </p:sp>
      <p:pic>
        <p:nvPicPr>
          <p:cNvPr id="11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932" y="1427685"/>
            <a:ext cx="62103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0221" y="4711874"/>
            <a:ext cx="421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477808" y="5126934"/>
            <a:ext cx="8218133" cy="381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在了解这些幕后事情后，实际上还是能在类外访问这些私有方法，尽管不应该这么做：</a:t>
            </a:r>
          </a:p>
        </p:txBody>
      </p:sp>
      <p:pic>
        <p:nvPicPr>
          <p:cNvPr id="15" name="图片 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2799" y="5529789"/>
            <a:ext cx="33432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472162" y="5990541"/>
            <a:ext cx="8218133" cy="701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smtClean="0">
                <a:latin typeface="Times New Roman" pitchFamily="18" charset="0"/>
                <a:cs typeface="Times New Roman" pitchFamily="18" charset="0"/>
              </a:rPr>
              <a:t>简而言之，确保其他人不会访问对象的方法和特性是不可能的，但是这类“名称变化术”就是他们不应该访问这些函数或者特性的强有力信号</a:t>
            </a: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7.3.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类命名空间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1253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定义类时，所有位于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语句中的代码都在特殊的命名空间中执行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类命名空间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(class namespace )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。这个命名空间可由类内所有成员访问。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图片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698" y="2397287"/>
            <a:ext cx="48672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4698" y="3435512"/>
            <a:ext cx="33147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521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创建函数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8375" y="1069897"/>
            <a:ext cx="8208425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运行这段程序就会得到一个名为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hello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的新函数，它可以返回一个将输入的参数作为名字的问候语。可以像使用内建函数一样使用它</a:t>
            </a:r>
            <a:endParaRPr lang="zh-CN" altLang="zh-CN" sz="1600" kern="1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2729" y="3243028"/>
            <a:ext cx="8208425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斐波那契数列列表的函数定义可以如下代码所示：</a:t>
            </a:r>
            <a:endParaRPr lang="zh-CN" altLang="zh-CN" sz="1600" kern="1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1226" y="1993363"/>
            <a:ext cx="2865438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7208" y="3803463"/>
            <a:ext cx="5389563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7.3.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类命名空间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上面的代码中，在类作用域内定义了一个可供所有成员（实例）访问的变量，用来计算类的成员数量。注意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用来初始化所有实例。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就像方法一样，类作用域内的变量也可以被所有实例访问：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1511" y="2498549"/>
            <a:ext cx="2647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83454" y="3529542"/>
            <a:ext cx="8218133" cy="453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那么在实例中重绑定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特性呢？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图片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0221" y="4165418"/>
            <a:ext cx="27432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7.4.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超类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8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就像本章前面我们讨论的一样，子类可以扩展超类的定义。将其他类名写在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语句后的圆括号内可以指定超类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3454" y="4139148"/>
            <a:ext cx="8218133" cy="453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是个用于过滤序列的通用类，事实上它不能过滤任何东西：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799" y="1946269"/>
            <a:ext cx="65246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2799" y="3282942"/>
            <a:ext cx="56483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6354" y="4687173"/>
            <a:ext cx="2371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7.4.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超类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8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类的用处在于它可以用作其他类的基类（超类），比如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SPAMFilter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类，可以将序列中的“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SPAM”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过滤出去。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6032" y="3123138"/>
            <a:ext cx="8218133" cy="1741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注意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SPAMFilter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定义的两个要点：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这里用提供新定义的方式重写了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定义。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方法的定义是从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类中拿过来（继承）的，所以不用重写它的定义。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第二个要点揭示了继承的用处：可以写一大堆不同的过滤类，全都从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继承，每一个都可以使用已经实现的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方法。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636" y="1969205"/>
            <a:ext cx="64389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7.4.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超类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(3)</a:t>
            </a: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8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检查继承：如果想要查看一个类是否是另一个的子类，可以使用内建的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issubclass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函数：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6032" y="3123138"/>
            <a:ext cx="8218133" cy="85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如果想要知道已知类的基类（们），可以直接使用它的特殊特性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__bases__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0101" y="1993898"/>
            <a:ext cx="38195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6735" y="4028196"/>
            <a:ext cx="29908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7.4.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超类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(4)</a:t>
            </a: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检查继承：使用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isinstance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方法检查一个对象是否是一个类的实例：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6032" y="3123138"/>
            <a:ext cx="821813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可以看到，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SPAMFilter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类的（直接）成员，但是它也是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类的间接成员，因为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SPAMFilter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的子类。另外一种说法就是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SPAMFilters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类就是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Filters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类。可以从前一个例子中看到，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isinstance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对于类型也起作用，比如字符串类型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如果只想知道一个对象属于哪个类，可以使用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__class__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特性：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图片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1226" y="1591375"/>
            <a:ext cx="3419475" cy="152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7671" y="5271556"/>
            <a:ext cx="32480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7.4.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超类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(5)</a:t>
            </a: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453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多个超类：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6032" y="3642432"/>
            <a:ext cx="8218133" cy="1253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子类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(TalkingCalculator)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自己不做任何事，它从自己的超类继承所有的行为。它从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Calculator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类那里继承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方法，从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Talker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类那里继承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talk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方法，这样它就成了会说话的计算器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(talking calculator)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16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7523" y="1515355"/>
            <a:ext cx="46863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7523" y="2305930"/>
            <a:ext cx="50292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7807" y="3134781"/>
            <a:ext cx="46005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2651" y="4973815"/>
            <a:ext cx="30289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7.4.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超类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(6)</a:t>
            </a: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当使用多重继承时，有个需要注意的地方。如果一个方法从多个超类继承（也就是说你有两个具有相同名字的不同方法），那么必须要注意一下超类的顺序（在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语句中）：先继承的类中的方法会重写后继承的类中的方法。所以如果前例中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Calculator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类也有个叫做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talk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的方法，那么它就会重写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Talker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talk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方法（使其不可访问）。如果把它们的顺序掉过来，像下面这样：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就会让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Talker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talk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方法可用了。如果超类们共享一个超类，那么在查找给定方法或者特性时访问超类的顺序称为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MRO (Method Resolution Order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，方法判定顺序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，使用的算法相当复杂。幸好，它工作得很好，所以不用过多关心。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799" y="3672066"/>
            <a:ext cx="453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281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定义一个字典类：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dictclass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dictclass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({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你需要操作的字典对象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})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，完成下面的功能：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）删除某个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del_dict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(key)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）判断某个键是否在字典里，如果在返回键对应的值，不存在则返回“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not found”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get_dict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(key)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）返回键组成的列表：返回类型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get_key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）合并字典，并且返回合并后字典的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组成的列表。返回类型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update_dict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({</a:t>
            </a:r>
            <a:r>
              <a:rPr lang="zh-CN" altLang="en-US" sz="1600" dirty="0" smtClean="0">
                <a:latin typeface="Times New Roman" pitchFamily="18" charset="0"/>
                <a:cs typeface="Times New Roman" pitchFamily="18" charset="0"/>
              </a:rPr>
              <a:t>要合并的字典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})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课堂练习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453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参考代码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4471" y="1188720"/>
            <a:ext cx="4114735" cy="5526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特殊方法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085475"/>
            <a:ext cx="8218133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中，有的名称会在前面和后面都加上两个下划线，比如之前介绍的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__future__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，这种拼写表示名字有特殊含义，尽量不要在自己的程序中使用这样的命名方式。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中，由这些名字组成的集合所包含的方法称为特殊方法，如果对象实施了这些方法中的某一个，那么这个方法会在特殊的情况下被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调用。而几乎没有直接调用它们的必要。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节将介绍两种特殊方法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__init__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iter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__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1" y="326212"/>
            <a:ext cx="82408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创建函数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4387" y="1112908"/>
            <a:ext cx="806268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执行这段语句后，编译器就知道如何计算斐波那契数列了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所以现在就不用关注细节了，只要用函数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fbis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就行：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391" y="2043634"/>
            <a:ext cx="5153025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520030" y="3274750"/>
            <a:ext cx="806268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本例中的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num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result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的名字都是随便起的，但是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语句非常重要。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语句是用来从函数中返回值的（前例中的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hello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函数也有用到）</a:t>
            </a: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295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endParaRPr lang="en-US" altLang="zh-CN" sz="33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6955" y="1078588"/>
            <a:ext cx="8236421" cy="102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构造方法类似于以前例子中使用过的那种名为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init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的初始化方法。但构造方法和其他普通方法不同的地方在于，当一个对象被创建后，会立即调用构造方法。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中创建一个构造方法只要把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init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方法的名字从简单的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init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修改为版本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__init__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0087" y="2136775"/>
            <a:ext cx="37338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0087" y="2992438"/>
            <a:ext cx="2019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483907" y="3718156"/>
            <a:ext cx="8236421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构造方法也可以接收传入参数</a:t>
            </a:r>
          </a:p>
        </p:txBody>
      </p:sp>
      <p:pic>
        <p:nvPicPr>
          <p:cNvPr id="18" name="图片 4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9231" y="4210558"/>
            <a:ext cx="38766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5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9231" y="5129721"/>
            <a:ext cx="47720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521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9.2.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析构方法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375" y="1069897"/>
            <a:ext cx="8208425" cy="125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中有一个方法叫做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__del__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，也就是析构方法。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它在对象就要被垃圾回收之前调用。但发生调用的具体时间是不可知的。所以建议尽力避免使用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del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函数。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521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9.3.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重写一般方法和特殊的构造方法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8375" y="1069897"/>
            <a:ext cx="8208425" cy="1653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每个类都可能拥有一个或者多个超类，它们从超类那里继承行为方式。如果一个方法在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类的一个实例中被调用（或一个属性被访问），但在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类中没有找到该方法，那么就会去它的超类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里面找。考虑下面的两个类：</a:t>
            </a:r>
          </a:p>
        </p:txBody>
      </p:sp>
      <p:pic>
        <p:nvPicPr>
          <p:cNvPr id="12" name="图片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2592" y="2756154"/>
            <a:ext cx="3886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2592" y="3607054"/>
            <a:ext cx="1952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484471" y="4038649"/>
            <a:ext cx="8208425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类定义了一个叫做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hello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的方法，被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类继承。下面是一个说明类是如何工作的例子：</a:t>
            </a:r>
          </a:p>
        </p:txBody>
      </p:sp>
      <p:pic>
        <p:nvPicPr>
          <p:cNvPr id="15" name="图片 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0024" y="4956493"/>
            <a:ext cx="18859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1" y="326212"/>
            <a:ext cx="82408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9.3.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重写一般方法和特殊的构造方法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</p:txBody>
      </p:sp>
      <p:sp>
        <p:nvSpPr>
          <p:cNvPr id="33" name="矩形 32"/>
          <p:cNvSpPr/>
          <p:nvPr/>
        </p:nvSpPr>
        <p:spPr>
          <a:xfrm>
            <a:off x="514387" y="1112908"/>
            <a:ext cx="8062685" cy="1653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因为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类没有定义自己的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hello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方法，所以当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hello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被调用时，原始的信息就被打印出来。 在子类中增加功能的最基本的方式就是增加方法。但是也可以重写一些超类的方法来自定义继承的行为。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类也能重写这个方法。比如下面的例子中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类的定义被修改了。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7514" y="2809431"/>
            <a:ext cx="372268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520483" y="3469012"/>
            <a:ext cx="8062685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使用这个定义，</a:t>
            </a: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b.hello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能产生一个不同的结果。</a:t>
            </a:r>
          </a:p>
        </p:txBody>
      </p:sp>
      <p:pic>
        <p:nvPicPr>
          <p:cNvPr id="13" name="图片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4090" y="3995928"/>
            <a:ext cx="198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544867" y="4746124"/>
            <a:ext cx="8062685" cy="125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重写是继承机制中的一个重要内容，对于构造方法尤其重要。构造方法用来初始化新创建对象的状态，大多数子类不仅要拥有自己的初始化代码，还要拥有超类的初始化代码。</a:t>
            </a: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9.3.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重写一般方法和特殊的构造方法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(3)</a:t>
            </a:r>
          </a:p>
        </p:txBody>
      </p:sp>
      <p:sp>
        <p:nvSpPr>
          <p:cNvPr id="33" name="矩形 32"/>
          <p:cNvSpPr/>
          <p:nvPr/>
        </p:nvSpPr>
        <p:spPr>
          <a:xfrm>
            <a:off x="578395" y="1112908"/>
            <a:ext cx="8062685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虽然重写机制对于所有方法来说都是一样的，但是当处理构造方法比重写普通方法时，更可能遇到特别的问题：如果一个类的构造方法被重写，那么就需要调用超类（你所继承的类）的构造方法，否则对象可能不会被正确地初始化。考虑下面的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Bird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984" y="2129600"/>
            <a:ext cx="5495925" cy="235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566203" y="4474852"/>
            <a:ext cx="8062685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这个类定义所有的鸟都具有的一些最基本的能力：吃。下面是这个类的用法示例：</a:t>
            </a:r>
          </a:p>
        </p:txBody>
      </p:sp>
      <p:pic>
        <p:nvPicPr>
          <p:cNvPr id="15" name="图片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1832" y="4918901"/>
            <a:ext cx="21145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2286000" y="5902559"/>
            <a:ext cx="5650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就像能在这个例子中看到的，鸟吃过了以后，它就不再饥饿。</a:t>
            </a:r>
            <a:endParaRPr lang="en-US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9.3.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重写一般方法和特殊的构造方法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(4)</a:t>
            </a:r>
          </a:p>
        </p:txBody>
      </p:sp>
      <p:sp>
        <p:nvSpPr>
          <p:cNvPr id="33" name="矩形 32"/>
          <p:cNvSpPr/>
          <p:nvPr/>
        </p:nvSpPr>
        <p:spPr>
          <a:xfrm>
            <a:off x="502921" y="1067188"/>
            <a:ext cx="8174736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现在考虑子类</a:t>
            </a: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SongBird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，它添加了唱歌的行为。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1131" y="1550099"/>
            <a:ext cx="446563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518161" y="2783212"/>
            <a:ext cx="8174736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SongBird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类和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Bird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类一样容易使用：</a:t>
            </a:r>
          </a:p>
        </p:txBody>
      </p:sp>
      <p:pic>
        <p:nvPicPr>
          <p:cNvPr id="12" name="图片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3803" y="3283776"/>
            <a:ext cx="259873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524257" y="3968884"/>
            <a:ext cx="8174736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因为</a:t>
            </a: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SongBird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Bird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的一个子类，它继承了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eat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方法，但如果调用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eat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方法，就会产生一个问题：</a:t>
            </a:r>
          </a:p>
        </p:txBody>
      </p:sp>
      <p:pic>
        <p:nvPicPr>
          <p:cNvPr id="14" name="图片 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6338" y="4760532"/>
            <a:ext cx="5808663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9.3.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重写一般方法和特殊的构造方法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(5)</a:t>
            </a:r>
          </a:p>
        </p:txBody>
      </p:sp>
      <p:sp>
        <p:nvSpPr>
          <p:cNvPr id="33" name="矩形 32"/>
          <p:cNvSpPr/>
          <p:nvPr/>
        </p:nvSpPr>
        <p:spPr>
          <a:xfrm>
            <a:off x="477811" y="1122051"/>
            <a:ext cx="8218133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异常很清楚地说明了错误：</a:t>
            </a:r>
            <a:r>
              <a:rPr lang="en-US" altLang="zh-CN" sz="16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SongBird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没有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hungry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特性。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Songbird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中，构造方法被重写，但新的构造方法没有任何关于初始化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hungry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特性的代码。为了达到预期的效果，</a:t>
            </a:r>
            <a:r>
              <a:rPr lang="en-US" altLang="zh-CN" sz="16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SongBird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的构造方法必须调用其超类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Bird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的构造方法来确保进行基本的初始化。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有两种方法能达到这个目的：调用超类构造方法的未绑定版本，或者使用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super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函数。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调用未绑定的超类构造方法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085" y="3478149"/>
            <a:ext cx="42767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0605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9.3.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重写一般方法和特殊的构造方法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(6)</a:t>
            </a:r>
          </a:p>
        </p:txBody>
      </p:sp>
      <p:sp>
        <p:nvSpPr>
          <p:cNvPr id="33" name="矩形 32"/>
          <p:cNvSpPr/>
          <p:nvPr/>
        </p:nvSpPr>
        <p:spPr>
          <a:xfrm>
            <a:off x="466522" y="1023838"/>
            <a:ext cx="821813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SongBird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类中只添加了一行代码</a:t>
            </a: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Bird.__init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__(self)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2165" y="3385396"/>
            <a:ext cx="821813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在调用一个实例的方法时，该方法的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self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参数会被自动绑定到实例上（这称为绑定方法）。前面已经给出了几个类似的例子了。但如果直接调用类的方法（比如</a:t>
            </a: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Bird.__init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__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），那么就没有实例会被绑定。这样就可以自由地提供需要的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self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参数。这样的方法称为未绑定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(unbound)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方法，也就是这节标题中所提到的。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通过将当前的实例作为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self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参数提供给未绑定方法，</a:t>
            </a: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SongBird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就能够使用其超类构造方法的所有实现，也就是说属性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hungry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能被设置。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512" y="1522603"/>
            <a:ext cx="24860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0605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9.3.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重写一般方法和特殊的构造方法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(7)</a:t>
            </a:r>
          </a:p>
        </p:txBody>
      </p:sp>
      <p:sp>
        <p:nvSpPr>
          <p:cNvPr id="33" name="矩形 32"/>
          <p:cNvSpPr/>
          <p:nvPr/>
        </p:nvSpPr>
        <p:spPr>
          <a:xfrm>
            <a:off x="466522" y="1023838"/>
            <a:ext cx="821813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在新版的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中可以使用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super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函数，它只能在新式类中使用。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当前的类和对象可以作为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super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函数的参数使用，调用函数返回的对象的任何方法都是调用超类的方法，而不是当前类的方法。那么就可以不用在</a:t>
            </a: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SongBird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的构造方法中使用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Bird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，而直接使用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super(</a:t>
            </a: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SongBird,self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。除此之外，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__init__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方法能以一个普通的（绑定）方式被调用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573" y="3499803"/>
            <a:ext cx="5029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0605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10.1.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迭代器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</a:p>
        </p:txBody>
      </p:sp>
      <p:sp>
        <p:nvSpPr>
          <p:cNvPr id="33" name="矩形 32"/>
          <p:cNvSpPr/>
          <p:nvPr/>
        </p:nvSpPr>
        <p:spPr>
          <a:xfrm>
            <a:off x="466522" y="1023838"/>
            <a:ext cx="821813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到现在为止只是在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循环中对序列和字典进行迭代，但实际上也能对其他的对象进行迭代：在类中实现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__</a:t>
            </a: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iter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__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方法的对象。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zh-CN" altLang="en-US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__</a:t>
            </a: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iter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__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方法返回一个迭代器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iterator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，所谓的迭代器就是具有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next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方法（这个方法在调用时不需要任何参数）的对象。在调用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next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方法时，迭代器会返回它的下一个值。如果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next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方法被调用，但迭代器没有值可以返回，就会引发一个</a:t>
            </a: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StopIteration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异常。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创建函数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8395" y="1112908"/>
            <a:ext cx="8062685" cy="217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4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记录函数</a:t>
            </a:r>
            <a:endParaRPr lang="en-US" altLang="zh-CN" sz="24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如果想要给函数写文档，让后面使用该函数人能理解的话，可以加入注释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#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开头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。另外一个方式就是直接写上字符串。这类字符串在其他地方可能会非常有用，比如在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def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语句后面（以及在模块或者类的开头）。如果在函数的开头写下字符串，它就会作为函数的一部分进行存储，这称为文档字符串。下面代码演示了如何给函数添加文档字符串：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3377" y="3316111"/>
            <a:ext cx="49530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595327" y="4098847"/>
            <a:ext cx="8062685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文档字符串可以按如下方式访问：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226" y="4529658"/>
            <a:ext cx="42576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600970" y="5064055"/>
            <a:ext cx="8062685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注意：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__doc__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是函数属性。属性名中的双下划线表示它是个特殊属性。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0605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10.1.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迭代器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</p:txBody>
      </p:sp>
      <p:sp>
        <p:nvSpPr>
          <p:cNvPr id="33" name="矩形 32"/>
          <p:cNvSpPr/>
          <p:nvPr/>
        </p:nvSpPr>
        <p:spPr>
          <a:xfrm>
            <a:off x="466522" y="1023838"/>
            <a:ext cx="821813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对象的迭代为什么不使用列表？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因为列表一次性获取所有值，如果有很多值，列表就会占用太多的内存。有的时候如果不确定迭代长度，那么列表的长度必须无限。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对象迭代可以一个接一个地计算值的函数，那么在使用时可能是计算一个值时获取一个值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而不是通过列表一次性获取所有值。同时，使用迭代器更通用、更简单、更优雅。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tabLst>
                <a:tab pos="457200" algn="l"/>
              </a:tabLst>
            </a:pP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一个斐波那契数列的迭代器定义如下：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0080" y="3913823"/>
            <a:ext cx="58483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0605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10.1.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迭代器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(3)</a:t>
            </a:r>
          </a:p>
        </p:txBody>
      </p:sp>
      <p:sp>
        <p:nvSpPr>
          <p:cNvPr id="33" name="矩形 32"/>
          <p:cNvSpPr/>
          <p:nvPr/>
        </p:nvSpPr>
        <p:spPr>
          <a:xfrm>
            <a:off x="466522" y="1023838"/>
            <a:ext cx="821813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迭代器实现了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__</a:t>
            </a: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iter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__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方法，这个方法实际上返回迭代器本身。在很多情况下，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__</a:t>
            </a: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iter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__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会放到其他的会在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循环中使用的对象中。这样一来，程序就能返回所需的迭代器。此外，推荐使迭代器实现它自己的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__</a:t>
            </a: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iter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__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方法，然后就能直接在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循环中使用迭代器本身了。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一个实现了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__</a:t>
            </a: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iter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__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方法的对象是可迭代的，一个实现了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next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方法的对象则是迭代器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0352" y="5681889"/>
            <a:ext cx="822045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上例中，首先产生一个</a:t>
            </a:r>
            <a:r>
              <a:rPr lang="en-US" altLang="zh-CN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Fibs</a:t>
            </a:r>
            <a:r>
              <a:rPr lang="zh-CN" altLang="en-US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对象，在</a:t>
            </a:r>
            <a:r>
              <a:rPr lang="en-US" altLang="zh-CN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循环中使用该对象</a:t>
            </a:r>
            <a:r>
              <a:rPr lang="en-US" altLang="zh-CN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比如去查找在斐波那契数列中比</a:t>
            </a:r>
            <a:r>
              <a:rPr lang="en-US" altLang="zh-CN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1 000</a:t>
            </a:r>
            <a:r>
              <a:rPr lang="zh-CN" altLang="en-US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大的数中的最小的数。</a:t>
            </a:r>
            <a:endParaRPr lang="en-US" altLang="zh-CN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8500" y="3483483"/>
            <a:ext cx="29908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0605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10.1.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迭代器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(4)</a:t>
            </a:r>
          </a:p>
        </p:txBody>
      </p:sp>
      <p:sp>
        <p:nvSpPr>
          <p:cNvPr id="33" name="矩形 32"/>
          <p:cNvSpPr/>
          <p:nvPr/>
        </p:nvSpPr>
        <p:spPr>
          <a:xfrm>
            <a:off x="466522" y="1023838"/>
            <a:ext cx="821813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内建函数</a:t>
            </a:r>
            <a:r>
              <a:rPr lang="en-US" altLang="zh-CN" sz="2000" kern="100" dirty="0" err="1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iter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可以从可迭代的对象中获得迭代器。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650" y="1571879"/>
            <a:ext cx="4456113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0605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10.2. </a:t>
            </a:r>
            <a:r>
              <a:rPr lang="zh-CN" altLang="en-US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从迭代器得到序列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6522" y="1023838"/>
            <a:ext cx="8218133" cy="1653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除了在迭代器和可迭代对象上进行迭代（这是经常做的）外，还能把它们转换为序列。在大部分能使用序列的情况下（除了在索引或者分片等操作中），能使用迭代器（或者可迭代对象）替换。关于这个的一个很有用的例子是使用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list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构造方法显式地将迭代器转化为列表。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538" y="2779014"/>
            <a:ext cx="48672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4713" y="5322189"/>
            <a:ext cx="28003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创建函数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(5)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2921" y="1067188"/>
            <a:ext cx="81747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内建的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help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函数是非常有用的。在交互式解释器中使用它，就可以得到关于函数的文档字符串的信息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1510" y="2004647"/>
            <a:ext cx="46958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创建函数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811" y="1122051"/>
            <a:ext cx="8218133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None</a:t>
            </a:r>
            <a:r>
              <a:rPr lang="zh-CN" altLang="en-US" sz="20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的函数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的有些函数返回的是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None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。在其他语言中（比如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Pascal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），这类函数可能有其他名字（比如过程）。但是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的函数就是函数，即便它从学术上讲并不是函数。没有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语句，或者虽有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语句但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后边没有跟任何值的函数返回的是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None</a:t>
            </a: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：</a:t>
            </a:r>
            <a:endParaRPr lang="en-US" altLang="zh-CN" sz="16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689" y="2929459"/>
            <a:ext cx="31813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483454" y="3972522"/>
            <a:ext cx="8218133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这里的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语句只起到结束函数的作用：</a:t>
            </a: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978" y="4390487"/>
            <a:ext cx="18669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511675" y="5140932"/>
            <a:ext cx="8218133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print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语句被跳过了（类似于循环中的</a:t>
            </a:r>
            <a:r>
              <a:rPr lang="en-US" altLang="zh-CN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break</a:t>
            </a:r>
            <a:r>
              <a:rPr lang="zh-CN" altLang="en-US" sz="16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语句，不过这里是跳出函数）。</a:t>
            </a:r>
            <a:endParaRPr lang="en-US" altLang="zh-CN" sz="16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978" y="5523968"/>
            <a:ext cx="1743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517318" y="6015828"/>
            <a:ext cx="8218133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所有函数都有返回，当不需要它们的返回值时，就返回</a:t>
            </a:r>
            <a:r>
              <a:rPr lang="en-US" altLang="zh-CN" sz="1600" kern="1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8982" y="326212"/>
            <a:ext cx="8263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函数参数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3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3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33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6522" y="1106134"/>
            <a:ext cx="821813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写在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def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语句中函数名后面的变量通常叫做函数的形式参数，而调用函数的时提供的值是实际参数，或者称为参数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函数通过它的参数获得一系列值。那么这些值能改变吗？如果改变了又会怎样？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43" y="2791173"/>
            <a:ext cx="28003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72165" y="4848436"/>
            <a:ext cx="821813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try_to_change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内，参数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获得了新值，但没有影响到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name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变量。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实际上是个完全不同的变量。</a:t>
            </a:r>
            <a:endParaRPr lang="en-US" altLang="zh-CN" sz="2000" kern="10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当在函数内部把参数重赋值的时候，函数外变量不会受到影响。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参数存储在局部作用域</a:t>
            </a:r>
            <a:r>
              <a:rPr lang="en-US" altLang="zh-CN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(local scope)</a:t>
            </a:r>
            <a:r>
              <a:rPr lang="zh-CN" altLang="en-US" sz="2000" kern="10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内。</a:t>
            </a:r>
            <a:endParaRPr lang="en-US" altLang="zh-CN" sz="20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6174</TotalTime>
  <Words>5679</Words>
  <Application>Microsoft Office PowerPoint</Application>
  <PresentationFormat>全屏显示(4:3)</PresentationFormat>
  <Paragraphs>399</Paragraphs>
  <Slides>63</Slides>
  <Notes>63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73" baseType="lpstr">
      <vt:lpstr>宋体</vt:lpstr>
      <vt:lpstr>微软雅黑</vt:lpstr>
      <vt:lpstr>Arial</vt:lpstr>
      <vt:lpstr>Calibri</vt:lpstr>
      <vt:lpstr>Calibri Light</vt:lpstr>
      <vt:lpstr>Times New Roman</vt:lpstr>
      <vt:lpstr>Verdana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王黎烨</dc:creator>
  <cp:lastModifiedBy>rbs</cp:lastModifiedBy>
  <cp:revision>363</cp:revision>
  <dcterms:created xsi:type="dcterms:W3CDTF">2015-12-18T06:57:01Z</dcterms:created>
  <dcterms:modified xsi:type="dcterms:W3CDTF">2018-10-09T05:52:14Z</dcterms:modified>
</cp:coreProperties>
</file>