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5"/>
  </p:notesMasterIdLst>
  <p:handoutMasterIdLst>
    <p:handoutMasterId r:id="rId36"/>
  </p:handoutMasterIdLst>
  <p:sldIdLst>
    <p:sldId id="256" r:id="rId3"/>
    <p:sldId id="494" r:id="rId4"/>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521" r:id="rId29"/>
    <p:sldId id="522" r:id="rId30"/>
    <p:sldId id="523" r:id="rId31"/>
    <p:sldId id="524" r:id="rId32"/>
    <p:sldId id="525" r:id="rId33"/>
    <p:sldId id="526"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A"/>
    <a:srgbClr val="E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750" autoAdjust="0"/>
    <p:restoredTop sz="94660"/>
  </p:normalViewPr>
  <p:slideViewPr>
    <p:cSldViewPr snapToGrid="0" showGuides="1">
      <p:cViewPr varScale="1">
        <p:scale>
          <a:sx n="80" d="100"/>
          <a:sy n="80" d="100"/>
        </p:scale>
        <p:origin x="384" y="53"/>
      </p:cViewPr>
      <p:guideLst>
        <p:guide orient="horz" pos="2160"/>
        <p:guide pos="2835"/>
      </p:guideLst>
    </p:cSldViewPr>
  </p:slideViewPr>
  <p:notesTextViewPr>
    <p:cViewPr>
      <p:scale>
        <a:sx n="1" d="1"/>
        <a:sy n="1" d="1"/>
      </p:scale>
      <p:origin x="0" y="0"/>
    </p:cViewPr>
  </p:notesTextViewPr>
  <p:notesViewPr>
    <p:cSldViewPr snapToGrid="0">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C71A6-1E44-4125-8DC2-CB3557BDD39F}" type="datetimeFigureOut">
              <a:rPr lang="zh-CN" altLang="en-US" smtClean="0"/>
              <a:pPr/>
              <a:t>2018/4/11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2BB1C-2881-456C-B2BB-5504E7B4B9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17740-D573-49ED-A67C-A89BC19D8CD6}" type="datetimeFigureOut">
              <a:rPr lang="zh-CN" altLang="en-US" smtClean="0"/>
              <a:pPr/>
              <a:t>2018/4/11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765CA-4785-46A5-AB9E-44B2756AD6F7}" type="slidenum">
              <a:rPr lang="zh-CN" altLang="en-US" smtClean="0"/>
              <a:pPr/>
              <a:t>‹#›</a:t>
            </a:fld>
            <a:endParaRPr lang="zh-CN" altLang="en-US"/>
          </a:p>
        </p:txBody>
      </p:sp>
    </p:spTree>
    <p:extLst>
      <p:ext uri="{BB962C8B-B14F-4D97-AF65-F5344CB8AC3E}">
        <p14:creationId xmlns:p14="http://schemas.microsoft.com/office/powerpoint/2010/main" val="347357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EE622F-1B64-48A6-9D69-F81E58C534E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402595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B55F6C-B001-40C7-AC2D-E56B0900E2A5}" type="datetime1">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1009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7FFB57-8466-4F38-B18F-219744578F4A}" type="datetime1">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63053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9E63D7-4FFF-4A7B-94FB-F21459D03E43}" type="datetime1">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30801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10044C2-AA07-48CA-99E8-E69D443421E2}"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16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8520" y="343782"/>
            <a:ext cx="8228280" cy="570539"/>
          </a:xfrm>
        </p:spPr>
        <p:txBody>
          <a:bodyPr>
            <a:noAutofit/>
          </a:bodyPr>
          <a:lstStyle>
            <a:lvl1pPr>
              <a:defRPr sz="3500" b="1">
                <a:solidFill>
                  <a:srgbClr val="C00000"/>
                </a:solidFill>
                <a:latin typeface="+mj-ea"/>
                <a:ea typeface="+mj-ea"/>
              </a:defRPr>
            </a:lvl1pPr>
          </a:lstStyle>
          <a:p>
            <a:endParaRPr lang="en-US" dirty="0"/>
          </a:p>
        </p:txBody>
      </p:sp>
      <p:sp>
        <p:nvSpPr>
          <p:cNvPr id="3" name="Content Placeholder 2"/>
          <p:cNvSpPr>
            <a:spLocks noGrp="1"/>
          </p:cNvSpPr>
          <p:nvPr>
            <p:ph idx="1"/>
          </p:nvPr>
        </p:nvSpPr>
        <p:spPr>
          <a:xfrm>
            <a:off x="457200" y="1041991"/>
            <a:ext cx="8229600" cy="51349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DF57526-D9F5-4845-B55D-BE1C425A59C7}"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7" name="直接连接符 6"/>
          <p:cNvCxnSpPr/>
          <p:nvPr userDrawn="1"/>
        </p:nvCxnSpPr>
        <p:spPr>
          <a:xfrm>
            <a:off x="457200" y="951775"/>
            <a:ext cx="8229600" cy="0"/>
          </a:xfrm>
          <a:prstGeom prst="line">
            <a:avLst/>
          </a:prstGeom>
          <a:ln w="25400">
            <a:solidFill>
              <a:srgbClr val="B307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3902630-6B08-4F0A-98DB-6F38B7B45AFE}"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809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ED844-6E3B-4B72-BA7D-34C54B5DCCB4}"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59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817A578-87B3-4DB5-A34C-CC7D5CEF1583}"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639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CA0987C-B2CF-4844-A686-8B3B1DF23B19}"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481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6C5B5-AA96-4CBB-A6CC-858A7FE8DA5C}"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EB35CE-2394-4E5F-A443-6F0A8EA46FE4}"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518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B69917-340F-43DC-9CC7-61348AEE3301}" type="datetime1">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277603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EE058E-36CF-4678-927D-F1755C6ED2EC}"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9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B5B622-3764-4E78-AC0E-15F389D95002}"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486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CDC9A7-07A7-46C9-809A-71DC99197341}" type="datetime1">
              <a:rPr lang="zh-CN" altLang="en-US" smtClean="0">
                <a:solidFill>
                  <a:prstClr val="black">
                    <a:tint val="75000"/>
                  </a:prstClr>
                </a:solidFill>
              </a:rPr>
              <a:pPr/>
              <a:t>2018/4/11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06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6A1A7E-4CF9-4B10-B9D3-A43A415DA245}" type="datetime1">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264290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B24FCB-2B1A-4218-BD43-6D2F70D5FBF3}" type="datetime1">
              <a:rPr lang="zh-CN" altLang="en-US" smtClean="0"/>
              <a:pPr/>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7285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51848C-A5FD-40F9-BD87-D9765422AD09}" type="datetime1">
              <a:rPr lang="zh-CN" altLang="en-US" smtClean="0"/>
              <a:pPr/>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60766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2D9D31-A805-4304-BAD8-94D59736FD93}" type="datetime1">
              <a:rPr lang="zh-CN" altLang="en-US" smtClean="0"/>
              <a:pPr/>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59882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00128E-9B1A-469A-BC0F-294270594796}" type="datetime1">
              <a:rPr lang="zh-CN" altLang="en-US" smtClean="0"/>
              <a:pPr/>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5320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9E6BF0-0BE1-4DF8-A8A2-C97C8C5A10A3}" type="datetime1">
              <a:rPr lang="zh-CN" altLang="en-US" smtClean="0"/>
              <a:pPr/>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91436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8C0723-4414-4263-AF64-EDEA7368210A}" type="datetime1">
              <a:rPr lang="zh-CN" altLang="en-US" smtClean="0"/>
              <a:pPr/>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69601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2731C-5FAA-480B-8C2C-6AB5F30F895D}" type="datetime1">
              <a:rPr lang="zh-CN" altLang="en-US" smtClean="0"/>
              <a:pPr/>
              <a:t>2018/4/11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89857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A5122-3B8B-47EF-84F8-079C96B94FEA}" type="datetime1">
              <a:rPr lang="zh-CN" altLang="en-US" smtClean="0"/>
              <a:pPr/>
              <a:t>2018/4/11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990633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457200" y="951775"/>
            <a:ext cx="8229600" cy="0"/>
          </a:xfrm>
          <a:prstGeom prst="line">
            <a:avLst/>
          </a:prstGeom>
          <a:ln w="25400">
            <a:solidFill>
              <a:srgbClr val="B30728"/>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5959" y="2576009"/>
            <a:ext cx="7052084" cy="600164"/>
          </a:xfrm>
          <a:prstGeom prst="rect">
            <a:avLst/>
          </a:prstGeom>
          <a:noFill/>
        </p:spPr>
        <p:txBody>
          <a:bodyPr wrap="square" rtlCol="0">
            <a:spAutoFit/>
          </a:bodyPr>
          <a:lstStyle/>
          <a:p>
            <a:pPr algn="ctr"/>
            <a:r>
              <a:rPr lang="zh-CN" altLang="en-US" sz="3300" b="1" smtClean="0">
                <a:solidFill>
                  <a:srgbClr val="C00000"/>
                </a:solidFill>
                <a:latin typeface="微软雅黑" panose="020B0503020204020204" pitchFamily="34" charset="-122"/>
                <a:ea typeface="微软雅黑" panose="020B0503020204020204" pitchFamily="34" charset="-122"/>
              </a:rPr>
              <a:t>管理信息系统研究前沿</a:t>
            </a:r>
            <a:endParaRPr lang="en-US" altLang="zh-CN" sz="3300" b="1" dirty="0" smtClean="0">
              <a:solidFill>
                <a:srgbClr val="C00000"/>
              </a:solidFill>
              <a:latin typeface="微软雅黑" panose="020B0503020204020204" pitchFamily="34" charset="-122"/>
              <a:ea typeface="微软雅黑" panose="020B0503020204020204" pitchFamily="34" charset="-122"/>
            </a:endParaRPr>
          </a:p>
        </p:txBody>
      </p:sp>
      <p:sp>
        <p:nvSpPr>
          <p:cNvPr id="5" name="文本框 11"/>
          <p:cNvSpPr txBox="1"/>
          <p:nvPr/>
        </p:nvSpPr>
        <p:spPr>
          <a:xfrm>
            <a:off x="1062891" y="4421760"/>
            <a:ext cx="7052084" cy="830997"/>
          </a:xfrm>
          <a:prstGeom prst="rect">
            <a:avLst/>
          </a:prstGeom>
          <a:noFill/>
        </p:spPr>
        <p:txBody>
          <a:bodyPr wrap="square" rtlCol="0">
            <a:spAutoFit/>
          </a:bodyPr>
          <a:lstStyle/>
          <a:p>
            <a:pPr algn="ctr"/>
            <a:r>
              <a:rPr lang="zh-CN" altLang="en-US" sz="2400" b="1" smtClean="0">
                <a:solidFill>
                  <a:srgbClr val="C00000"/>
                </a:solidFill>
                <a:latin typeface="微软雅黑" panose="020B0503020204020204" pitchFamily="34" charset="-122"/>
                <a:ea typeface="微软雅黑" panose="020B0503020204020204" pitchFamily="34" charset="-122"/>
              </a:rPr>
              <a:t>中国人民大学商学院</a:t>
            </a:r>
            <a:endParaRPr lang="en-US" altLang="zh-CN" sz="2400" b="1" smtClean="0">
              <a:solidFill>
                <a:srgbClr val="C00000"/>
              </a:solidFill>
              <a:latin typeface="微软雅黑" panose="020B0503020204020204" pitchFamily="34" charset="-122"/>
              <a:ea typeface="微软雅黑" panose="020B0503020204020204" pitchFamily="34" charset="-122"/>
            </a:endParaRPr>
          </a:p>
          <a:p>
            <a:pPr algn="ctr"/>
            <a:r>
              <a:rPr lang="zh-CN" altLang="en-US" sz="2400" b="1" smtClean="0">
                <a:solidFill>
                  <a:srgbClr val="C00000"/>
                </a:solidFill>
                <a:latin typeface="微软雅黑" panose="020B0503020204020204" pitchFamily="34" charset="-122"/>
                <a:ea typeface="微软雅黑" panose="020B0503020204020204" pitchFamily="34" charset="-122"/>
              </a:rPr>
              <a:t>张瑾</a:t>
            </a:r>
            <a:endParaRPr lang="en-US" altLang="zh-CN" sz="2400" b="1" dirty="0" smtClean="0">
              <a:solidFill>
                <a:srgbClr val="C00000"/>
              </a:solidFill>
              <a:latin typeface="微软雅黑" panose="020B0503020204020204" pitchFamily="34" charset="-122"/>
              <a:ea typeface="微软雅黑" panose="020B0503020204020204" pitchFamily="34" charset="-122"/>
            </a:endParaRPr>
          </a:p>
        </p:txBody>
      </p:sp>
      <p:pic>
        <p:nvPicPr>
          <p:cNvPr id="8" name="图片 7" descr="截图1.png"/>
          <p:cNvPicPr>
            <a:picLocks noChangeAspect="1"/>
          </p:cNvPicPr>
          <p:nvPr/>
        </p:nvPicPr>
        <p:blipFill>
          <a:blip r:embed="rId3" cstate="print"/>
          <a:stretch>
            <a:fillRect/>
          </a:stretch>
        </p:blipFill>
        <p:spPr>
          <a:xfrm>
            <a:off x="4714876" y="175330"/>
            <a:ext cx="3981450" cy="704850"/>
          </a:xfrm>
          <a:prstGeom prst="rect">
            <a:avLst/>
          </a:prstGeom>
        </p:spPr>
      </p:pic>
      <p:sp>
        <p:nvSpPr>
          <p:cNvPr id="7" name="灯片编号占位符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137641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1.4. </a:t>
            </a:r>
            <a:r>
              <a:rPr lang="zh-CN" altLang="en-US" sz="3300" dirty="0" smtClean="0"/>
              <a:t>多个</a:t>
            </a:r>
            <a:r>
              <a:rPr lang="en-US" altLang="zh-CN" sz="3300" dirty="0" smtClean="0"/>
              <a:t>except</a:t>
            </a:r>
            <a:r>
              <a:rPr lang="zh-CN" altLang="en-US" sz="3300" dirty="0" smtClean="0"/>
              <a:t>子句</a:t>
            </a:r>
            <a:r>
              <a:rPr lang="en-US" altLang="zh-CN" sz="3300" dirty="0" smtClean="0"/>
              <a:t>(2)</a:t>
            </a:r>
            <a:endParaRPr lang="zh-CN" altLang="en-US" sz="3300" dirty="0" smtClean="0"/>
          </a:p>
        </p:txBody>
      </p:sp>
      <p:sp>
        <p:nvSpPr>
          <p:cNvPr id="8" name="矩形 7"/>
          <p:cNvSpPr/>
          <p:nvPr/>
        </p:nvSpPr>
        <p:spPr>
          <a:xfrm>
            <a:off x="486955" y="1078588"/>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因为</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子句只寻找</a:t>
            </a:r>
            <a:r>
              <a:rPr lang="en-US" altLang="zh-CN" sz="2000" kern="100" dirty="0" err="1" smtClean="0">
                <a:latin typeface="微软雅黑" pitchFamily="34" charset="-122"/>
                <a:ea typeface="微软雅黑" pitchFamily="34" charset="-122"/>
                <a:cs typeface="Times New Roman" panose="02020603050405020304" pitchFamily="18" charset="0"/>
              </a:rPr>
              <a:t>ZeroDivisionError</a:t>
            </a:r>
            <a:r>
              <a:rPr lang="zh-CN" altLang="en-US" sz="2000" kern="100" dirty="0" smtClean="0">
                <a:latin typeface="微软雅黑" pitchFamily="34" charset="-122"/>
                <a:ea typeface="微软雅黑" pitchFamily="34" charset="-122"/>
                <a:cs typeface="Times New Roman" panose="02020603050405020304" pitchFamily="18" charset="0"/>
              </a:rPr>
              <a:t>异常，这次的错误就溜过了检查并导致程序终止。</a:t>
            </a: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为了捕捉这个异常，可以直接在同一个</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语句后面加上另一个</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a:t>
            </a:r>
          </a:p>
        </p:txBody>
      </p:sp>
      <p:sp>
        <p:nvSpPr>
          <p:cNvPr id="10" name="灯片编号占位符 9"/>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10</a:t>
            </a:fld>
            <a:endParaRPr lang="zh-CN" altLang="en-US">
              <a:solidFill>
                <a:prstClr val="black">
                  <a:tint val="75000"/>
                </a:prstClr>
              </a:solidFill>
            </a:endParaRPr>
          </a:p>
        </p:txBody>
      </p:sp>
      <p:pic>
        <p:nvPicPr>
          <p:cNvPr id="6" name="图片 2"/>
          <p:cNvPicPr>
            <a:picLocks noChangeAspect="1"/>
          </p:cNvPicPr>
          <p:nvPr/>
        </p:nvPicPr>
        <p:blipFill>
          <a:blip r:embed="rId3" cstate="print"/>
          <a:srcRect/>
          <a:stretch>
            <a:fillRect/>
          </a:stretch>
        </p:blipFill>
        <p:spPr bwMode="auto">
          <a:xfrm>
            <a:off x="952500" y="2760853"/>
            <a:ext cx="5553075" cy="2076450"/>
          </a:xfrm>
          <a:prstGeom prst="rect">
            <a:avLst/>
          </a:prstGeom>
          <a:noFill/>
          <a:ln w="9525">
            <a:noFill/>
            <a:miter lim="800000"/>
            <a:headEnd/>
            <a:tailEnd/>
          </a:ln>
        </p:spPr>
      </p:pic>
      <p:sp>
        <p:nvSpPr>
          <p:cNvPr id="7" name="矩形 6"/>
          <p:cNvSpPr/>
          <p:nvPr/>
        </p:nvSpPr>
        <p:spPr>
          <a:xfrm>
            <a:off x="493051" y="4833724"/>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这次用</a:t>
            </a:r>
            <a:r>
              <a:rPr lang="en-US" altLang="zh-CN" sz="2000" kern="100" dirty="0" smtClean="0">
                <a:latin typeface="微软雅黑" pitchFamily="34" charset="-122"/>
                <a:ea typeface="微软雅黑" pitchFamily="34" charset="-122"/>
                <a:cs typeface="Times New Roman" panose="02020603050405020304" pitchFamily="18" charset="0"/>
              </a:rPr>
              <a:t>if</a:t>
            </a:r>
            <a:r>
              <a:rPr lang="zh-CN" altLang="en-US" sz="2000" kern="100" dirty="0" smtClean="0">
                <a:latin typeface="微软雅黑" pitchFamily="34" charset="-122"/>
                <a:ea typeface="微软雅黑" pitchFamily="34" charset="-122"/>
                <a:cs typeface="Times New Roman" panose="02020603050405020304" pitchFamily="18" charset="0"/>
              </a:rPr>
              <a:t>语句实现可就复杂了。 还应该注意到，异常处理并不会将搞乱原来的代码，而增加一大堆</a:t>
            </a:r>
            <a:r>
              <a:rPr lang="en-US" altLang="zh-CN" sz="2000" kern="100" dirty="0" smtClean="0">
                <a:latin typeface="微软雅黑" pitchFamily="34" charset="-122"/>
                <a:ea typeface="微软雅黑" pitchFamily="34" charset="-122"/>
                <a:cs typeface="Times New Roman" panose="02020603050405020304" pitchFamily="18" charset="0"/>
              </a:rPr>
              <a:t>if</a:t>
            </a:r>
            <a:r>
              <a:rPr lang="zh-CN" altLang="en-US" sz="2000" kern="100" dirty="0" smtClean="0">
                <a:latin typeface="微软雅黑" pitchFamily="34" charset="-122"/>
                <a:ea typeface="微软雅黑" pitchFamily="34" charset="-122"/>
                <a:cs typeface="Times New Roman" panose="02020603050405020304" pitchFamily="18" charset="0"/>
              </a:rPr>
              <a:t>语句检查可能的错误情况会让代码相当难读。</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1.5. </a:t>
            </a:r>
            <a:r>
              <a:rPr lang="zh-CN" altLang="en-US" sz="3300" dirty="0" smtClean="0"/>
              <a:t>用一个块捕捉多个异常</a:t>
            </a:r>
            <a:r>
              <a:rPr lang="en-US" altLang="zh-CN" sz="3300" dirty="0" smtClean="0"/>
              <a:t>(1)</a:t>
            </a:r>
            <a:endParaRPr lang="zh-CN" altLang="en-US" sz="3300" dirty="0" smtClean="0"/>
          </a:p>
        </p:txBody>
      </p:sp>
      <p:sp>
        <p:nvSpPr>
          <p:cNvPr id="8" name="矩形 7"/>
          <p:cNvSpPr/>
          <p:nvPr/>
        </p:nvSpPr>
        <p:spPr>
          <a:xfrm>
            <a:off x="486955" y="1078588"/>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如果需要用一个块捕捉多个类型异常，那么可以将它们作为元组列出，像下面这样：</a:t>
            </a:r>
          </a:p>
        </p:txBody>
      </p:sp>
      <p:sp>
        <p:nvSpPr>
          <p:cNvPr id="6" name="灯片编号占位符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11</a:t>
            </a:fld>
            <a:endParaRPr lang="zh-CN" altLang="en-US">
              <a:solidFill>
                <a:prstClr val="black">
                  <a:tint val="75000"/>
                </a:prstClr>
              </a:solidFill>
            </a:endParaRPr>
          </a:p>
        </p:txBody>
      </p:sp>
      <p:pic>
        <p:nvPicPr>
          <p:cNvPr id="5" name="图片 1"/>
          <p:cNvPicPr>
            <a:picLocks noChangeAspect="1"/>
          </p:cNvPicPr>
          <p:nvPr/>
        </p:nvPicPr>
        <p:blipFill>
          <a:blip r:embed="rId3" cstate="print"/>
          <a:srcRect/>
          <a:stretch>
            <a:fillRect/>
          </a:stretch>
        </p:blipFill>
        <p:spPr bwMode="auto">
          <a:xfrm>
            <a:off x="905574" y="1964944"/>
            <a:ext cx="5562600" cy="1619250"/>
          </a:xfrm>
          <a:prstGeom prst="rect">
            <a:avLst/>
          </a:prstGeom>
          <a:noFill/>
          <a:ln w="9525">
            <a:noFill/>
            <a:miter lim="800000"/>
            <a:headEnd/>
            <a:tailEnd/>
          </a:ln>
        </p:spPr>
      </p:pic>
      <p:sp>
        <p:nvSpPr>
          <p:cNvPr id="7" name="矩形 6"/>
          <p:cNvSpPr/>
          <p:nvPr/>
        </p:nvSpPr>
        <p:spPr>
          <a:xfrm>
            <a:off x="474763" y="3471268"/>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上面的代码中，如果用户输人字符串或者其他类型的值，而不是数字，或者第</a:t>
            </a:r>
            <a:r>
              <a:rPr lang="en-US" altLang="zh-CN" sz="2000" kern="100" dirty="0" smtClean="0">
                <a:latin typeface="微软雅黑" pitchFamily="34" charset="-122"/>
                <a:ea typeface="微软雅黑" pitchFamily="34" charset="-122"/>
                <a:cs typeface="Times New Roman" panose="02020603050405020304" pitchFamily="18" charset="0"/>
              </a:rPr>
              <a:t>2</a:t>
            </a:r>
            <a:r>
              <a:rPr lang="zh-CN" altLang="en-US" sz="2000" kern="100" dirty="0" smtClean="0">
                <a:latin typeface="微软雅黑" pitchFamily="34" charset="-122"/>
                <a:ea typeface="微软雅黑" pitchFamily="34" charset="-122"/>
                <a:cs typeface="Times New Roman" panose="02020603050405020304" pitchFamily="18" charset="0"/>
              </a:rPr>
              <a:t>个数为</a:t>
            </a:r>
            <a:r>
              <a:rPr lang="en-US" altLang="zh-CN" sz="2000" kern="100" dirty="0" smtClean="0">
                <a:latin typeface="微软雅黑" pitchFamily="34" charset="-122"/>
                <a:ea typeface="微软雅黑" pitchFamily="34" charset="-122"/>
                <a:cs typeface="Times New Roman" panose="02020603050405020304" pitchFamily="18" charset="0"/>
              </a:rPr>
              <a:t>0</a:t>
            </a:r>
            <a:r>
              <a:rPr lang="zh-CN" altLang="en-US" sz="2000" kern="100" dirty="0" smtClean="0">
                <a:latin typeface="微软雅黑" pitchFamily="34" charset="-122"/>
                <a:ea typeface="微软雅黑" pitchFamily="34" charset="-122"/>
                <a:cs typeface="Times New Roman" panose="02020603050405020304" pitchFamily="18" charset="0"/>
              </a:rPr>
              <a:t>，都会打印同样的错误信息。</a:t>
            </a: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注意，</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子句中异常对象外面的圆括号很重要。忽略它们是一种常见的错误，那样会得不到想要的结果。</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1.6. </a:t>
            </a:r>
            <a:r>
              <a:rPr lang="zh-CN" altLang="en-US" sz="3300" dirty="0" smtClean="0"/>
              <a:t>捕捉对象</a:t>
            </a:r>
          </a:p>
        </p:txBody>
      </p:sp>
      <p:sp>
        <p:nvSpPr>
          <p:cNvPr id="8" name="矩形 7"/>
          <p:cNvSpPr/>
          <p:nvPr/>
        </p:nvSpPr>
        <p:spPr>
          <a:xfrm>
            <a:off x="486955" y="959716"/>
            <a:ext cx="8236421" cy="205389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如果希望在</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子句中访问异常对象本身，可以使用两个参数（注意，就算要捕捉到多个异常，也只需向</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子句提供一个参数</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一个元组）。比如，如果想让程序继续运行，但是又因为某种原因想记录下错误（比如只是打印给用户看），这个功能就很有用。下面的示例程序会打印异常（如果发生的话），但是程序会继续运行：</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12</a:t>
            </a:fld>
            <a:endParaRPr lang="zh-CN" altLang="en-US">
              <a:solidFill>
                <a:prstClr val="black">
                  <a:tint val="75000"/>
                </a:prstClr>
              </a:solidFill>
            </a:endParaRPr>
          </a:p>
        </p:txBody>
      </p:sp>
      <p:pic>
        <p:nvPicPr>
          <p:cNvPr id="6" name="图片 2"/>
          <p:cNvPicPr>
            <a:picLocks noChangeAspect="1"/>
          </p:cNvPicPr>
          <p:nvPr/>
        </p:nvPicPr>
        <p:blipFill>
          <a:blip r:embed="rId3" cstate="print"/>
          <a:srcRect/>
          <a:stretch>
            <a:fillRect/>
          </a:stretch>
        </p:blipFill>
        <p:spPr bwMode="auto">
          <a:xfrm>
            <a:off x="902970" y="3070035"/>
            <a:ext cx="5389563" cy="1638300"/>
          </a:xfrm>
          <a:prstGeom prst="rect">
            <a:avLst/>
          </a:prstGeom>
          <a:noFill/>
          <a:ln w="9525">
            <a:noFill/>
            <a:miter lim="800000"/>
            <a:headEnd/>
            <a:tailEnd/>
          </a:ln>
        </p:spPr>
      </p:pic>
      <p:sp>
        <p:nvSpPr>
          <p:cNvPr id="9" name="矩形 8"/>
          <p:cNvSpPr/>
          <p:nvPr/>
        </p:nvSpPr>
        <p:spPr>
          <a:xfrm>
            <a:off x="493051" y="4714852"/>
            <a:ext cx="8236421" cy="812530"/>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在</a:t>
            </a:r>
            <a:r>
              <a:rPr lang="en-US" altLang="zh-CN" sz="2000" kern="100" dirty="0" smtClean="0">
                <a:latin typeface="微软雅黑" pitchFamily="34" charset="-122"/>
                <a:ea typeface="微软雅黑" pitchFamily="34" charset="-122"/>
                <a:cs typeface="Times New Roman" panose="02020603050405020304" pitchFamily="18" charset="0"/>
              </a:rPr>
              <a:t>Python 3.0</a:t>
            </a:r>
            <a:r>
              <a:rPr lang="zh-CN" altLang="en-US" sz="2000" kern="100" dirty="0" smtClean="0">
                <a:latin typeface="微软雅黑" pitchFamily="34" charset="-122"/>
                <a:ea typeface="微软雅黑" pitchFamily="34" charset="-122"/>
                <a:cs typeface="Times New Roman" panose="02020603050405020304" pitchFamily="18" charset="0"/>
              </a:rPr>
              <a:t>中，上述</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子句会被写作：</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except (</a:t>
            </a:r>
            <a:r>
              <a:rPr lang="en-US" altLang="zh-CN" sz="1600" kern="100" dirty="0" err="1" smtClean="0">
                <a:latin typeface="微软雅黑" pitchFamily="34" charset="-122"/>
                <a:ea typeface="微软雅黑" pitchFamily="34" charset="-122"/>
                <a:cs typeface="Times New Roman" panose="02020603050405020304" pitchFamily="18" charset="0"/>
              </a:rPr>
              <a:t>ZeroDivisionError,TypeError</a:t>
            </a:r>
            <a:r>
              <a:rPr lang="en-US" altLang="zh-CN" sz="1600" kern="100" dirty="0" smtClean="0">
                <a:latin typeface="微软雅黑" pitchFamily="34" charset="-122"/>
                <a:ea typeface="微软雅黑" pitchFamily="34" charset="-122"/>
                <a:cs typeface="Times New Roman" panose="02020603050405020304" pitchFamily="18" charset="0"/>
              </a:rPr>
              <a:t>) as e</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1.7. </a:t>
            </a:r>
            <a:r>
              <a:rPr lang="zh-CN" altLang="en-US" sz="3300" dirty="0" smtClean="0"/>
              <a:t>全捕捉</a:t>
            </a:r>
            <a:r>
              <a:rPr lang="en-US" altLang="zh-CN" sz="3300" dirty="0" smtClean="0"/>
              <a:t>(1)</a:t>
            </a:r>
            <a:endParaRPr lang="zh-CN" altLang="en-US" sz="3300" dirty="0" smtClean="0"/>
          </a:p>
        </p:txBody>
      </p:sp>
      <p:sp>
        <p:nvSpPr>
          <p:cNvPr id="8" name="矩形 7"/>
          <p:cNvSpPr/>
          <p:nvPr/>
        </p:nvSpPr>
        <p:spPr>
          <a:xfrm>
            <a:off x="486955" y="959716"/>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就算程序能处理好几种类型的异常，但有些异常还会从眼皮底下溜走。比如还用那个除法程序来举例，在提示符下面直接按回车，不输入任何东西，会得到一个类似下面这样的错误信息（堆栈跟踪）：</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13</a:t>
            </a:fld>
            <a:endParaRPr lang="zh-CN" altLang="en-US">
              <a:solidFill>
                <a:prstClr val="black">
                  <a:tint val="75000"/>
                </a:prstClr>
              </a:solidFill>
            </a:endParaRPr>
          </a:p>
        </p:txBody>
      </p:sp>
      <p:pic>
        <p:nvPicPr>
          <p:cNvPr id="5" name="图片 1"/>
          <p:cNvPicPr>
            <a:picLocks noChangeAspect="1"/>
          </p:cNvPicPr>
          <p:nvPr/>
        </p:nvPicPr>
        <p:blipFill>
          <a:blip r:embed="rId3" cstate="print"/>
          <a:srcRect/>
          <a:stretch>
            <a:fillRect/>
          </a:stretch>
        </p:blipFill>
        <p:spPr bwMode="auto">
          <a:xfrm>
            <a:off x="899160" y="2406206"/>
            <a:ext cx="4665663" cy="17907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1.7. </a:t>
            </a:r>
            <a:r>
              <a:rPr lang="zh-CN" altLang="en-US" sz="3300" dirty="0" smtClean="0"/>
              <a:t>全捕捉</a:t>
            </a:r>
            <a:r>
              <a:rPr lang="en-US" altLang="zh-CN" sz="3300" dirty="0" smtClean="0"/>
              <a:t>(2)</a:t>
            </a:r>
            <a:endParaRPr lang="zh-CN" altLang="en-US" sz="3300" dirty="0" smtClean="0"/>
          </a:p>
        </p:txBody>
      </p:sp>
      <p:sp>
        <p:nvSpPr>
          <p:cNvPr id="8" name="矩形 7"/>
          <p:cNvSpPr/>
          <p:nvPr/>
        </p:nvSpPr>
        <p:spPr>
          <a:xfrm>
            <a:off x="486955" y="959716"/>
            <a:ext cx="8236421" cy="205389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这个异常逃过了</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语句的检查</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很正常。程序员无法预测会发生什么，也不能对其进行准备。在这些情况下，与其用那些并非捕捉这些异常的</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语句隐藏异常，还不如让程序立刻崩溃。</a:t>
            </a: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但是如果真的想用一段代码捕捉所有异常，那么可以在</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子句中忽略所有的异常类：</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14</a:t>
            </a:fld>
            <a:endParaRPr lang="zh-CN" altLang="en-US">
              <a:solidFill>
                <a:prstClr val="black">
                  <a:tint val="75000"/>
                </a:prstClr>
              </a:solidFill>
            </a:endParaRPr>
          </a:p>
        </p:txBody>
      </p:sp>
      <p:sp>
        <p:nvSpPr>
          <p:cNvPr id="6" name="矩形 5"/>
          <p:cNvSpPr/>
          <p:nvPr/>
        </p:nvSpPr>
        <p:spPr>
          <a:xfrm>
            <a:off x="493051" y="4650844"/>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注意：像这样捕捉所有异常是危险的，因为它会隐藏所有程序员未想到并且未做好准备处理的错误。它同样会捕捉用户终止执行的</a:t>
            </a:r>
            <a:r>
              <a:rPr lang="en-US" altLang="zh-CN" sz="2000" kern="100" dirty="0" err="1" smtClean="0">
                <a:latin typeface="微软雅黑" pitchFamily="34" charset="-122"/>
                <a:ea typeface="微软雅黑" pitchFamily="34" charset="-122"/>
                <a:cs typeface="Times New Roman" panose="02020603050405020304" pitchFamily="18" charset="0"/>
              </a:rPr>
              <a:t>Ctrl+C</a:t>
            </a:r>
            <a:r>
              <a:rPr lang="zh-CN" altLang="en-US" sz="2000" kern="100" dirty="0" smtClean="0">
                <a:latin typeface="微软雅黑" pitchFamily="34" charset="-122"/>
                <a:ea typeface="微软雅黑" pitchFamily="34" charset="-122"/>
                <a:cs typeface="Times New Roman" panose="02020603050405020304" pitchFamily="18" charset="0"/>
              </a:rPr>
              <a:t>企图，以及用</a:t>
            </a:r>
            <a:r>
              <a:rPr lang="en-US" altLang="zh-CN" sz="2000" kern="100" dirty="0" err="1" smtClean="0">
                <a:latin typeface="微软雅黑" pitchFamily="34" charset="-122"/>
                <a:ea typeface="微软雅黑" pitchFamily="34" charset="-122"/>
                <a:cs typeface="Times New Roman" panose="02020603050405020304" pitchFamily="18" charset="0"/>
              </a:rPr>
              <a:t>sys.exit</a:t>
            </a:r>
            <a:r>
              <a:rPr lang="zh-CN" altLang="en-US" sz="2000" kern="100" dirty="0" smtClean="0">
                <a:latin typeface="微软雅黑" pitchFamily="34" charset="-122"/>
                <a:ea typeface="微软雅黑" pitchFamily="34" charset="-122"/>
                <a:cs typeface="Times New Roman" panose="02020603050405020304" pitchFamily="18" charset="0"/>
              </a:rPr>
              <a:t>函数终止程序的企图等等。这时用</a:t>
            </a:r>
            <a:r>
              <a:rPr lang="en-US" altLang="zh-CN" sz="2000" kern="100" dirty="0" smtClean="0">
                <a:latin typeface="微软雅黑" pitchFamily="34" charset="-122"/>
                <a:ea typeface="微软雅黑" pitchFamily="34" charset="-122"/>
                <a:cs typeface="Times New Roman" panose="02020603050405020304" pitchFamily="18" charset="0"/>
              </a:rPr>
              <a:t>except Exception, e</a:t>
            </a:r>
            <a:r>
              <a:rPr lang="zh-CN" altLang="en-US" sz="2000" kern="100" dirty="0" smtClean="0">
                <a:latin typeface="微软雅黑" pitchFamily="34" charset="-122"/>
                <a:ea typeface="微软雅黑" pitchFamily="34" charset="-122"/>
                <a:cs typeface="Times New Roman" panose="02020603050405020304" pitchFamily="18" charset="0"/>
              </a:rPr>
              <a:t>会更好些，或者对异常对象</a:t>
            </a:r>
            <a:r>
              <a:rPr lang="en-US" altLang="zh-CN" sz="2000" kern="100" dirty="0" smtClean="0">
                <a:latin typeface="微软雅黑" pitchFamily="34" charset="-122"/>
                <a:ea typeface="微软雅黑" pitchFamily="34" charset="-122"/>
                <a:cs typeface="Times New Roman" panose="02020603050405020304" pitchFamily="18" charset="0"/>
              </a:rPr>
              <a:t>e</a:t>
            </a:r>
            <a:r>
              <a:rPr lang="zh-CN" altLang="en-US" sz="2000" kern="100" dirty="0" smtClean="0">
                <a:latin typeface="微软雅黑" pitchFamily="34" charset="-122"/>
                <a:ea typeface="微软雅黑" pitchFamily="34" charset="-122"/>
                <a:cs typeface="Times New Roman" panose="02020603050405020304" pitchFamily="18" charset="0"/>
              </a:rPr>
              <a:t>进行一些检查。</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pic>
        <p:nvPicPr>
          <p:cNvPr id="7" name="图片 2"/>
          <p:cNvPicPr>
            <a:picLocks noChangeAspect="1"/>
          </p:cNvPicPr>
          <p:nvPr/>
        </p:nvPicPr>
        <p:blipFill>
          <a:blip r:embed="rId3" cstate="print"/>
          <a:srcRect/>
          <a:stretch>
            <a:fillRect/>
          </a:stretch>
        </p:blipFill>
        <p:spPr bwMode="auto">
          <a:xfrm>
            <a:off x="913765" y="3042730"/>
            <a:ext cx="5334000" cy="16192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1.8. else</a:t>
            </a:r>
            <a:r>
              <a:rPr lang="zh-CN" altLang="en-US" sz="3300" dirty="0" smtClean="0"/>
              <a:t>子句</a:t>
            </a:r>
          </a:p>
        </p:txBody>
      </p:sp>
      <p:sp>
        <p:nvSpPr>
          <p:cNvPr id="8" name="矩形 7"/>
          <p:cNvSpPr/>
          <p:nvPr/>
        </p:nvSpPr>
        <p:spPr>
          <a:xfrm>
            <a:off x="486955" y="959716"/>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有些情况中，一些坏事发生时执行一段代码是很有用的；可以像对条件和循环语句那样，给</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语句加个</a:t>
            </a:r>
            <a:r>
              <a:rPr lang="en-US" altLang="zh-CN" sz="2000" kern="100" dirty="0" smtClean="0">
                <a:latin typeface="微软雅黑" pitchFamily="34" charset="-122"/>
                <a:ea typeface="微软雅黑" pitchFamily="34" charset="-122"/>
                <a:cs typeface="Times New Roman" panose="02020603050405020304" pitchFamily="18" charset="0"/>
              </a:rPr>
              <a:t>else</a:t>
            </a:r>
            <a:r>
              <a:rPr lang="zh-CN" altLang="en-US" sz="2000" kern="100" dirty="0" smtClean="0">
                <a:latin typeface="微软雅黑" pitchFamily="34" charset="-122"/>
                <a:ea typeface="微软雅黑" pitchFamily="34" charset="-122"/>
                <a:cs typeface="Times New Roman" panose="02020603050405020304" pitchFamily="18" charset="0"/>
              </a:rPr>
              <a:t>子句：</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15</a:t>
            </a:fld>
            <a:endParaRPr lang="zh-CN" altLang="en-US">
              <a:solidFill>
                <a:prstClr val="black">
                  <a:tint val="75000"/>
                </a:prstClr>
              </a:solidFill>
            </a:endParaRPr>
          </a:p>
        </p:txBody>
      </p:sp>
      <p:pic>
        <p:nvPicPr>
          <p:cNvPr id="10" name="图片 1"/>
          <p:cNvPicPr>
            <a:picLocks noChangeAspect="1"/>
          </p:cNvPicPr>
          <p:nvPr/>
        </p:nvPicPr>
        <p:blipFill>
          <a:blip r:embed="rId3" cstate="print"/>
          <a:srcRect/>
          <a:stretch>
            <a:fillRect/>
          </a:stretch>
        </p:blipFill>
        <p:spPr bwMode="auto">
          <a:xfrm>
            <a:off x="941261" y="1915859"/>
            <a:ext cx="4846637" cy="256063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1.9. finally</a:t>
            </a:r>
            <a:r>
              <a:rPr lang="zh-CN" altLang="en-US" sz="3300" dirty="0" smtClean="0"/>
              <a:t>子句</a:t>
            </a:r>
            <a:r>
              <a:rPr lang="en-US" altLang="zh-CN" sz="3300" dirty="0" smtClean="0"/>
              <a:t>(1)</a:t>
            </a:r>
            <a:endParaRPr lang="zh-CN" altLang="en-US" sz="3300" dirty="0" smtClean="0"/>
          </a:p>
        </p:txBody>
      </p:sp>
      <p:sp>
        <p:nvSpPr>
          <p:cNvPr id="8" name="矩形 7"/>
          <p:cNvSpPr/>
          <p:nvPr/>
        </p:nvSpPr>
        <p:spPr>
          <a:xfrm>
            <a:off x="486955" y="959716"/>
            <a:ext cx="8236421" cy="38125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Finally</a:t>
            </a:r>
            <a:r>
              <a:rPr lang="zh-CN" altLang="en-US" sz="1600" kern="100" dirty="0" smtClean="0">
                <a:latin typeface="微软雅黑" pitchFamily="34" charset="-122"/>
                <a:ea typeface="微软雅黑" pitchFamily="34" charset="-122"/>
                <a:cs typeface="Times New Roman" panose="02020603050405020304" pitchFamily="18" charset="0"/>
              </a:rPr>
              <a:t>子句可以用来在可能的异常后进行清理，它和</a:t>
            </a:r>
            <a:r>
              <a:rPr lang="en-US" altLang="zh-CN" sz="1600" kern="100" dirty="0" smtClean="0">
                <a:latin typeface="微软雅黑" pitchFamily="34" charset="-122"/>
                <a:ea typeface="微软雅黑" pitchFamily="34" charset="-122"/>
                <a:cs typeface="Times New Roman" panose="02020603050405020304" pitchFamily="18" charset="0"/>
              </a:rPr>
              <a:t>try</a:t>
            </a:r>
            <a:r>
              <a:rPr lang="zh-CN" altLang="en-US" sz="1600" kern="100" dirty="0" smtClean="0">
                <a:latin typeface="微软雅黑" pitchFamily="34" charset="-122"/>
                <a:ea typeface="微软雅黑" pitchFamily="34" charset="-122"/>
                <a:cs typeface="Times New Roman" panose="02020603050405020304" pitchFamily="18" charset="0"/>
              </a:rPr>
              <a:t>子句联合使用：</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16</a:t>
            </a:fld>
            <a:endParaRPr lang="zh-CN" altLang="en-US">
              <a:solidFill>
                <a:prstClr val="black">
                  <a:tint val="75000"/>
                </a:prstClr>
              </a:solidFill>
            </a:endParaRPr>
          </a:p>
        </p:txBody>
      </p:sp>
      <p:sp>
        <p:nvSpPr>
          <p:cNvPr id="6" name="矩形 5"/>
          <p:cNvSpPr/>
          <p:nvPr/>
        </p:nvSpPr>
        <p:spPr>
          <a:xfrm>
            <a:off x="493051" y="3041500"/>
            <a:ext cx="8236421" cy="166160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上面的代码中，</a:t>
            </a:r>
            <a:r>
              <a:rPr lang="en-US" altLang="zh-CN" sz="1600" kern="100" dirty="0" smtClean="0">
                <a:latin typeface="微软雅黑" pitchFamily="34" charset="-122"/>
                <a:ea typeface="微软雅黑" pitchFamily="34" charset="-122"/>
                <a:cs typeface="Times New Roman" panose="02020603050405020304" pitchFamily="18" charset="0"/>
              </a:rPr>
              <a:t>finally</a:t>
            </a:r>
            <a:r>
              <a:rPr lang="zh-CN" altLang="en-US" sz="1600" kern="100" dirty="0" smtClean="0">
                <a:latin typeface="微软雅黑" pitchFamily="34" charset="-122"/>
                <a:ea typeface="微软雅黑" pitchFamily="34" charset="-122"/>
                <a:cs typeface="Times New Roman" panose="02020603050405020304" pitchFamily="18" charset="0"/>
              </a:rPr>
              <a:t>子句肯定会被执行，不管</a:t>
            </a:r>
            <a:r>
              <a:rPr lang="en-US" altLang="zh-CN" sz="1600" kern="100" dirty="0" smtClean="0">
                <a:latin typeface="微软雅黑" pitchFamily="34" charset="-122"/>
                <a:ea typeface="微软雅黑" pitchFamily="34" charset="-122"/>
                <a:cs typeface="Times New Roman" panose="02020603050405020304" pitchFamily="18" charset="0"/>
              </a:rPr>
              <a:t>try</a:t>
            </a:r>
            <a:r>
              <a:rPr lang="zh-CN" altLang="en-US" sz="1600" kern="100" dirty="0" smtClean="0">
                <a:latin typeface="微软雅黑" pitchFamily="34" charset="-122"/>
                <a:ea typeface="微软雅黑" pitchFamily="34" charset="-122"/>
                <a:cs typeface="Times New Roman" panose="02020603050405020304" pitchFamily="18" charset="0"/>
              </a:rPr>
              <a:t>子句中是否发生异常（在</a:t>
            </a:r>
            <a:r>
              <a:rPr lang="en-US" altLang="zh-CN" sz="1600" kern="100" dirty="0" smtClean="0">
                <a:latin typeface="微软雅黑" pitchFamily="34" charset="-122"/>
                <a:ea typeface="微软雅黑" pitchFamily="34" charset="-122"/>
                <a:cs typeface="Times New Roman" panose="02020603050405020304" pitchFamily="18" charset="0"/>
              </a:rPr>
              <a:t>try</a:t>
            </a:r>
            <a:r>
              <a:rPr lang="zh-CN" altLang="en-US" sz="1600" kern="100" dirty="0" smtClean="0">
                <a:latin typeface="微软雅黑" pitchFamily="34" charset="-122"/>
                <a:ea typeface="微软雅黑" pitchFamily="34" charset="-122"/>
                <a:cs typeface="Times New Roman" panose="02020603050405020304" pitchFamily="18" charset="0"/>
              </a:rPr>
              <a:t>子句之前初始化</a:t>
            </a:r>
            <a:r>
              <a:rPr lang="en-US" altLang="zh-CN" sz="1600" kern="100" dirty="0" smtClean="0">
                <a:latin typeface="微软雅黑" pitchFamily="34" charset="-122"/>
                <a:ea typeface="微软雅黑" pitchFamily="34" charset="-122"/>
                <a:cs typeface="Times New Roman" panose="02020603050405020304" pitchFamily="18" charset="0"/>
              </a:rPr>
              <a:t>x</a:t>
            </a:r>
            <a:r>
              <a:rPr lang="zh-CN" altLang="en-US" sz="1600" kern="100" dirty="0" smtClean="0">
                <a:latin typeface="微软雅黑" pitchFamily="34" charset="-122"/>
                <a:ea typeface="微软雅黑" pitchFamily="34" charset="-122"/>
                <a:cs typeface="Times New Roman" panose="02020603050405020304" pitchFamily="18" charset="0"/>
              </a:rPr>
              <a:t>的原因是：如果不这样做，由于</a:t>
            </a:r>
            <a:r>
              <a:rPr lang="en-US" altLang="zh-CN" sz="1600" kern="100" dirty="0" err="1" smtClean="0">
                <a:latin typeface="微软雅黑" pitchFamily="34" charset="-122"/>
                <a:ea typeface="微软雅黑" pitchFamily="34" charset="-122"/>
                <a:cs typeface="Times New Roman" panose="02020603050405020304" pitchFamily="18" charset="0"/>
              </a:rPr>
              <a:t>ZeroDivisionError</a:t>
            </a:r>
            <a:r>
              <a:rPr lang="zh-CN" altLang="en-US" sz="1600" kern="100" dirty="0" smtClean="0">
                <a:latin typeface="微软雅黑" pitchFamily="34" charset="-122"/>
                <a:ea typeface="微软雅黑" pitchFamily="34" charset="-122"/>
                <a:cs typeface="Times New Roman" panose="02020603050405020304" pitchFamily="18" charset="0"/>
              </a:rPr>
              <a:t>的存在，</a:t>
            </a:r>
            <a:r>
              <a:rPr lang="en-US" altLang="zh-CN" sz="1600" kern="100" dirty="0" smtClean="0">
                <a:latin typeface="微软雅黑" pitchFamily="34" charset="-122"/>
                <a:ea typeface="微软雅黑" pitchFamily="34" charset="-122"/>
                <a:cs typeface="Times New Roman" panose="02020603050405020304" pitchFamily="18" charset="0"/>
              </a:rPr>
              <a:t>x</a:t>
            </a:r>
            <a:r>
              <a:rPr lang="zh-CN" altLang="en-US" sz="1600" kern="100" dirty="0" smtClean="0">
                <a:latin typeface="微软雅黑" pitchFamily="34" charset="-122"/>
                <a:ea typeface="微软雅黑" pitchFamily="34" charset="-122"/>
                <a:cs typeface="Times New Roman" panose="02020603050405020304" pitchFamily="18" charset="0"/>
              </a:rPr>
              <a:t>就永远不会被赋值。这样就会导致在</a:t>
            </a:r>
            <a:r>
              <a:rPr lang="en-US" altLang="zh-CN" sz="1600" kern="100" dirty="0" smtClean="0">
                <a:latin typeface="微软雅黑" pitchFamily="34" charset="-122"/>
                <a:ea typeface="微软雅黑" pitchFamily="34" charset="-122"/>
                <a:cs typeface="Times New Roman" panose="02020603050405020304" pitchFamily="18" charset="0"/>
              </a:rPr>
              <a:t>finally</a:t>
            </a:r>
            <a:r>
              <a:rPr lang="zh-CN" altLang="en-US" sz="1600" kern="100" dirty="0" smtClean="0">
                <a:latin typeface="微软雅黑" pitchFamily="34" charset="-122"/>
                <a:ea typeface="微软雅黑" pitchFamily="34" charset="-122"/>
                <a:cs typeface="Times New Roman" panose="02020603050405020304" pitchFamily="18" charset="0"/>
              </a:rPr>
              <a:t>子句中使用</a:t>
            </a:r>
            <a:r>
              <a:rPr lang="en-US" altLang="zh-CN" sz="1600" kern="100" dirty="0" smtClean="0">
                <a:latin typeface="微软雅黑" pitchFamily="34" charset="-122"/>
                <a:ea typeface="微软雅黑" pitchFamily="34" charset="-122"/>
                <a:cs typeface="Times New Roman" panose="02020603050405020304" pitchFamily="18" charset="0"/>
              </a:rPr>
              <a:t>del</a:t>
            </a:r>
            <a:r>
              <a:rPr lang="zh-CN" altLang="en-US" sz="1600" kern="100" dirty="0" smtClean="0">
                <a:latin typeface="微软雅黑" pitchFamily="34" charset="-122"/>
                <a:ea typeface="微软雅黑" pitchFamily="34" charset="-122"/>
                <a:cs typeface="Times New Roman" panose="02020603050405020304" pitchFamily="18" charset="0"/>
              </a:rPr>
              <a:t>删除它的时候产生异常，而且这个异常是无法捕捉的）。</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运行这段代码，在程序崩溃之前，对于变量</a:t>
            </a:r>
            <a:r>
              <a:rPr lang="en-US" altLang="zh-CN" sz="1600" kern="100" dirty="0" smtClean="0">
                <a:latin typeface="微软雅黑" pitchFamily="34" charset="-122"/>
                <a:ea typeface="微软雅黑" pitchFamily="34" charset="-122"/>
                <a:cs typeface="Times New Roman" panose="02020603050405020304" pitchFamily="18" charset="0"/>
              </a:rPr>
              <a:t>X</a:t>
            </a:r>
            <a:r>
              <a:rPr lang="zh-CN" altLang="en-US" sz="1600" kern="100" dirty="0" smtClean="0">
                <a:latin typeface="微软雅黑" pitchFamily="34" charset="-122"/>
                <a:ea typeface="微软雅黑" pitchFamily="34" charset="-122"/>
                <a:cs typeface="Times New Roman" panose="02020603050405020304" pitchFamily="18" charset="0"/>
              </a:rPr>
              <a:t>的清理就完成了</a:t>
            </a:r>
          </a:p>
        </p:txBody>
      </p:sp>
      <p:pic>
        <p:nvPicPr>
          <p:cNvPr id="10" name="图片 2"/>
          <p:cNvPicPr>
            <a:picLocks noChangeAspect="1"/>
          </p:cNvPicPr>
          <p:nvPr/>
        </p:nvPicPr>
        <p:blipFill>
          <a:blip r:embed="rId3" cstate="print"/>
          <a:srcRect/>
          <a:stretch>
            <a:fillRect/>
          </a:stretch>
        </p:blipFill>
        <p:spPr bwMode="auto">
          <a:xfrm>
            <a:off x="930783" y="1380109"/>
            <a:ext cx="3076575" cy="1562100"/>
          </a:xfrm>
          <a:prstGeom prst="rect">
            <a:avLst/>
          </a:prstGeom>
          <a:noFill/>
          <a:ln w="9525">
            <a:noFill/>
            <a:miter lim="800000"/>
            <a:headEnd/>
            <a:tailEnd/>
          </a:ln>
        </p:spPr>
      </p:pic>
      <p:pic>
        <p:nvPicPr>
          <p:cNvPr id="11" name="图片 4"/>
          <p:cNvPicPr>
            <a:picLocks noChangeAspect="1"/>
          </p:cNvPicPr>
          <p:nvPr/>
        </p:nvPicPr>
        <p:blipFill>
          <a:blip r:embed="rId4" cstate="print"/>
          <a:srcRect/>
          <a:stretch>
            <a:fillRect/>
          </a:stretch>
        </p:blipFill>
        <p:spPr bwMode="auto">
          <a:xfrm>
            <a:off x="897382" y="4769803"/>
            <a:ext cx="5037138" cy="16287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1.9. finally</a:t>
            </a:r>
            <a:r>
              <a:rPr lang="zh-CN" altLang="en-US" sz="3300" dirty="0" smtClean="0"/>
              <a:t>子句</a:t>
            </a:r>
            <a:r>
              <a:rPr lang="en-US" altLang="zh-CN" sz="3300" dirty="0" smtClean="0"/>
              <a:t>(2)</a:t>
            </a:r>
            <a:endParaRPr lang="zh-CN" altLang="en-US" sz="3300" dirty="0" smtClean="0"/>
          </a:p>
        </p:txBody>
      </p:sp>
      <p:sp>
        <p:nvSpPr>
          <p:cNvPr id="8" name="矩形 7"/>
          <p:cNvSpPr/>
          <p:nvPr/>
        </p:nvSpPr>
        <p:spPr>
          <a:xfrm>
            <a:off x="486955" y="1014580"/>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还可以在同一条语句中组合使用</a:t>
            </a:r>
            <a:r>
              <a:rPr lang="en-US" altLang="zh-CN" sz="2000" kern="100" dirty="0" smtClean="0">
                <a:latin typeface="微软雅黑" pitchFamily="34" charset="-122"/>
                <a:ea typeface="微软雅黑" pitchFamily="34" charset="-122"/>
                <a:cs typeface="Times New Roman" panose="02020603050405020304" pitchFamily="18" charset="0"/>
              </a:rPr>
              <a:t>try</a:t>
            </a:r>
            <a:r>
              <a:rPr lang="zh-CN" altLang="en-US" sz="2000" kern="100" dirty="0" smtClean="0">
                <a:latin typeface="微软雅黑" pitchFamily="34" charset="-122"/>
                <a:ea typeface="微软雅黑" pitchFamily="34" charset="-122"/>
                <a:cs typeface="Times New Roman" panose="02020603050405020304" pitchFamily="18" charset="0"/>
              </a:rPr>
              <a:t>、</a:t>
            </a:r>
            <a:r>
              <a:rPr lang="en-US" altLang="zh-CN" sz="2000" kern="100" dirty="0" smtClean="0">
                <a:latin typeface="微软雅黑" pitchFamily="34" charset="-122"/>
                <a:ea typeface="微软雅黑" pitchFamily="34" charset="-122"/>
                <a:cs typeface="Times New Roman" panose="02020603050405020304" pitchFamily="18" charset="0"/>
              </a:rPr>
              <a:t>except</a:t>
            </a:r>
            <a:r>
              <a:rPr lang="zh-CN" altLang="en-US" sz="2000" kern="100" dirty="0" smtClean="0">
                <a:latin typeface="微软雅黑" pitchFamily="34" charset="-122"/>
                <a:ea typeface="微软雅黑" pitchFamily="34" charset="-122"/>
                <a:cs typeface="Times New Roman" panose="02020603050405020304" pitchFamily="18" charset="0"/>
              </a:rPr>
              <a:t>、</a:t>
            </a:r>
            <a:r>
              <a:rPr lang="en-US" altLang="zh-CN" sz="2000" kern="100" dirty="0" smtClean="0">
                <a:latin typeface="微软雅黑" pitchFamily="34" charset="-122"/>
                <a:ea typeface="微软雅黑" pitchFamily="34" charset="-122"/>
                <a:cs typeface="Times New Roman" panose="02020603050405020304" pitchFamily="18" charset="0"/>
              </a:rPr>
              <a:t>finally</a:t>
            </a:r>
            <a:r>
              <a:rPr lang="zh-CN" altLang="en-US" sz="2000" kern="100" dirty="0" smtClean="0">
                <a:latin typeface="微软雅黑" pitchFamily="34" charset="-122"/>
                <a:ea typeface="微软雅黑" pitchFamily="34" charset="-122"/>
                <a:cs typeface="Times New Roman" panose="02020603050405020304" pitchFamily="18" charset="0"/>
              </a:rPr>
              <a:t>和</a:t>
            </a:r>
            <a:r>
              <a:rPr lang="en-US" altLang="zh-CN" sz="2000" kern="100" dirty="0" smtClean="0">
                <a:latin typeface="微软雅黑" pitchFamily="34" charset="-122"/>
                <a:ea typeface="微软雅黑" pitchFamily="34" charset="-122"/>
                <a:cs typeface="Times New Roman" panose="02020603050405020304" pitchFamily="18" charset="0"/>
              </a:rPr>
              <a:t>else</a:t>
            </a:r>
            <a:r>
              <a:rPr lang="zh-CN" altLang="en-US" sz="2000" kern="100" dirty="0" smtClean="0">
                <a:latin typeface="微软雅黑" pitchFamily="34" charset="-122"/>
                <a:ea typeface="微软雅黑" pitchFamily="34" charset="-122"/>
                <a:cs typeface="Times New Roman" panose="02020603050405020304" pitchFamily="18" charset="0"/>
              </a:rPr>
              <a:t>（或者其中</a:t>
            </a:r>
            <a:r>
              <a:rPr lang="en-US" altLang="zh-CN" sz="2000" kern="100" dirty="0" smtClean="0">
                <a:latin typeface="微软雅黑" pitchFamily="34" charset="-122"/>
                <a:ea typeface="微软雅黑" pitchFamily="34" charset="-122"/>
                <a:cs typeface="Times New Roman" panose="02020603050405020304" pitchFamily="18" charset="0"/>
              </a:rPr>
              <a:t>3</a:t>
            </a:r>
            <a:r>
              <a:rPr lang="zh-CN" altLang="en-US" sz="2000" kern="100" dirty="0" smtClean="0">
                <a:latin typeface="微软雅黑" pitchFamily="34" charset="-122"/>
                <a:ea typeface="微软雅黑" pitchFamily="34" charset="-122"/>
                <a:cs typeface="Times New Roman" panose="02020603050405020304" pitchFamily="18" charset="0"/>
              </a:rPr>
              <a:t>个）</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17</a:t>
            </a:fld>
            <a:endParaRPr lang="zh-CN" altLang="en-US">
              <a:solidFill>
                <a:prstClr val="black">
                  <a:tint val="75000"/>
                </a:prstClr>
              </a:solidFill>
            </a:endParaRPr>
          </a:p>
        </p:txBody>
      </p:sp>
      <p:pic>
        <p:nvPicPr>
          <p:cNvPr id="7" name="图片 1"/>
          <p:cNvPicPr>
            <a:picLocks noChangeAspect="1"/>
          </p:cNvPicPr>
          <p:nvPr/>
        </p:nvPicPr>
        <p:blipFill>
          <a:blip r:embed="rId3" cstate="print"/>
          <a:srcRect/>
          <a:stretch>
            <a:fillRect/>
          </a:stretch>
        </p:blipFill>
        <p:spPr bwMode="auto">
          <a:xfrm>
            <a:off x="873633" y="1992503"/>
            <a:ext cx="3543300" cy="21907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1.10. </a:t>
            </a:r>
            <a:r>
              <a:rPr lang="zh-CN" altLang="en-US" sz="3300" dirty="0" smtClean="0"/>
              <a:t>异常和函数</a:t>
            </a:r>
            <a:r>
              <a:rPr lang="en-US" altLang="zh-CN" sz="3300" dirty="0" smtClean="0"/>
              <a:t>(1)</a:t>
            </a:r>
            <a:endParaRPr lang="zh-CN" altLang="en-US" sz="3300" dirty="0" smtClean="0"/>
          </a:p>
        </p:txBody>
      </p:sp>
      <p:sp>
        <p:nvSpPr>
          <p:cNvPr id="8" name="矩形 7"/>
          <p:cNvSpPr/>
          <p:nvPr/>
        </p:nvSpPr>
        <p:spPr>
          <a:xfrm>
            <a:off x="486955" y="1014580"/>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异常和函数能很自然地一起工作。如果异常在函数内引发而不被处理，它就会传播至（浮到）函数调用的地方。如果在那里也没有处理异常，它就会继续传播，一直到达主程序（全局作用域）。如果那里没有异常处理程序，程序会带着堆栈跟踪中止。看个例子：</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18</a:t>
            </a:fld>
            <a:endParaRPr lang="zh-CN" altLang="en-US">
              <a:solidFill>
                <a:prstClr val="black">
                  <a:tint val="75000"/>
                </a:prstClr>
              </a:solidFill>
            </a:endParaRPr>
          </a:p>
        </p:txBody>
      </p:sp>
      <p:pic>
        <p:nvPicPr>
          <p:cNvPr id="6" name="图片 2"/>
          <p:cNvPicPr>
            <a:picLocks noChangeAspect="1"/>
          </p:cNvPicPr>
          <p:nvPr/>
        </p:nvPicPr>
        <p:blipFill>
          <a:blip r:embed="rId3" cstate="print"/>
          <a:srcRect/>
          <a:stretch>
            <a:fillRect/>
          </a:stretch>
        </p:blipFill>
        <p:spPr bwMode="auto">
          <a:xfrm>
            <a:off x="901065" y="2815273"/>
            <a:ext cx="4676775" cy="31146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1.10. </a:t>
            </a:r>
            <a:r>
              <a:rPr lang="zh-CN" altLang="en-US" sz="3300" dirty="0" smtClean="0"/>
              <a:t>异常和函数</a:t>
            </a:r>
            <a:r>
              <a:rPr lang="en-US" altLang="zh-CN" sz="3300" dirty="0" smtClean="0"/>
              <a:t>(2)</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在主程序中运行上述例子：</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19</a:t>
            </a:fld>
            <a:endParaRPr lang="zh-CN" altLang="en-US">
              <a:solidFill>
                <a:prstClr val="black">
                  <a:tint val="75000"/>
                </a:prstClr>
              </a:solidFill>
            </a:endParaRPr>
          </a:p>
        </p:txBody>
      </p:sp>
      <p:sp>
        <p:nvSpPr>
          <p:cNvPr id="11" name="矩形 10"/>
          <p:cNvSpPr/>
          <p:nvPr/>
        </p:nvSpPr>
        <p:spPr>
          <a:xfrm>
            <a:off x="490003" y="4739236"/>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可以看到，</a:t>
            </a:r>
            <a:r>
              <a:rPr lang="en-US" altLang="zh-CN" sz="2000" kern="100" dirty="0" smtClean="0">
                <a:latin typeface="微软雅黑" pitchFamily="34" charset="-122"/>
                <a:ea typeface="微软雅黑" pitchFamily="34" charset="-122"/>
                <a:cs typeface="Times New Roman" panose="02020603050405020304" pitchFamily="18" charset="0"/>
              </a:rPr>
              <a:t>faulty</a:t>
            </a:r>
            <a:r>
              <a:rPr lang="zh-CN" altLang="en-US" sz="2000" kern="100" dirty="0" smtClean="0">
                <a:latin typeface="微软雅黑" pitchFamily="34" charset="-122"/>
                <a:ea typeface="微软雅黑" pitchFamily="34" charset="-122"/>
                <a:cs typeface="Times New Roman" panose="02020603050405020304" pitchFamily="18" charset="0"/>
              </a:rPr>
              <a:t>中产生的异常通过</a:t>
            </a:r>
            <a:r>
              <a:rPr lang="en-US" altLang="zh-CN" sz="2000" kern="100" dirty="0" smtClean="0">
                <a:latin typeface="微软雅黑" pitchFamily="34" charset="-122"/>
                <a:ea typeface="微软雅黑" pitchFamily="34" charset="-122"/>
                <a:cs typeface="Times New Roman" panose="02020603050405020304" pitchFamily="18" charset="0"/>
              </a:rPr>
              <a:t>faulty</a:t>
            </a:r>
            <a:r>
              <a:rPr lang="zh-CN" altLang="en-US" sz="2000" kern="100" dirty="0" smtClean="0">
                <a:latin typeface="微软雅黑" pitchFamily="34" charset="-122"/>
                <a:ea typeface="微软雅黑" pitchFamily="34" charset="-122"/>
                <a:cs typeface="Times New Roman" panose="02020603050405020304" pitchFamily="18" charset="0"/>
              </a:rPr>
              <a:t>和</a:t>
            </a:r>
            <a:r>
              <a:rPr lang="en-US" altLang="zh-CN" sz="2000" kern="100" dirty="0" smtClean="0">
                <a:latin typeface="微软雅黑" pitchFamily="34" charset="-122"/>
                <a:ea typeface="微软雅黑" pitchFamily="34" charset="-122"/>
                <a:cs typeface="Times New Roman" panose="02020603050405020304" pitchFamily="18" charset="0"/>
              </a:rPr>
              <a:t>ignore_ exception</a:t>
            </a:r>
            <a:r>
              <a:rPr lang="zh-CN" altLang="en-US" sz="2000" kern="100" dirty="0" smtClean="0">
                <a:latin typeface="微软雅黑" pitchFamily="34" charset="-122"/>
                <a:ea typeface="微软雅黑" pitchFamily="34" charset="-122"/>
                <a:cs typeface="Times New Roman" panose="02020603050405020304" pitchFamily="18" charset="0"/>
              </a:rPr>
              <a:t>传播，最终导致了堆栈跟踪。同样地，它也传播到了</a:t>
            </a:r>
            <a:r>
              <a:rPr lang="en-US" altLang="zh-CN" sz="2000" kern="100" dirty="0" smtClean="0">
                <a:latin typeface="微软雅黑" pitchFamily="34" charset="-122"/>
                <a:ea typeface="微软雅黑" pitchFamily="34" charset="-122"/>
                <a:cs typeface="Times New Roman" panose="02020603050405020304" pitchFamily="18" charset="0"/>
              </a:rPr>
              <a:t>handle_ exception</a:t>
            </a:r>
            <a:r>
              <a:rPr lang="zh-CN" altLang="en-US" sz="2000" kern="100" dirty="0" smtClean="0">
                <a:latin typeface="微软雅黑" pitchFamily="34" charset="-122"/>
                <a:ea typeface="微软雅黑" pitchFamily="34" charset="-122"/>
                <a:cs typeface="Times New Roman" panose="02020603050405020304" pitchFamily="18" charset="0"/>
              </a:rPr>
              <a:t>，但在这个函数中被</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语句处理。</a:t>
            </a:r>
          </a:p>
        </p:txBody>
      </p:sp>
      <p:pic>
        <p:nvPicPr>
          <p:cNvPr id="12" name="图片 1"/>
          <p:cNvPicPr>
            <a:picLocks noChangeAspect="1"/>
          </p:cNvPicPr>
          <p:nvPr/>
        </p:nvPicPr>
        <p:blipFill>
          <a:blip r:embed="rId3" cstate="print"/>
          <a:srcRect/>
          <a:stretch>
            <a:fillRect/>
          </a:stretch>
        </p:blipFill>
        <p:spPr bwMode="auto">
          <a:xfrm>
            <a:off x="928370" y="1488885"/>
            <a:ext cx="4827588" cy="31051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eaLnBrk="1" hangingPunct="1">
              <a:defRPr/>
            </a:pPr>
            <a:r>
              <a:rPr lang="en-US" altLang="zh-CN" sz="3300" dirty="0" smtClean="0"/>
              <a:t>1.1. </a:t>
            </a:r>
            <a:r>
              <a:rPr lang="zh-CN" altLang="en-US" sz="3300" dirty="0" smtClean="0"/>
              <a:t>什么是异常</a:t>
            </a:r>
          </a:p>
        </p:txBody>
      </p:sp>
      <p:sp>
        <p:nvSpPr>
          <p:cNvPr id="8" name="矩形 7"/>
          <p:cNvSpPr/>
          <p:nvPr/>
        </p:nvSpPr>
        <p:spPr>
          <a:xfrm>
            <a:off x="486955" y="1078588"/>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用异常对象</a:t>
            </a:r>
            <a:r>
              <a:rPr lang="en-US" altLang="zh-CN" sz="2000" kern="100" dirty="0" smtClean="0">
                <a:latin typeface="微软雅黑" pitchFamily="34" charset="-122"/>
                <a:ea typeface="微软雅黑" pitchFamily="34" charset="-122"/>
                <a:cs typeface="Times New Roman" panose="02020603050405020304" pitchFamily="18" charset="0"/>
              </a:rPr>
              <a:t>(exception object)</a:t>
            </a:r>
            <a:r>
              <a:rPr lang="zh-CN" altLang="en-US" sz="2000" kern="100" dirty="0" smtClean="0">
                <a:latin typeface="微软雅黑" pitchFamily="34" charset="-122"/>
                <a:ea typeface="微软雅黑" pitchFamily="34" charset="-122"/>
                <a:cs typeface="Times New Roman" panose="02020603050405020304" pitchFamily="18" charset="0"/>
              </a:rPr>
              <a:t>来表示异常情况。遇到错误后，会引发异常。如果异常对象并未被处理或捕捉，程序就会用所谓的回溯</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Traceback</a:t>
            </a:r>
            <a:r>
              <a:rPr lang="zh-CN" altLang="en-US" sz="2000" kern="100" dirty="0" smtClean="0">
                <a:latin typeface="微软雅黑" pitchFamily="34" charset="-122"/>
                <a:ea typeface="微软雅黑" pitchFamily="34" charset="-122"/>
                <a:cs typeface="Times New Roman" panose="02020603050405020304" pitchFamily="18" charset="0"/>
              </a:rPr>
              <a:t>，一种错误信息</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终止执行：</a:t>
            </a:r>
          </a:p>
        </p:txBody>
      </p:sp>
      <p:sp>
        <p:nvSpPr>
          <p:cNvPr id="10" name="矩形 9"/>
          <p:cNvSpPr/>
          <p:nvPr/>
        </p:nvSpPr>
        <p:spPr>
          <a:xfrm>
            <a:off x="493051" y="4001620"/>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事实上，每个异常都是一些类（本例中是</a:t>
            </a:r>
            <a:r>
              <a:rPr lang="en-US" altLang="zh-CN" sz="2000" kern="100" dirty="0" err="1" smtClean="0">
                <a:latin typeface="微软雅黑" pitchFamily="34" charset="-122"/>
                <a:ea typeface="微软雅黑" pitchFamily="34" charset="-122"/>
                <a:cs typeface="Times New Roman" panose="02020603050405020304" pitchFamily="18" charset="0"/>
              </a:rPr>
              <a:t>ZeroDivisionError</a:t>
            </a:r>
            <a:r>
              <a:rPr lang="zh-CN" altLang="en-US" sz="2000" kern="100" dirty="0" smtClean="0">
                <a:latin typeface="微软雅黑" pitchFamily="34" charset="-122"/>
                <a:ea typeface="微软雅黑" pitchFamily="34" charset="-122"/>
                <a:cs typeface="Times New Roman" panose="02020603050405020304" pitchFamily="18" charset="0"/>
              </a:rPr>
              <a:t>）的实例，这些实例可以被引发，并且可以用很多种方法进行捕捉，使得程序可以捉住错误并且对其进行处理，而不是让整个程序失败。</a:t>
            </a: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a:t>
            </a:fld>
            <a:endParaRPr lang="zh-CN" altLang="en-US">
              <a:solidFill>
                <a:prstClr val="black">
                  <a:tint val="75000"/>
                </a:prstClr>
              </a:solidFill>
            </a:endParaRPr>
          </a:p>
        </p:txBody>
      </p:sp>
      <p:pic>
        <p:nvPicPr>
          <p:cNvPr id="7" name="图片 2"/>
          <p:cNvPicPr>
            <a:picLocks noChangeAspect="1"/>
          </p:cNvPicPr>
          <p:nvPr/>
        </p:nvPicPr>
        <p:blipFill>
          <a:blip r:embed="rId3" cstate="print"/>
          <a:srcRect/>
          <a:stretch>
            <a:fillRect/>
          </a:stretch>
        </p:blipFill>
        <p:spPr bwMode="auto">
          <a:xfrm>
            <a:off x="926719" y="2369439"/>
            <a:ext cx="5572125" cy="15430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2.0. </a:t>
            </a:r>
            <a:r>
              <a:rPr lang="zh-CN" altLang="en-US" sz="3300" dirty="0" smtClean="0"/>
              <a:t>文件与流</a:t>
            </a:r>
          </a:p>
        </p:txBody>
      </p:sp>
      <p:sp>
        <p:nvSpPr>
          <p:cNvPr id="8" name="矩形 7"/>
          <p:cNvSpPr/>
          <p:nvPr/>
        </p:nvSpPr>
        <p:spPr>
          <a:xfrm>
            <a:off x="486955" y="1014580"/>
            <a:ext cx="8236421" cy="369331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目前为止介绍过的内容都是和解释器自带的数据结构打交道。程序与外部的交互只是通过</a:t>
            </a:r>
            <a:r>
              <a:rPr lang="en-US" altLang="zh-CN" sz="2000" kern="100" dirty="0" smtClean="0">
                <a:latin typeface="微软雅黑" pitchFamily="34" charset="-122"/>
                <a:ea typeface="微软雅黑" pitchFamily="34" charset="-122"/>
                <a:cs typeface="Times New Roman" panose="02020603050405020304" pitchFamily="18" charset="0"/>
              </a:rPr>
              <a:t>input</a:t>
            </a:r>
            <a:r>
              <a:rPr lang="zh-CN" altLang="en-US"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raw_input</a:t>
            </a:r>
            <a:r>
              <a:rPr lang="zh-CN" altLang="en-US" sz="2000" kern="100" dirty="0" smtClean="0">
                <a:latin typeface="微软雅黑" pitchFamily="34" charset="-122"/>
                <a:ea typeface="微软雅黑" pitchFamily="34" charset="-122"/>
                <a:cs typeface="Times New Roman" panose="02020603050405020304" pitchFamily="18" charset="0"/>
              </a:rPr>
              <a:t>和</a:t>
            </a:r>
            <a:r>
              <a:rPr lang="en-US" altLang="zh-CN" sz="2000" kern="100" dirty="0" smtClean="0">
                <a:latin typeface="微软雅黑" pitchFamily="34" charset="-122"/>
                <a:ea typeface="微软雅黑" pitchFamily="34" charset="-122"/>
                <a:cs typeface="Times New Roman" panose="02020603050405020304" pitchFamily="18" charset="0"/>
              </a:rPr>
              <a:t>print</a:t>
            </a:r>
            <a:r>
              <a:rPr lang="zh-CN" altLang="en-US" sz="2000" kern="100" dirty="0" smtClean="0">
                <a:latin typeface="微软雅黑" pitchFamily="34" charset="-122"/>
                <a:ea typeface="微软雅黑" pitchFamily="34" charset="-122"/>
                <a:cs typeface="Times New Roman" panose="02020603050405020304" pitchFamily="18" charset="0"/>
              </a:rPr>
              <a:t>函数，与外部的交互很少。</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在很多数据处理过程中，需要与外部数据进行交互，那么就需要对文件和流的相关操作有所了解。</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本节将更进一步让程序能接触更多的领域：文件和流。本节函数和对象可以在程序调用期间存储数据，并且可以处理来自其他程序的数据。</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20</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2.1. </a:t>
            </a:r>
            <a:r>
              <a:rPr lang="zh-CN" altLang="en-US" sz="3300" dirty="0" smtClean="0"/>
              <a:t>打开文件</a:t>
            </a:r>
            <a:r>
              <a:rPr lang="en-US" altLang="zh-CN" sz="3300" dirty="0" smtClean="0"/>
              <a:t>(1)</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smtClean="0">
                <a:latin typeface="微软雅黑" pitchFamily="34" charset="-122"/>
                <a:ea typeface="微软雅黑" pitchFamily="34" charset="-122"/>
                <a:cs typeface="Times New Roman" panose="02020603050405020304" pitchFamily="18" charset="0"/>
              </a:rPr>
              <a:t>open</a:t>
            </a:r>
            <a:r>
              <a:rPr lang="zh-CN" altLang="en-US" sz="2000" kern="100" dirty="0" smtClean="0">
                <a:latin typeface="微软雅黑" pitchFamily="34" charset="-122"/>
                <a:ea typeface="微软雅黑" pitchFamily="34" charset="-122"/>
                <a:cs typeface="Times New Roman" panose="02020603050405020304" pitchFamily="18" charset="0"/>
              </a:rPr>
              <a:t>函数用来打开文件，语法如下：</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21</a:t>
            </a:fld>
            <a:endParaRPr lang="zh-CN" altLang="en-US">
              <a:solidFill>
                <a:prstClr val="black">
                  <a:tint val="75000"/>
                </a:prstClr>
              </a:solidFill>
            </a:endParaRPr>
          </a:p>
        </p:txBody>
      </p:sp>
      <p:pic>
        <p:nvPicPr>
          <p:cNvPr id="5" name="图片 6"/>
          <p:cNvPicPr>
            <a:picLocks noChangeAspect="1"/>
          </p:cNvPicPr>
          <p:nvPr/>
        </p:nvPicPr>
        <p:blipFill>
          <a:blip r:embed="rId3" cstate="print"/>
          <a:srcRect/>
          <a:stretch>
            <a:fillRect/>
          </a:stretch>
        </p:blipFill>
        <p:spPr bwMode="auto">
          <a:xfrm>
            <a:off x="948500" y="1606360"/>
            <a:ext cx="3476625" cy="285750"/>
          </a:xfrm>
          <a:prstGeom prst="rect">
            <a:avLst/>
          </a:prstGeom>
          <a:noFill/>
          <a:ln w="9525">
            <a:noFill/>
            <a:miter lim="800000"/>
            <a:headEnd/>
            <a:tailEnd/>
          </a:ln>
        </p:spPr>
      </p:pic>
      <p:sp>
        <p:nvSpPr>
          <p:cNvPr id="6" name="矩形 5"/>
          <p:cNvSpPr/>
          <p:nvPr/>
        </p:nvSpPr>
        <p:spPr>
          <a:xfrm>
            <a:off x="493051" y="2117956"/>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smtClean="0">
                <a:latin typeface="微软雅黑" pitchFamily="34" charset="-122"/>
                <a:ea typeface="微软雅黑" pitchFamily="34" charset="-122"/>
                <a:cs typeface="Times New Roman" panose="02020603050405020304" pitchFamily="18" charset="0"/>
              </a:rPr>
              <a:t>open</a:t>
            </a:r>
            <a:r>
              <a:rPr lang="zh-CN" altLang="en-US" sz="2000" kern="100" dirty="0" smtClean="0">
                <a:latin typeface="微软雅黑" pitchFamily="34" charset="-122"/>
                <a:ea typeface="微软雅黑" pitchFamily="34" charset="-122"/>
                <a:cs typeface="Times New Roman" panose="02020603050405020304" pitchFamily="18" charset="0"/>
              </a:rPr>
              <a:t>函数使用一个文件名作为唯一的强制参数，然后返回一个文件对象。模式</a:t>
            </a:r>
            <a:r>
              <a:rPr lang="en-US" altLang="zh-CN" sz="2000" kern="100" dirty="0" smtClean="0">
                <a:latin typeface="微软雅黑" pitchFamily="34" charset="-122"/>
                <a:ea typeface="微软雅黑" pitchFamily="34" charset="-122"/>
                <a:cs typeface="Times New Roman" panose="02020603050405020304" pitchFamily="18" charset="0"/>
              </a:rPr>
              <a:t>(mode)</a:t>
            </a:r>
            <a:r>
              <a:rPr lang="zh-CN" altLang="en-US" sz="2000" kern="100" dirty="0" smtClean="0">
                <a:latin typeface="微软雅黑" pitchFamily="34" charset="-122"/>
                <a:ea typeface="微软雅黑" pitchFamily="34" charset="-122"/>
                <a:cs typeface="Times New Roman" panose="02020603050405020304" pitchFamily="18" charset="0"/>
              </a:rPr>
              <a:t>和缓冲</a:t>
            </a:r>
            <a:r>
              <a:rPr lang="en-US" altLang="zh-CN" sz="2000" kern="100" dirty="0" smtClean="0">
                <a:latin typeface="微软雅黑" pitchFamily="34" charset="-122"/>
                <a:ea typeface="微软雅黑" pitchFamily="34" charset="-122"/>
                <a:cs typeface="Times New Roman" panose="02020603050405020304" pitchFamily="18" charset="0"/>
              </a:rPr>
              <a:t>(buffering )</a:t>
            </a:r>
            <a:r>
              <a:rPr lang="zh-CN" altLang="en-US" sz="2000" kern="100" dirty="0" smtClean="0">
                <a:latin typeface="微软雅黑" pitchFamily="34" charset="-122"/>
                <a:ea typeface="微软雅黑" pitchFamily="34" charset="-122"/>
                <a:cs typeface="Times New Roman" panose="02020603050405020304" pitchFamily="18" charset="0"/>
              </a:rPr>
              <a:t>参数都是可选的。</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假设有一个名为</a:t>
            </a:r>
            <a:r>
              <a:rPr lang="en-US" altLang="zh-CN" sz="2000" kern="100" dirty="0" smtClean="0">
                <a:latin typeface="微软雅黑" pitchFamily="34" charset="-122"/>
                <a:ea typeface="微软雅黑" pitchFamily="34" charset="-122"/>
                <a:cs typeface="Times New Roman" panose="02020603050405020304" pitchFamily="18" charset="0"/>
              </a:rPr>
              <a:t>somefile.txt</a:t>
            </a:r>
            <a:r>
              <a:rPr lang="zh-CN" altLang="en-US" sz="2000" kern="100" dirty="0" smtClean="0">
                <a:latin typeface="微软雅黑" pitchFamily="34" charset="-122"/>
                <a:ea typeface="微软雅黑" pitchFamily="34" charset="-122"/>
                <a:cs typeface="Times New Roman" panose="02020603050405020304" pitchFamily="18" charset="0"/>
              </a:rPr>
              <a:t>的文本文件，其存储路径是</a:t>
            </a:r>
            <a:r>
              <a:rPr lang="en-US" altLang="zh-CN" sz="2000" kern="100" dirty="0" smtClean="0">
                <a:latin typeface="微软雅黑" pitchFamily="34" charset="-122"/>
                <a:ea typeface="微软雅黑" pitchFamily="34" charset="-122"/>
                <a:cs typeface="Times New Roman" panose="02020603050405020304" pitchFamily="18" charset="0"/>
              </a:rPr>
              <a:t>c:\text</a:t>
            </a:r>
            <a:r>
              <a:rPr lang="zh-CN" altLang="en-US" sz="2000" kern="100" dirty="0" smtClean="0">
                <a:latin typeface="微软雅黑" pitchFamily="34" charset="-122"/>
                <a:ea typeface="微软雅黑" pitchFamily="34" charset="-122"/>
                <a:cs typeface="Times New Roman" panose="02020603050405020304" pitchFamily="18" charset="0"/>
              </a:rPr>
              <a:t>（或者在</a:t>
            </a:r>
            <a:r>
              <a:rPr lang="en-US" altLang="zh-CN" sz="2000" kern="100" dirty="0" smtClean="0">
                <a:latin typeface="微软雅黑" pitchFamily="34" charset="-122"/>
                <a:ea typeface="微软雅黑" pitchFamily="34" charset="-122"/>
                <a:cs typeface="Times New Roman" panose="02020603050405020304" pitchFamily="18" charset="0"/>
              </a:rPr>
              <a:t>UNIX</a:t>
            </a:r>
            <a:r>
              <a:rPr lang="zh-CN" altLang="en-US" sz="2000" kern="100" dirty="0" smtClean="0">
                <a:latin typeface="微软雅黑" pitchFamily="34" charset="-122"/>
                <a:ea typeface="微软雅黑" pitchFamily="34" charset="-122"/>
                <a:cs typeface="Times New Roman" panose="02020603050405020304" pitchFamily="18" charset="0"/>
              </a:rPr>
              <a:t>下的</a:t>
            </a:r>
            <a:r>
              <a:rPr lang="en-US" altLang="zh-CN" sz="2000" kern="100" dirty="0" smtClean="0">
                <a:latin typeface="微软雅黑" pitchFamily="34" charset="-122"/>
                <a:ea typeface="微软雅黑" pitchFamily="34" charset="-122"/>
                <a:cs typeface="Times New Roman" panose="02020603050405020304" pitchFamily="18" charset="0"/>
              </a:rPr>
              <a:t>~/text</a:t>
            </a:r>
            <a:r>
              <a:rPr lang="zh-CN" altLang="en-US" sz="2000" kern="100" dirty="0" smtClean="0">
                <a:latin typeface="微软雅黑" pitchFamily="34" charset="-122"/>
                <a:ea typeface="微软雅黑" pitchFamily="34" charset="-122"/>
                <a:cs typeface="Times New Roman" panose="02020603050405020304" pitchFamily="18" charset="0"/>
              </a:rPr>
              <a:t>），那么可以像下面这样打开文件。</a:t>
            </a:r>
          </a:p>
        </p:txBody>
      </p:sp>
      <p:pic>
        <p:nvPicPr>
          <p:cNvPr id="7" name="图片 4"/>
          <p:cNvPicPr>
            <a:picLocks noChangeAspect="1"/>
          </p:cNvPicPr>
          <p:nvPr/>
        </p:nvPicPr>
        <p:blipFill>
          <a:blip r:embed="rId4" cstate="print"/>
          <a:srcRect/>
          <a:stretch>
            <a:fillRect/>
          </a:stretch>
        </p:blipFill>
        <p:spPr bwMode="auto">
          <a:xfrm>
            <a:off x="983361" y="3951478"/>
            <a:ext cx="3590925" cy="314325"/>
          </a:xfrm>
          <a:prstGeom prst="rect">
            <a:avLst/>
          </a:prstGeom>
          <a:noFill/>
          <a:ln w="9525">
            <a:noFill/>
            <a:miter lim="800000"/>
            <a:headEnd/>
            <a:tailEnd/>
          </a:ln>
        </p:spPr>
      </p:pic>
      <p:sp>
        <p:nvSpPr>
          <p:cNvPr id="10" name="矩形 9"/>
          <p:cNvSpPr/>
          <p:nvPr/>
        </p:nvSpPr>
        <p:spPr>
          <a:xfrm>
            <a:off x="499147" y="4556356"/>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如果文件不存在，则会看到一个类似下面这样的异常回溯：</a:t>
            </a:r>
          </a:p>
        </p:txBody>
      </p:sp>
      <p:pic>
        <p:nvPicPr>
          <p:cNvPr id="11" name="图片 5"/>
          <p:cNvPicPr>
            <a:picLocks noChangeAspect="1"/>
          </p:cNvPicPr>
          <p:nvPr/>
        </p:nvPicPr>
        <p:blipFill>
          <a:blip r:embed="rId5" cstate="print"/>
          <a:srcRect/>
          <a:stretch>
            <a:fillRect/>
          </a:stretch>
        </p:blipFill>
        <p:spPr bwMode="auto">
          <a:xfrm>
            <a:off x="875348" y="5119053"/>
            <a:ext cx="6248400" cy="10382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2.1. </a:t>
            </a:r>
            <a:r>
              <a:rPr lang="zh-CN" altLang="en-US" sz="3300" dirty="0" smtClean="0"/>
              <a:t>打开文件</a:t>
            </a:r>
            <a:r>
              <a:rPr lang="en-US" altLang="zh-CN" sz="3300" dirty="0" smtClean="0"/>
              <a:t>(2)</a:t>
            </a:r>
            <a:endParaRPr lang="zh-CN" altLang="en-US" sz="3300" dirty="0" smtClean="0"/>
          </a:p>
        </p:txBody>
      </p:sp>
      <p:sp>
        <p:nvSpPr>
          <p:cNvPr id="8" name="矩形 7"/>
          <p:cNvSpPr/>
          <p:nvPr/>
        </p:nvSpPr>
        <p:spPr>
          <a:xfrm>
            <a:off x="486955" y="1014580"/>
            <a:ext cx="8236421" cy="94525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打开文件模式：</a:t>
            </a:r>
            <a:endParaRPr lang="en-US" altLang="zh-CN" sz="16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如果</a:t>
            </a:r>
            <a:r>
              <a:rPr lang="en-US" altLang="zh-CN" sz="1400" kern="100" dirty="0" smtClean="0">
                <a:latin typeface="微软雅黑" pitchFamily="34" charset="-122"/>
                <a:ea typeface="微软雅黑" pitchFamily="34" charset="-122"/>
                <a:cs typeface="Times New Roman" panose="02020603050405020304" pitchFamily="18" charset="0"/>
              </a:rPr>
              <a:t>open</a:t>
            </a:r>
            <a:r>
              <a:rPr lang="zh-CN" altLang="en-US" sz="1400" kern="100" dirty="0" smtClean="0">
                <a:latin typeface="微软雅黑" pitchFamily="34" charset="-122"/>
                <a:ea typeface="微软雅黑" pitchFamily="34" charset="-122"/>
                <a:cs typeface="Times New Roman" panose="02020603050405020304" pitchFamily="18" charset="0"/>
              </a:rPr>
              <a:t>函数只带一个文件名参数，那么可以获得能读取文件内容的文件对象。如果要向文件内写入内容，则必须提供一个模式参数来显式声明。</a:t>
            </a:r>
            <a:r>
              <a:rPr lang="en-US" altLang="zh-CN" sz="1400" kern="100" dirty="0" smtClean="0">
                <a:latin typeface="微软雅黑" pitchFamily="34" charset="-122"/>
                <a:ea typeface="微软雅黑" pitchFamily="34" charset="-122"/>
                <a:cs typeface="Times New Roman" panose="02020603050405020304" pitchFamily="18" charset="0"/>
              </a:rPr>
              <a:t>open</a:t>
            </a:r>
            <a:r>
              <a:rPr lang="zh-CN" altLang="en-US" sz="1400" kern="100" dirty="0" smtClean="0">
                <a:latin typeface="微软雅黑" pitchFamily="34" charset="-122"/>
                <a:ea typeface="微软雅黑" pitchFamily="34" charset="-122"/>
                <a:cs typeface="Times New Roman" panose="02020603050405020304" pitchFamily="18" charset="0"/>
              </a:rPr>
              <a:t>函数中的模式参数如下表所示：</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22</a:t>
            </a:fld>
            <a:endParaRPr lang="zh-CN" altLang="en-US">
              <a:solidFill>
                <a:prstClr val="black">
                  <a:tint val="75000"/>
                </a:prstClr>
              </a:solidFill>
            </a:endParaRPr>
          </a:p>
        </p:txBody>
      </p:sp>
      <p:sp>
        <p:nvSpPr>
          <p:cNvPr id="10" name="矩形 9"/>
          <p:cNvSpPr/>
          <p:nvPr/>
        </p:nvSpPr>
        <p:spPr>
          <a:xfrm>
            <a:off x="499147" y="4556356"/>
            <a:ext cx="8236421" cy="198169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参数可以用到其他任何模式中，指明读和写都是允许的。比如‘</a:t>
            </a:r>
            <a:r>
              <a:rPr lang="en-US" altLang="zh-CN" sz="1600" kern="100" dirty="0" smtClean="0">
                <a:latin typeface="微软雅黑" pitchFamily="34" charset="-122"/>
                <a:ea typeface="微软雅黑" pitchFamily="34" charset="-122"/>
                <a:cs typeface="Times New Roman" panose="02020603050405020304" pitchFamily="18" charset="0"/>
              </a:rPr>
              <a:t>r+’</a:t>
            </a:r>
            <a:r>
              <a:rPr lang="zh-CN" altLang="en-US" sz="1600" kern="100" dirty="0" smtClean="0">
                <a:latin typeface="微软雅黑" pitchFamily="34" charset="-122"/>
                <a:ea typeface="微软雅黑" pitchFamily="34" charset="-122"/>
                <a:cs typeface="Times New Roman" panose="02020603050405020304" pitchFamily="18" charset="0"/>
              </a:rPr>
              <a:t>能在打开一个文本文件用来读写时使用。</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a:t>
            </a:r>
            <a:r>
              <a:rPr lang="en-US" altLang="zh-CN" sz="1600" kern="100" dirty="0" smtClean="0">
                <a:latin typeface="微软雅黑" pitchFamily="34" charset="-122"/>
                <a:ea typeface="微软雅黑" pitchFamily="34" charset="-122"/>
                <a:cs typeface="Times New Roman" panose="02020603050405020304" pitchFamily="18" charset="0"/>
              </a:rPr>
              <a:t>b’</a:t>
            </a:r>
            <a:r>
              <a:rPr lang="zh-CN" altLang="en-US" sz="1600" kern="100" dirty="0" smtClean="0">
                <a:latin typeface="微软雅黑" pitchFamily="34" charset="-122"/>
                <a:ea typeface="微软雅黑" pitchFamily="34" charset="-122"/>
                <a:cs typeface="Times New Roman" panose="02020603050405020304" pitchFamily="18" charset="0"/>
              </a:rPr>
              <a:t>模式改变处理文件的方法。一般来说，</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假定处理的是文本文件（包含字符）。通常这样做不会有任何问题。但如果处理的是一些其他类型的文件（二进制文件），比如声音剪辑或者图像，那么应该在的模式参数中增加‘</a:t>
            </a:r>
            <a:r>
              <a:rPr lang="en-US" altLang="zh-CN" sz="1600" kern="100" dirty="0" smtClean="0">
                <a:latin typeface="微软雅黑" pitchFamily="34" charset="-122"/>
                <a:ea typeface="微软雅黑" pitchFamily="34" charset="-122"/>
                <a:cs typeface="Times New Roman" panose="02020603050405020304" pitchFamily="18" charset="0"/>
              </a:rPr>
              <a:t>b’</a:t>
            </a:r>
            <a:r>
              <a:rPr lang="zh-CN" altLang="en-US" sz="1600" kern="100" dirty="0" smtClean="0">
                <a:latin typeface="微软雅黑" pitchFamily="34" charset="-122"/>
                <a:ea typeface="微软雅黑" pitchFamily="34" charset="-122"/>
                <a:cs typeface="Times New Roman" panose="02020603050405020304" pitchFamily="18" charset="0"/>
              </a:rPr>
              <a:t>。参数‘</a:t>
            </a:r>
            <a:r>
              <a:rPr lang="en-US" altLang="zh-CN" sz="1600" kern="100" dirty="0" err="1" smtClean="0">
                <a:latin typeface="微软雅黑" pitchFamily="34" charset="-122"/>
                <a:ea typeface="微软雅黑" pitchFamily="34" charset="-122"/>
                <a:cs typeface="Times New Roman" panose="02020603050405020304" pitchFamily="18" charset="0"/>
              </a:rPr>
              <a:t>rb</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可以用来读取一个二进制文件。</a:t>
            </a:r>
          </a:p>
        </p:txBody>
      </p:sp>
      <p:graphicFrame>
        <p:nvGraphicFramePr>
          <p:cNvPr id="12" name="表格 11"/>
          <p:cNvGraphicFramePr>
            <a:graphicFrameLocks noGrp="1"/>
          </p:cNvGraphicFramePr>
          <p:nvPr/>
        </p:nvGraphicFramePr>
        <p:xfrm>
          <a:off x="1670876" y="2094992"/>
          <a:ext cx="5351716" cy="2225040"/>
        </p:xfrm>
        <a:graphic>
          <a:graphicData uri="http://schemas.openxmlformats.org/drawingml/2006/table">
            <a:tbl>
              <a:tblPr firstRow="1" bandRow="1">
                <a:tableStyleId>{5C22544A-7EE6-4342-B048-85BDC9FD1C3A}</a:tableStyleId>
              </a:tblPr>
              <a:tblGrid>
                <a:gridCol w="1000306">
                  <a:extLst>
                    <a:ext uri="{9D8B030D-6E8A-4147-A177-3AD203B41FA5}">
                      <a16:colId xmlns:a16="http://schemas.microsoft.com/office/drawing/2014/main" val="20000"/>
                    </a:ext>
                  </a:extLst>
                </a:gridCol>
                <a:gridCol w="4351410">
                  <a:extLst>
                    <a:ext uri="{9D8B030D-6E8A-4147-A177-3AD203B41FA5}">
                      <a16:colId xmlns:a16="http://schemas.microsoft.com/office/drawing/2014/main" val="20001"/>
                    </a:ext>
                  </a:extLst>
                </a:gridCol>
              </a:tblGrid>
              <a:tr h="370840">
                <a:tc>
                  <a:txBody>
                    <a:bodyPr/>
                    <a:lstStyle/>
                    <a:p>
                      <a:r>
                        <a:rPr lang="zh-CN" altLang="en-US" sz="1600" dirty="0" smtClean="0">
                          <a:latin typeface="+mn-ea"/>
                          <a:ea typeface="+mn-ea"/>
                          <a:cs typeface="Times New Roman" panose="02020603050405020304" pitchFamily="18" charset="0"/>
                        </a:rPr>
                        <a:t>值</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altLang="zh-CN" sz="1600" dirty="0" smtClean="0">
                          <a:latin typeface="+mn-ea"/>
                          <a:ea typeface="+mn-ea"/>
                          <a:cs typeface="Times New Roman" panose="02020603050405020304" pitchFamily="18" charset="0"/>
                        </a:rPr>
                        <a:t>‘r’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读模式</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altLang="zh-CN" sz="1600" dirty="0" smtClean="0">
                          <a:latin typeface="+mn-ea"/>
                          <a:ea typeface="+mn-ea"/>
                          <a:cs typeface="Times New Roman" panose="02020603050405020304" pitchFamily="18" charset="0"/>
                        </a:rPr>
                        <a:t>‘w’</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写模式</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altLang="zh-CN" sz="1600" dirty="0" smtClean="0">
                          <a:latin typeface="+mn-ea"/>
                          <a:ea typeface="+mn-ea"/>
                          <a:cs typeface="Times New Roman" panose="02020603050405020304" pitchFamily="18" charset="0"/>
                        </a:rPr>
                        <a:t>‘a’</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追加模式</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altLang="zh-CN" sz="1600" dirty="0" smtClean="0">
                          <a:latin typeface="+mn-ea"/>
                          <a:ea typeface="+mn-ea"/>
                          <a:cs typeface="Times New Roman" panose="02020603050405020304" pitchFamily="18" charset="0"/>
                        </a:rPr>
                        <a:t>‘b’</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二进制模式（可添加到其他模式中使用）</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读</a:t>
                      </a:r>
                      <a:r>
                        <a:rPr lang="en-US" altLang="zh-CN" sz="1600" dirty="0" smtClean="0">
                          <a:latin typeface="+mn-ea"/>
                          <a:ea typeface="+mn-ea"/>
                          <a:cs typeface="Times New Roman" panose="02020603050405020304" pitchFamily="18" charset="0"/>
                        </a:rPr>
                        <a:t>/</a:t>
                      </a:r>
                      <a:r>
                        <a:rPr lang="zh-CN" altLang="en-US" sz="1600" dirty="0" smtClean="0">
                          <a:latin typeface="+mn-ea"/>
                          <a:ea typeface="+mn-ea"/>
                          <a:cs typeface="Times New Roman" panose="02020603050405020304" pitchFamily="18" charset="0"/>
                        </a:rPr>
                        <a:t>写模式（可添加到其他模式中使用）</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2.1. </a:t>
            </a:r>
            <a:r>
              <a:rPr lang="zh-CN" altLang="en-US" sz="3300" dirty="0" smtClean="0"/>
              <a:t>打开文件</a:t>
            </a:r>
            <a:r>
              <a:rPr lang="en-US" altLang="zh-CN" sz="3300" dirty="0" smtClean="0"/>
              <a:t>(3)</a:t>
            </a:r>
            <a:endParaRPr lang="zh-CN" altLang="en-US" sz="3300" dirty="0" smtClean="0"/>
          </a:p>
        </p:txBody>
      </p:sp>
      <p:sp>
        <p:nvSpPr>
          <p:cNvPr id="8" name="矩形 7"/>
          <p:cNvSpPr/>
          <p:nvPr/>
        </p:nvSpPr>
        <p:spPr>
          <a:xfrm>
            <a:off x="486955" y="1014580"/>
            <a:ext cx="8236421" cy="241296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缓冲：</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open</a:t>
            </a:r>
            <a:r>
              <a:rPr lang="zh-CN" altLang="en-US" sz="1600" kern="100" dirty="0" smtClean="0">
                <a:latin typeface="微软雅黑" pitchFamily="34" charset="-122"/>
                <a:ea typeface="微软雅黑" pitchFamily="34" charset="-122"/>
                <a:cs typeface="Times New Roman" panose="02020603050405020304" pitchFamily="18" charset="0"/>
              </a:rPr>
              <a:t>函数的第</a:t>
            </a:r>
            <a:r>
              <a:rPr lang="en-US" altLang="zh-CN" sz="1600" kern="100" dirty="0" smtClean="0">
                <a:latin typeface="微软雅黑" pitchFamily="34" charset="-122"/>
                <a:ea typeface="微软雅黑" pitchFamily="34" charset="-122"/>
                <a:cs typeface="Times New Roman" panose="02020603050405020304" pitchFamily="18" charset="0"/>
              </a:rPr>
              <a:t>3</a:t>
            </a:r>
            <a:r>
              <a:rPr lang="zh-CN" altLang="en-US" sz="1600" kern="100" dirty="0" smtClean="0">
                <a:latin typeface="微软雅黑" pitchFamily="34" charset="-122"/>
                <a:ea typeface="微软雅黑" pitchFamily="34" charset="-122"/>
                <a:cs typeface="Times New Roman" panose="02020603050405020304" pitchFamily="18" charset="0"/>
              </a:rPr>
              <a:t>个参数（可选）控制着文件的缓冲。如果参数是</a:t>
            </a:r>
            <a:r>
              <a:rPr lang="en-US" altLang="zh-CN" sz="1600" kern="100" dirty="0" smtClean="0">
                <a:latin typeface="微软雅黑" pitchFamily="34" charset="-122"/>
                <a:ea typeface="微软雅黑" pitchFamily="34" charset="-122"/>
                <a:cs typeface="Times New Roman" panose="02020603050405020304" pitchFamily="18" charset="0"/>
              </a:rPr>
              <a:t>0</a:t>
            </a:r>
            <a:r>
              <a:rPr lang="zh-CN" altLang="en-US" sz="1600" kern="100" dirty="0" smtClean="0">
                <a:latin typeface="微软雅黑" pitchFamily="34" charset="-122"/>
                <a:ea typeface="微软雅黑" pitchFamily="34" charset="-122"/>
                <a:cs typeface="Times New Roman" panose="02020603050405020304" pitchFamily="18" charset="0"/>
              </a:rPr>
              <a:t>（或者是</a:t>
            </a:r>
            <a:r>
              <a:rPr lang="en-US" altLang="zh-CN" sz="1600" kern="100" dirty="0" smtClean="0">
                <a:latin typeface="微软雅黑" pitchFamily="34" charset="-122"/>
                <a:ea typeface="微软雅黑" pitchFamily="34" charset="-122"/>
                <a:cs typeface="Times New Roman" panose="02020603050405020304" pitchFamily="18" charset="0"/>
              </a:rPr>
              <a:t>False</a:t>
            </a:r>
            <a:r>
              <a:rPr lang="zh-CN" altLang="en-US" sz="1600" kern="100" dirty="0" smtClean="0">
                <a:latin typeface="微软雅黑" pitchFamily="34" charset="-122"/>
                <a:ea typeface="微软雅黑" pitchFamily="34" charset="-122"/>
                <a:cs typeface="Times New Roman" panose="02020603050405020304" pitchFamily="18" charset="0"/>
              </a:rPr>
              <a:t>），</a:t>
            </a:r>
            <a:r>
              <a:rPr lang="en-US" altLang="zh-CN" sz="1600" kern="100" dirty="0" smtClean="0">
                <a:latin typeface="微软雅黑" pitchFamily="34" charset="-122"/>
                <a:ea typeface="微软雅黑" pitchFamily="34" charset="-122"/>
                <a:cs typeface="Times New Roman" panose="02020603050405020304" pitchFamily="18" charset="0"/>
              </a:rPr>
              <a:t>I/O</a:t>
            </a:r>
            <a:r>
              <a:rPr lang="zh-CN" altLang="en-US" sz="1600" kern="100" dirty="0" smtClean="0">
                <a:latin typeface="微软雅黑" pitchFamily="34" charset="-122"/>
                <a:ea typeface="微软雅黑" pitchFamily="34" charset="-122"/>
                <a:cs typeface="Times New Roman" panose="02020603050405020304" pitchFamily="18" charset="0"/>
              </a:rPr>
              <a:t>（输人</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输出）就是无缓冲的（所有的读写操作都直接针对硬盘）；如果是</a:t>
            </a:r>
            <a:r>
              <a:rPr lang="en-US" altLang="zh-CN" sz="1600" kern="100" dirty="0" smtClean="0">
                <a:latin typeface="微软雅黑" pitchFamily="34" charset="-122"/>
                <a:ea typeface="微软雅黑" pitchFamily="34" charset="-122"/>
                <a:cs typeface="Times New Roman" panose="02020603050405020304" pitchFamily="18" charset="0"/>
              </a:rPr>
              <a:t>1</a:t>
            </a:r>
            <a:r>
              <a:rPr lang="zh-CN" altLang="en-US" sz="1600" kern="100" dirty="0" smtClean="0">
                <a:latin typeface="微软雅黑" pitchFamily="34" charset="-122"/>
                <a:ea typeface="微软雅黑" pitchFamily="34" charset="-122"/>
                <a:cs typeface="Times New Roman" panose="02020603050405020304" pitchFamily="18" charset="0"/>
              </a:rPr>
              <a:t>（或者是</a:t>
            </a:r>
            <a:r>
              <a:rPr lang="en-US" altLang="zh-CN" sz="1600" kern="100" dirty="0" smtClean="0">
                <a:latin typeface="微软雅黑" pitchFamily="34" charset="-122"/>
                <a:ea typeface="微软雅黑" pitchFamily="34" charset="-122"/>
                <a:cs typeface="Times New Roman" panose="02020603050405020304" pitchFamily="18" charset="0"/>
              </a:rPr>
              <a:t>True</a:t>
            </a:r>
            <a:r>
              <a:rPr lang="zh-CN" altLang="en-US" sz="1600" kern="100" dirty="0" smtClean="0">
                <a:latin typeface="微软雅黑" pitchFamily="34" charset="-122"/>
                <a:ea typeface="微软雅黑" pitchFamily="34" charset="-122"/>
                <a:cs typeface="Times New Roman" panose="02020603050405020304" pitchFamily="18" charset="0"/>
              </a:rPr>
              <a:t>）</a:t>
            </a:r>
            <a:r>
              <a:rPr lang="en-US" altLang="zh-CN" sz="1600" kern="100" dirty="0" smtClean="0">
                <a:latin typeface="微软雅黑" pitchFamily="34" charset="-122"/>
                <a:ea typeface="微软雅黑" pitchFamily="34" charset="-122"/>
                <a:cs typeface="Times New Roman" panose="02020603050405020304" pitchFamily="18" charset="0"/>
              </a:rPr>
              <a:t>, I/O</a:t>
            </a:r>
            <a:r>
              <a:rPr lang="zh-CN" altLang="en-US" sz="1600" kern="100" dirty="0" smtClean="0">
                <a:latin typeface="微软雅黑" pitchFamily="34" charset="-122"/>
                <a:ea typeface="微软雅黑" pitchFamily="34" charset="-122"/>
                <a:cs typeface="Times New Roman" panose="02020603050405020304" pitchFamily="18" charset="0"/>
              </a:rPr>
              <a:t>就是有缓冲的（意味着</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使用内存来代替硬盘，让程序更快，只有使用</a:t>
            </a:r>
            <a:r>
              <a:rPr lang="en-US" altLang="zh-CN" sz="1600" kern="100" dirty="0" smtClean="0">
                <a:latin typeface="微软雅黑" pitchFamily="34" charset="-122"/>
                <a:ea typeface="微软雅黑" pitchFamily="34" charset="-122"/>
                <a:cs typeface="Times New Roman" panose="02020603050405020304" pitchFamily="18" charset="0"/>
              </a:rPr>
              <a:t>flush</a:t>
            </a:r>
            <a:r>
              <a:rPr lang="zh-CN" altLang="en-US" sz="1600" kern="100" dirty="0" smtClean="0">
                <a:latin typeface="微软雅黑" pitchFamily="34" charset="-122"/>
                <a:ea typeface="微软雅黑" pitchFamily="34" charset="-122"/>
                <a:cs typeface="Times New Roman" panose="02020603050405020304" pitchFamily="18" charset="0"/>
              </a:rPr>
              <a:t>或者</a:t>
            </a:r>
            <a:r>
              <a:rPr lang="en-US" altLang="zh-CN" sz="1600" kern="100" dirty="0" smtClean="0">
                <a:latin typeface="微软雅黑" pitchFamily="34" charset="-122"/>
                <a:ea typeface="微软雅黑" pitchFamily="34" charset="-122"/>
                <a:cs typeface="Times New Roman" panose="02020603050405020304" pitchFamily="18" charset="0"/>
              </a:rPr>
              <a:t>close</a:t>
            </a:r>
            <a:r>
              <a:rPr lang="zh-CN" altLang="en-US" sz="1600" kern="100" dirty="0" smtClean="0">
                <a:latin typeface="微软雅黑" pitchFamily="34" charset="-122"/>
                <a:ea typeface="微软雅黑" pitchFamily="34" charset="-122"/>
                <a:cs typeface="Times New Roman" panose="02020603050405020304" pitchFamily="18" charset="0"/>
              </a:rPr>
              <a:t>时才会更新硬盘上的数据）。大于</a:t>
            </a:r>
            <a:r>
              <a:rPr lang="en-US" altLang="zh-CN" sz="1600" kern="100" dirty="0" smtClean="0">
                <a:latin typeface="微软雅黑" pitchFamily="34" charset="-122"/>
                <a:ea typeface="微软雅黑" pitchFamily="34" charset="-122"/>
                <a:cs typeface="Times New Roman" panose="02020603050405020304" pitchFamily="18" charset="0"/>
              </a:rPr>
              <a:t>1</a:t>
            </a:r>
            <a:r>
              <a:rPr lang="zh-CN" altLang="en-US" sz="1600" kern="100" dirty="0" smtClean="0">
                <a:latin typeface="微软雅黑" pitchFamily="34" charset="-122"/>
                <a:ea typeface="微软雅黑" pitchFamily="34" charset="-122"/>
                <a:cs typeface="Times New Roman" panose="02020603050405020304" pitchFamily="18" charset="0"/>
              </a:rPr>
              <a:t>的数字代表缓冲区的大小（单位是字节），</a:t>
            </a:r>
            <a:r>
              <a:rPr lang="en-US" altLang="zh-CN" sz="1600" kern="100" dirty="0" smtClean="0">
                <a:latin typeface="微软雅黑" pitchFamily="34" charset="-122"/>
                <a:ea typeface="微软雅黑" pitchFamily="34" charset="-122"/>
                <a:cs typeface="Times New Roman" panose="02020603050405020304" pitchFamily="18" charset="0"/>
              </a:rPr>
              <a:t>-1</a:t>
            </a:r>
            <a:r>
              <a:rPr lang="zh-CN" altLang="en-US" sz="1600" kern="100" dirty="0" smtClean="0">
                <a:latin typeface="微软雅黑" pitchFamily="34" charset="-122"/>
                <a:ea typeface="微软雅黑" pitchFamily="34" charset="-122"/>
                <a:cs typeface="Times New Roman" panose="02020603050405020304" pitchFamily="18" charset="0"/>
              </a:rPr>
              <a:t>（或者是任何负数）代表使用默认的缓冲区大小。</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23</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2.2. </a:t>
            </a:r>
            <a:r>
              <a:rPr lang="zh-CN" altLang="en-US" sz="3300" dirty="0" smtClean="0"/>
              <a:t>基本文件方法</a:t>
            </a:r>
            <a:r>
              <a:rPr lang="en-US" altLang="zh-CN" sz="3300" dirty="0" smtClean="0"/>
              <a:t>(1)</a:t>
            </a:r>
            <a:endParaRPr lang="zh-CN" altLang="en-US" sz="3300" dirty="0" smtClean="0"/>
          </a:p>
        </p:txBody>
      </p:sp>
      <p:sp>
        <p:nvSpPr>
          <p:cNvPr id="8" name="矩形 7"/>
          <p:cNvSpPr/>
          <p:nvPr/>
        </p:nvSpPr>
        <p:spPr>
          <a:xfrm>
            <a:off x="486955" y="1014580"/>
            <a:ext cx="8236421" cy="553382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打开文件的方法已经介绍了，接下来会介绍文件对象（和一些类文件对象，有时称为流）的一些基本方法。</a:t>
            </a: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类文件对象是支持一些文件的方法的对象，比如</a:t>
            </a:r>
            <a:r>
              <a:rPr lang="en-US" altLang="zh-CN" sz="2000" kern="100" dirty="0" smtClean="0">
                <a:latin typeface="微软雅黑" pitchFamily="34" charset="-122"/>
                <a:ea typeface="微软雅黑" pitchFamily="34" charset="-122"/>
                <a:cs typeface="Times New Roman" panose="02020603050405020304" pitchFamily="18" charset="0"/>
              </a:rPr>
              <a:t>file</a:t>
            </a:r>
            <a:r>
              <a:rPr lang="zh-CN" altLang="en-US" sz="2000" kern="100" dirty="0" smtClean="0">
                <a:latin typeface="微软雅黑" pitchFamily="34" charset="-122"/>
                <a:ea typeface="微软雅黑" pitchFamily="34" charset="-122"/>
                <a:cs typeface="Times New Roman" panose="02020603050405020304" pitchFamily="18" charset="0"/>
              </a:rPr>
              <a:t>方法，更重要的是支持</a:t>
            </a:r>
            <a:r>
              <a:rPr lang="en-US" altLang="zh-CN" sz="2000" kern="100" dirty="0" smtClean="0">
                <a:latin typeface="微软雅黑" pitchFamily="34" charset="-122"/>
                <a:ea typeface="微软雅黑" pitchFamily="34" charset="-122"/>
                <a:cs typeface="Times New Roman" panose="02020603050405020304" pitchFamily="18" charset="0"/>
              </a:rPr>
              <a:t>read</a:t>
            </a:r>
            <a:r>
              <a:rPr lang="zh-CN" altLang="en-US" sz="2000" kern="100" dirty="0" smtClean="0">
                <a:latin typeface="微软雅黑" pitchFamily="34" charset="-122"/>
                <a:ea typeface="微软雅黑" pitchFamily="34" charset="-122"/>
                <a:cs typeface="Times New Roman" panose="02020603050405020304" pitchFamily="18" charset="0"/>
              </a:rPr>
              <a:t>方法或者</a:t>
            </a:r>
            <a:r>
              <a:rPr lang="en-US" altLang="zh-CN" sz="2000" kern="100" dirty="0" smtClean="0">
                <a:latin typeface="微软雅黑" pitchFamily="34" charset="-122"/>
                <a:ea typeface="微软雅黑" pitchFamily="34" charset="-122"/>
                <a:cs typeface="Times New Roman" panose="02020603050405020304" pitchFamily="18" charset="0"/>
              </a:rPr>
              <a:t>write</a:t>
            </a:r>
            <a:r>
              <a:rPr lang="zh-CN" altLang="en-US" sz="2000" kern="100" dirty="0" smtClean="0">
                <a:latin typeface="微软雅黑" pitchFamily="34" charset="-122"/>
                <a:ea typeface="微软雅黑" pitchFamily="34" charset="-122"/>
                <a:cs typeface="Times New Roman" panose="02020603050405020304" pitchFamily="18" charset="0"/>
              </a:rPr>
              <a:t>方法，或者两者兼有。</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关于</a:t>
            </a:r>
            <a:r>
              <a:rPr lang="en-US" altLang="zh-CN" sz="2000" kern="100" dirty="0" smtClean="0">
                <a:latin typeface="微软雅黑" pitchFamily="34" charset="-122"/>
                <a:ea typeface="微软雅黑" pitchFamily="34" charset="-122"/>
                <a:cs typeface="Times New Roman" panose="02020603050405020304" pitchFamily="18" charset="0"/>
              </a:rPr>
              <a:t>sys</a:t>
            </a:r>
            <a:r>
              <a:rPr lang="zh-CN" altLang="en-US" sz="2000" kern="100" dirty="0" smtClean="0">
                <a:latin typeface="微软雅黑" pitchFamily="34" charset="-122"/>
                <a:ea typeface="微软雅黑" pitchFamily="34" charset="-122"/>
                <a:cs typeface="Times New Roman" panose="02020603050405020304" pitchFamily="18" charset="0"/>
              </a:rPr>
              <a:t>模块的部分曾经提到过</a:t>
            </a:r>
            <a:r>
              <a:rPr lang="en-US" altLang="zh-CN" sz="2000" kern="100" dirty="0" smtClean="0">
                <a:latin typeface="微软雅黑" pitchFamily="34" charset="-122"/>
                <a:ea typeface="微软雅黑" pitchFamily="34" charset="-122"/>
                <a:cs typeface="Times New Roman" panose="02020603050405020304" pitchFamily="18" charset="0"/>
              </a:rPr>
              <a:t>3</a:t>
            </a:r>
            <a:r>
              <a:rPr lang="zh-CN" altLang="en-US" sz="2000" kern="100" dirty="0" smtClean="0">
                <a:latin typeface="微软雅黑" pitchFamily="34" charset="-122"/>
                <a:ea typeface="微软雅黑" pitchFamily="34" charset="-122"/>
                <a:cs typeface="Times New Roman" panose="02020603050405020304" pitchFamily="18" charset="0"/>
              </a:rPr>
              <a:t>种标准流，它们实际上是文件（或者是类文件对象）：大部分文件对象可用的操作它们也可以使用。</a:t>
            </a: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数据输入的标准源是</a:t>
            </a:r>
            <a:r>
              <a:rPr lang="en-US" altLang="zh-CN" sz="1600" kern="100" dirty="0" err="1" smtClean="0">
                <a:latin typeface="微软雅黑" pitchFamily="34" charset="-122"/>
                <a:ea typeface="微软雅黑" pitchFamily="34" charset="-122"/>
                <a:cs typeface="Times New Roman" panose="02020603050405020304" pitchFamily="18" charset="0"/>
              </a:rPr>
              <a:t>sys.stdin</a:t>
            </a:r>
            <a:r>
              <a:rPr lang="zh-CN" altLang="en-US" sz="1600" kern="100" dirty="0" smtClean="0">
                <a:latin typeface="微软雅黑" pitchFamily="34" charset="-122"/>
                <a:ea typeface="微软雅黑" pitchFamily="34" charset="-122"/>
                <a:cs typeface="Times New Roman" panose="02020603050405020304" pitchFamily="18" charset="0"/>
              </a:rPr>
              <a:t>。当程序从标准输入读取数据时，可以通过输入或者使用管道把它和其他程序的标准输出连接起来提供文本（管道</a:t>
            </a:r>
            <a:r>
              <a:rPr lang="en-US" altLang="zh-CN" sz="1600" kern="100" dirty="0" smtClean="0">
                <a:latin typeface="微软雅黑" pitchFamily="34" charset="-122"/>
                <a:ea typeface="微软雅黑" pitchFamily="34" charset="-122"/>
                <a:cs typeface="Times New Roman" panose="02020603050405020304" pitchFamily="18" charset="0"/>
              </a:rPr>
              <a:t>(pipeline)</a:t>
            </a:r>
            <a:r>
              <a:rPr lang="zh-CN" altLang="en-US" sz="1600" kern="100" dirty="0" smtClean="0">
                <a:latin typeface="微软雅黑" pitchFamily="34" charset="-122"/>
                <a:ea typeface="微软雅黑" pitchFamily="34" charset="-122"/>
                <a:cs typeface="Times New Roman" panose="02020603050405020304" pitchFamily="18" charset="0"/>
              </a:rPr>
              <a:t>是标准的</a:t>
            </a:r>
            <a:r>
              <a:rPr lang="en-US" altLang="zh-CN" sz="1600" kern="100" dirty="0" smtClean="0">
                <a:latin typeface="微软雅黑" pitchFamily="34" charset="-122"/>
                <a:ea typeface="微软雅黑" pitchFamily="34" charset="-122"/>
                <a:cs typeface="Times New Roman" panose="02020603050405020304" pitchFamily="18" charset="0"/>
              </a:rPr>
              <a:t>UNIX</a:t>
            </a:r>
            <a:r>
              <a:rPr lang="zh-CN" altLang="en-US" sz="1600" kern="100" dirty="0" smtClean="0">
                <a:latin typeface="微软雅黑" pitchFamily="34" charset="-122"/>
                <a:ea typeface="微软雅黑" pitchFamily="34" charset="-122"/>
                <a:cs typeface="Times New Roman" panose="02020603050405020304" pitchFamily="18" charset="0"/>
              </a:rPr>
              <a:t>概念）。</a:t>
            </a: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要打印的文本保存在</a:t>
            </a:r>
            <a:r>
              <a:rPr lang="en-US" altLang="zh-CN" sz="1600" kern="100" dirty="0" err="1" smtClean="0">
                <a:latin typeface="微软雅黑" pitchFamily="34" charset="-122"/>
                <a:ea typeface="微软雅黑" pitchFamily="34" charset="-122"/>
                <a:cs typeface="Times New Roman" panose="02020603050405020304" pitchFamily="18" charset="0"/>
              </a:rPr>
              <a:t>sys.stdout</a:t>
            </a:r>
            <a:r>
              <a:rPr lang="zh-CN" altLang="en-US" sz="1600" kern="100" dirty="0" smtClean="0">
                <a:latin typeface="微软雅黑" pitchFamily="34" charset="-122"/>
                <a:ea typeface="微软雅黑" pitchFamily="34" charset="-122"/>
                <a:cs typeface="Times New Roman" panose="02020603050405020304" pitchFamily="18" charset="0"/>
              </a:rPr>
              <a:t>内。</a:t>
            </a:r>
            <a:r>
              <a:rPr lang="en-US" altLang="zh-CN" sz="1600" kern="100" dirty="0" smtClean="0">
                <a:latin typeface="微软雅黑" pitchFamily="34" charset="-122"/>
                <a:ea typeface="微软雅黑" pitchFamily="34" charset="-122"/>
                <a:cs typeface="Times New Roman" panose="02020603050405020304" pitchFamily="18" charset="0"/>
              </a:rPr>
              <a:t>input</a:t>
            </a:r>
            <a:r>
              <a:rPr lang="zh-CN" altLang="en-US" sz="1600" kern="100" dirty="0" smtClean="0">
                <a:latin typeface="微软雅黑" pitchFamily="34" charset="-122"/>
                <a:ea typeface="微软雅黑" pitchFamily="34" charset="-122"/>
                <a:cs typeface="Times New Roman" panose="02020603050405020304" pitchFamily="18" charset="0"/>
              </a:rPr>
              <a:t>和</a:t>
            </a:r>
            <a:r>
              <a:rPr lang="en-US" altLang="zh-CN" sz="1600" kern="100" dirty="0" err="1" smtClean="0">
                <a:latin typeface="微软雅黑" pitchFamily="34" charset="-122"/>
                <a:ea typeface="微软雅黑" pitchFamily="34" charset="-122"/>
                <a:cs typeface="Times New Roman" panose="02020603050405020304" pitchFamily="18" charset="0"/>
              </a:rPr>
              <a:t>raw_input</a:t>
            </a:r>
            <a:r>
              <a:rPr lang="zh-CN" altLang="en-US" sz="1600" kern="100" dirty="0" smtClean="0">
                <a:latin typeface="微软雅黑" pitchFamily="34" charset="-122"/>
                <a:ea typeface="微软雅黑" pitchFamily="34" charset="-122"/>
                <a:cs typeface="Times New Roman" panose="02020603050405020304" pitchFamily="18" charset="0"/>
              </a:rPr>
              <a:t>函数的提示文字也是写入在</a:t>
            </a:r>
            <a:r>
              <a:rPr lang="en-US" altLang="zh-CN" sz="1600" kern="100" dirty="0" err="1" smtClean="0">
                <a:latin typeface="微软雅黑" pitchFamily="34" charset="-122"/>
                <a:ea typeface="微软雅黑" pitchFamily="34" charset="-122"/>
                <a:cs typeface="Times New Roman" panose="02020603050405020304" pitchFamily="18" charset="0"/>
              </a:rPr>
              <a:t>sys.stdout</a:t>
            </a:r>
            <a:r>
              <a:rPr lang="zh-CN" altLang="en-US" sz="1600" kern="100" dirty="0" smtClean="0">
                <a:latin typeface="微软雅黑" pitchFamily="34" charset="-122"/>
                <a:ea typeface="微软雅黑" pitchFamily="34" charset="-122"/>
                <a:cs typeface="Times New Roman" panose="02020603050405020304" pitchFamily="18" charset="0"/>
              </a:rPr>
              <a:t>中的。写入</a:t>
            </a:r>
            <a:r>
              <a:rPr lang="en-US" altLang="zh-CN" sz="1600" kern="100" dirty="0" err="1" smtClean="0">
                <a:latin typeface="微软雅黑" pitchFamily="34" charset="-122"/>
                <a:ea typeface="微软雅黑" pitchFamily="34" charset="-122"/>
                <a:cs typeface="Times New Roman" panose="02020603050405020304" pitchFamily="18" charset="0"/>
              </a:rPr>
              <a:t>sys.stdout</a:t>
            </a:r>
            <a:r>
              <a:rPr lang="zh-CN" altLang="en-US" sz="1600" kern="100" dirty="0" smtClean="0">
                <a:latin typeface="微软雅黑" pitchFamily="34" charset="-122"/>
                <a:ea typeface="微软雅黑" pitchFamily="34" charset="-122"/>
                <a:cs typeface="Times New Roman" panose="02020603050405020304" pitchFamily="18" charset="0"/>
              </a:rPr>
              <a:t>的数据一般是出现在屏幕上，但也能使用管道连接到其他程序的标准输入。</a:t>
            </a: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错误信息（如栈追踪）被写入</a:t>
            </a:r>
            <a:r>
              <a:rPr lang="en-US" altLang="zh-CN" sz="1600" kern="100" dirty="0" err="1" smtClean="0">
                <a:latin typeface="微软雅黑" pitchFamily="34" charset="-122"/>
                <a:ea typeface="微软雅黑" pitchFamily="34" charset="-122"/>
                <a:cs typeface="Times New Roman" panose="02020603050405020304" pitchFamily="18" charset="0"/>
              </a:rPr>
              <a:t>sys.stderr</a:t>
            </a:r>
            <a:r>
              <a:rPr lang="zh-CN" altLang="en-US" sz="1600" kern="100" dirty="0" smtClean="0">
                <a:latin typeface="微软雅黑" pitchFamily="34" charset="-122"/>
                <a:ea typeface="微软雅黑" pitchFamily="34" charset="-122"/>
                <a:cs typeface="Times New Roman" panose="02020603050405020304" pitchFamily="18" charset="0"/>
              </a:rPr>
              <a:t>。它和</a:t>
            </a:r>
            <a:r>
              <a:rPr lang="en-US" altLang="zh-CN" sz="1600" kern="100" dirty="0" err="1" smtClean="0">
                <a:latin typeface="微软雅黑" pitchFamily="34" charset="-122"/>
                <a:ea typeface="微软雅黑" pitchFamily="34" charset="-122"/>
                <a:cs typeface="Times New Roman" panose="02020603050405020304" pitchFamily="18" charset="0"/>
              </a:rPr>
              <a:t>sys.stdout</a:t>
            </a:r>
            <a:r>
              <a:rPr lang="zh-CN" altLang="en-US" sz="1600" kern="100" dirty="0" smtClean="0">
                <a:latin typeface="微软雅黑" pitchFamily="34" charset="-122"/>
                <a:ea typeface="微软雅黑" pitchFamily="34" charset="-122"/>
                <a:cs typeface="Times New Roman" panose="02020603050405020304" pitchFamily="18" charset="0"/>
              </a:rPr>
              <a:t>在很多方面很像。</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24</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2.2. </a:t>
            </a:r>
            <a:r>
              <a:rPr lang="zh-CN" altLang="en-US" sz="3300" dirty="0" smtClean="0"/>
              <a:t>基本文件方法</a:t>
            </a:r>
            <a:r>
              <a:rPr lang="en-US" altLang="zh-CN" sz="3300" dirty="0" smtClean="0"/>
              <a:t>(2)</a:t>
            </a:r>
            <a:endParaRPr lang="zh-CN" altLang="en-US" sz="3300" dirty="0" smtClean="0"/>
          </a:p>
        </p:txBody>
      </p:sp>
      <p:sp>
        <p:nvSpPr>
          <p:cNvPr id="8" name="矩形 7"/>
          <p:cNvSpPr/>
          <p:nvPr/>
        </p:nvSpPr>
        <p:spPr>
          <a:xfrm>
            <a:off x="486955" y="1014580"/>
            <a:ext cx="8236421" cy="209288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读和写：文件（或流）最重要的能力是提供或者接受数据。如果有一个名为</a:t>
            </a:r>
            <a:r>
              <a:rPr lang="en-US" altLang="zh-CN" sz="2000" kern="100" dirty="0" smtClean="0">
                <a:latin typeface="微软雅黑" pitchFamily="34" charset="-122"/>
                <a:ea typeface="微软雅黑" pitchFamily="34" charset="-122"/>
                <a:cs typeface="Times New Roman" panose="02020603050405020304" pitchFamily="18" charset="0"/>
              </a:rPr>
              <a:t>f</a:t>
            </a:r>
            <a:r>
              <a:rPr lang="zh-CN" altLang="en-US" sz="2000" kern="100" dirty="0" smtClean="0">
                <a:latin typeface="微软雅黑" pitchFamily="34" charset="-122"/>
                <a:ea typeface="微软雅黑" pitchFamily="34" charset="-122"/>
                <a:cs typeface="Times New Roman" panose="02020603050405020304" pitchFamily="18" charset="0"/>
              </a:rPr>
              <a:t>的类文件对象，那么就可以用</a:t>
            </a:r>
            <a:r>
              <a:rPr lang="en-US" altLang="zh-CN" sz="2000" kern="100" dirty="0" err="1" smtClean="0">
                <a:latin typeface="微软雅黑" pitchFamily="34" charset="-122"/>
                <a:ea typeface="微软雅黑" pitchFamily="34" charset="-122"/>
                <a:cs typeface="Times New Roman" panose="02020603050405020304" pitchFamily="18" charset="0"/>
              </a:rPr>
              <a:t>f.write</a:t>
            </a:r>
            <a:r>
              <a:rPr lang="zh-CN" altLang="en-US" sz="2000" kern="100" dirty="0" smtClean="0">
                <a:latin typeface="微软雅黑" pitchFamily="34" charset="-122"/>
                <a:ea typeface="微软雅黑" pitchFamily="34" charset="-122"/>
                <a:cs typeface="Times New Roman" panose="02020603050405020304" pitchFamily="18" charset="0"/>
              </a:rPr>
              <a:t>方法和</a:t>
            </a:r>
            <a:r>
              <a:rPr lang="en-US" altLang="zh-CN" sz="2000" kern="100" dirty="0" err="1" smtClean="0">
                <a:latin typeface="微软雅黑" pitchFamily="34" charset="-122"/>
                <a:ea typeface="微软雅黑" pitchFamily="34" charset="-122"/>
                <a:cs typeface="Times New Roman" panose="02020603050405020304" pitchFamily="18" charset="0"/>
              </a:rPr>
              <a:t>f.read</a:t>
            </a:r>
            <a:r>
              <a:rPr lang="zh-CN" altLang="en-US" sz="2000" kern="100" dirty="0" smtClean="0">
                <a:latin typeface="微软雅黑" pitchFamily="34" charset="-122"/>
                <a:ea typeface="微软雅黑" pitchFamily="34" charset="-122"/>
                <a:cs typeface="Times New Roman" panose="02020603050405020304" pitchFamily="18" charset="0"/>
              </a:rPr>
              <a:t>方法（以字符串形式）写入和读取数据。</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每次调用</a:t>
            </a:r>
            <a:r>
              <a:rPr lang="en-US" altLang="zh-CN" sz="2000" kern="100" dirty="0" err="1" smtClean="0">
                <a:latin typeface="微软雅黑" pitchFamily="34" charset="-122"/>
                <a:ea typeface="微软雅黑" pitchFamily="34" charset="-122"/>
                <a:cs typeface="Times New Roman" panose="02020603050405020304" pitchFamily="18" charset="0"/>
              </a:rPr>
              <a:t>f.write</a:t>
            </a:r>
            <a:r>
              <a:rPr lang="en-US" altLang="zh-CN" sz="2000" kern="100" dirty="0" smtClean="0">
                <a:latin typeface="微软雅黑" pitchFamily="34" charset="-122"/>
                <a:ea typeface="微软雅黑" pitchFamily="34" charset="-122"/>
                <a:cs typeface="Times New Roman" panose="02020603050405020304" pitchFamily="18" charset="0"/>
              </a:rPr>
              <a:t>(string)</a:t>
            </a:r>
            <a:r>
              <a:rPr lang="zh-CN" altLang="en-US" sz="2000" kern="100" dirty="0" smtClean="0">
                <a:latin typeface="微软雅黑" pitchFamily="34" charset="-122"/>
                <a:ea typeface="微软雅黑" pitchFamily="34" charset="-122"/>
                <a:cs typeface="Times New Roman" panose="02020603050405020304" pitchFamily="18" charset="0"/>
              </a:rPr>
              <a:t>时，所提供的参数</a:t>
            </a:r>
            <a:r>
              <a:rPr lang="en-US" altLang="zh-CN" sz="2000" kern="100" dirty="0" smtClean="0">
                <a:latin typeface="微软雅黑" pitchFamily="34" charset="-122"/>
                <a:ea typeface="微软雅黑" pitchFamily="34" charset="-122"/>
                <a:cs typeface="Times New Roman" panose="02020603050405020304" pitchFamily="18" charset="0"/>
              </a:rPr>
              <a:t>string</a:t>
            </a:r>
            <a:r>
              <a:rPr lang="zh-CN" altLang="en-US" sz="2000" kern="100" dirty="0" smtClean="0">
                <a:latin typeface="微软雅黑" pitchFamily="34" charset="-122"/>
                <a:ea typeface="微软雅黑" pitchFamily="34" charset="-122"/>
                <a:cs typeface="Times New Roman" panose="02020603050405020304" pitchFamily="18" charset="0"/>
              </a:rPr>
              <a:t>会被追加到文件中已存在部分的后面。在完成了对一个文件的操作时，调用</a:t>
            </a:r>
            <a:r>
              <a:rPr lang="en-US" altLang="zh-CN" sz="2000" kern="100" dirty="0" smtClean="0">
                <a:latin typeface="微软雅黑" pitchFamily="34" charset="-122"/>
                <a:ea typeface="微软雅黑" pitchFamily="34" charset="-122"/>
                <a:cs typeface="Times New Roman" panose="02020603050405020304" pitchFamily="18" charset="0"/>
              </a:rPr>
              <a:t>close</a:t>
            </a:r>
            <a:r>
              <a:rPr lang="zh-CN" altLang="en-US" sz="2000" kern="100" dirty="0" smtClean="0">
                <a:latin typeface="微软雅黑" pitchFamily="34" charset="-122"/>
                <a:ea typeface="微软雅黑" pitchFamily="34" charset="-122"/>
                <a:cs typeface="Times New Roman" panose="02020603050405020304" pitchFamily="18" charset="0"/>
              </a:rPr>
              <a:t>。</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25</a:t>
            </a:fld>
            <a:endParaRPr lang="zh-CN" altLang="en-US">
              <a:solidFill>
                <a:prstClr val="black">
                  <a:tint val="75000"/>
                </a:prstClr>
              </a:solidFill>
            </a:endParaRPr>
          </a:p>
        </p:txBody>
      </p:sp>
      <p:pic>
        <p:nvPicPr>
          <p:cNvPr id="5" name="图片 1"/>
          <p:cNvPicPr>
            <a:picLocks noChangeAspect="1"/>
          </p:cNvPicPr>
          <p:nvPr/>
        </p:nvPicPr>
        <p:blipFill>
          <a:blip r:embed="rId3" cstate="print"/>
          <a:srcRect/>
          <a:stretch>
            <a:fillRect/>
          </a:stretch>
        </p:blipFill>
        <p:spPr bwMode="auto">
          <a:xfrm>
            <a:off x="957644" y="3143187"/>
            <a:ext cx="3648075" cy="990600"/>
          </a:xfrm>
          <a:prstGeom prst="rect">
            <a:avLst/>
          </a:prstGeom>
          <a:noFill/>
          <a:ln w="9525">
            <a:noFill/>
            <a:miter lim="800000"/>
            <a:headEnd/>
            <a:tailEnd/>
          </a:ln>
        </p:spPr>
      </p:pic>
      <p:sp>
        <p:nvSpPr>
          <p:cNvPr id="6" name="矩形 5"/>
          <p:cNvSpPr/>
          <p:nvPr/>
        </p:nvSpPr>
        <p:spPr>
          <a:xfrm>
            <a:off x="493051" y="404734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读取很简单，只要记得告诉流要读多少字符（字节）即可。</a:t>
            </a:r>
          </a:p>
        </p:txBody>
      </p:sp>
      <p:pic>
        <p:nvPicPr>
          <p:cNvPr id="7" name="图片 2"/>
          <p:cNvPicPr>
            <a:picLocks noChangeAspect="1"/>
          </p:cNvPicPr>
          <p:nvPr/>
        </p:nvPicPr>
        <p:blipFill>
          <a:blip r:embed="rId4" cstate="print"/>
          <a:srcRect/>
          <a:stretch>
            <a:fillRect/>
          </a:stretch>
        </p:blipFill>
        <p:spPr bwMode="auto">
          <a:xfrm>
            <a:off x="936181" y="4582922"/>
            <a:ext cx="3524250" cy="1276350"/>
          </a:xfrm>
          <a:prstGeom prst="rect">
            <a:avLst/>
          </a:prstGeom>
          <a:noFill/>
          <a:ln w="9525">
            <a:noFill/>
            <a:miter lim="800000"/>
            <a:headEnd/>
            <a:tailEnd/>
          </a:ln>
        </p:spPr>
      </p:pic>
      <p:sp>
        <p:nvSpPr>
          <p:cNvPr id="9" name="矩形 8"/>
          <p:cNvSpPr/>
          <p:nvPr/>
        </p:nvSpPr>
        <p:spPr>
          <a:xfrm>
            <a:off x="4114800" y="4867948"/>
            <a:ext cx="4572000" cy="1077218"/>
          </a:xfrm>
          <a:prstGeom prst="rect">
            <a:avLst/>
          </a:prstGeom>
        </p:spPr>
        <p:txBody>
          <a:bodyPr>
            <a:spAutoFit/>
          </a:bodyPr>
          <a:lstStyle/>
          <a:p>
            <a:r>
              <a:rPr lang="zh-CN" altLang="en-US" sz="1600" dirty="0" smtClean="0"/>
              <a:t>解析：首先指定了要读取的字符数“</a:t>
            </a:r>
            <a:r>
              <a:rPr lang="en-US" altLang="zh-CN" sz="1600" dirty="0" smtClean="0"/>
              <a:t>4</a:t>
            </a:r>
            <a:r>
              <a:rPr lang="zh-CN" altLang="en-US" sz="1600" dirty="0" smtClean="0"/>
              <a:t>”，然后（通过不提供要读取的字符数的方式）读取了剩下的文件。注意，在调用</a:t>
            </a:r>
            <a:r>
              <a:rPr lang="en-US" altLang="zh-CN" sz="1600" dirty="0" smtClean="0"/>
              <a:t>open</a:t>
            </a:r>
            <a:r>
              <a:rPr lang="zh-CN" altLang="en-US" sz="1600" dirty="0" smtClean="0"/>
              <a:t>时可以省略模式说明，因为</a:t>
            </a:r>
            <a:r>
              <a:rPr lang="en-US" altLang="zh-CN" sz="1600" dirty="0" smtClean="0"/>
              <a:t>’r’</a:t>
            </a:r>
            <a:r>
              <a:rPr lang="zh-CN" altLang="en-US" sz="1600" dirty="0" smtClean="0"/>
              <a:t>是默认的。</a:t>
            </a:r>
            <a:endParaRPr lang="zh-CN" altLang="en-US" sz="1600"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2.2. </a:t>
            </a:r>
            <a:r>
              <a:rPr lang="zh-CN" altLang="en-US" sz="3300" dirty="0" smtClean="0"/>
              <a:t>基本文件方法</a:t>
            </a:r>
            <a:r>
              <a:rPr lang="en-US" altLang="zh-CN" sz="3300" dirty="0" smtClean="0"/>
              <a:t>(3)</a:t>
            </a:r>
            <a:endParaRPr lang="zh-CN" altLang="en-US" sz="3300" dirty="0" smtClean="0"/>
          </a:p>
        </p:txBody>
      </p:sp>
      <p:sp>
        <p:nvSpPr>
          <p:cNvPr id="8" name="矩形 7"/>
          <p:cNvSpPr/>
          <p:nvPr/>
        </p:nvSpPr>
        <p:spPr>
          <a:xfrm>
            <a:off x="486955" y="1014580"/>
            <a:ext cx="8236421" cy="129266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管道</a:t>
            </a:r>
            <a:r>
              <a:rPr lang="en-US" altLang="zh-CN" sz="2000" kern="100" dirty="0" smtClean="0">
                <a:latin typeface="微软雅黑" pitchFamily="34" charset="-122"/>
                <a:ea typeface="微软雅黑" pitchFamily="34" charset="-122"/>
                <a:cs typeface="Times New Roman" panose="02020603050405020304" pitchFamily="18" charset="0"/>
              </a:rPr>
              <a:t>(pipeline)</a:t>
            </a:r>
            <a:r>
              <a:rPr lang="zh-CN" altLang="en-US" sz="2000" kern="100" dirty="0" smtClean="0">
                <a:latin typeface="微软雅黑" pitchFamily="34" charset="-122"/>
                <a:ea typeface="微软雅黑" pitchFamily="34" charset="-122"/>
                <a:cs typeface="Times New Roman" panose="02020603050405020304" pitchFamily="18" charset="0"/>
              </a:rPr>
              <a:t>输出：在</a:t>
            </a:r>
            <a:r>
              <a:rPr lang="en-US" altLang="zh-CN" sz="2000" kern="100" dirty="0" smtClean="0">
                <a:latin typeface="微软雅黑" pitchFamily="34" charset="-122"/>
                <a:ea typeface="微软雅黑" pitchFamily="34" charset="-122"/>
                <a:cs typeface="Times New Roman" panose="02020603050405020304" pitchFamily="18" charset="0"/>
              </a:rPr>
              <a:t>UNIX</a:t>
            </a:r>
            <a:r>
              <a:rPr lang="zh-CN" altLang="en-US" sz="2000" kern="100" dirty="0" smtClean="0">
                <a:latin typeface="微软雅黑" pitchFamily="34" charset="-122"/>
                <a:ea typeface="微软雅黑" pitchFamily="34" charset="-122"/>
                <a:cs typeface="Times New Roman" panose="02020603050405020304" pitchFamily="18" charset="0"/>
              </a:rPr>
              <a:t>的</a:t>
            </a:r>
            <a:r>
              <a:rPr lang="en-US" altLang="zh-CN" sz="2000" kern="100" dirty="0" smtClean="0">
                <a:latin typeface="微软雅黑" pitchFamily="34" charset="-122"/>
                <a:ea typeface="微软雅黑" pitchFamily="34" charset="-122"/>
                <a:cs typeface="Times New Roman" panose="02020603050405020304" pitchFamily="18" charset="0"/>
              </a:rPr>
              <a:t>shell</a:t>
            </a:r>
            <a:r>
              <a:rPr lang="zh-CN" altLang="en-US" sz="2000" kern="100" dirty="0" smtClean="0">
                <a:latin typeface="微软雅黑" pitchFamily="34" charset="-122"/>
                <a:ea typeface="微软雅黑" pitchFamily="34" charset="-122"/>
                <a:cs typeface="Times New Roman" panose="02020603050405020304" pitchFamily="18" charset="0"/>
              </a:rPr>
              <a:t>（就像</a:t>
            </a:r>
            <a:r>
              <a:rPr lang="en-US" altLang="zh-CN" sz="2000" kern="100" dirty="0" smtClean="0">
                <a:latin typeface="微软雅黑" pitchFamily="34" charset="-122"/>
                <a:ea typeface="微软雅黑" pitchFamily="34" charset="-122"/>
                <a:cs typeface="Times New Roman" panose="02020603050405020304" pitchFamily="18" charset="0"/>
              </a:rPr>
              <a:t>GNU bash</a:t>
            </a:r>
            <a:r>
              <a:rPr lang="zh-CN" altLang="en-US" sz="2000" kern="100" dirty="0" smtClean="0">
                <a:latin typeface="微软雅黑" pitchFamily="34" charset="-122"/>
                <a:ea typeface="微软雅黑" pitchFamily="34" charset="-122"/>
                <a:cs typeface="Times New Roman" panose="02020603050405020304" pitchFamily="18" charset="0"/>
              </a:rPr>
              <a:t>）中，使用管道可以在一个命令后面续写其他的多个命令，就像下面这个例子（假设是</a:t>
            </a:r>
            <a:r>
              <a:rPr lang="en-US" altLang="zh-CN" sz="2000" kern="100" dirty="0" smtClean="0">
                <a:latin typeface="微软雅黑" pitchFamily="34" charset="-122"/>
                <a:ea typeface="微软雅黑" pitchFamily="34" charset="-122"/>
                <a:cs typeface="Times New Roman" panose="02020603050405020304" pitchFamily="18" charset="0"/>
              </a:rPr>
              <a:t>GNU bash</a:t>
            </a:r>
            <a:r>
              <a:rPr lang="zh-CN" altLang="en-US" sz="2000" kern="100" dirty="0" smtClean="0">
                <a:latin typeface="微软雅黑" pitchFamily="34" charset="-122"/>
                <a:ea typeface="微软雅黑" pitchFamily="34" charset="-122"/>
                <a:cs typeface="Times New Roman" panose="02020603050405020304" pitchFamily="18" charset="0"/>
              </a:rPr>
              <a:t>）。</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26</a:t>
            </a:fld>
            <a:endParaRPr lang="zh-CN" altLang="en-US">
              <a:solidFill>
                <a:prstClr val="black">
                  <a:tint val="75000"/>
                </a:prstClr>
              </a:solidFill>
            </a:endParaRPr>
          </a:p>
        </p:txBody>
      </p:sp>
      <p:sp>
        <p:nvSpPr>
          <p:cNvPr id="6" name="矩形 5"/>
          <p:cNvSpPr/>
          <p:nvPr/>
        </p:nvSpPr>
        <p:spPr>
          <a:xfrm>
            <a:off x="493051" y="2703172"/>
            <a:ext cx="8236421" cy="345325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这个管道</a:t>
            </a:r>
            <a:r>
              <a:rPr lang="en-US" altLang="zh-CN" sz="2000" kern="100" dirty="0" smtClean="0">
                <a:latin typeface="微软雅黑" pitchFamily="34" charset="-122"/>
                <a:ea typeface="微软雅黑" pitchFamily="34" charset="-122"/>
                <a:cs typeface="Times New Roman" panose="02020603050405020304" pitchFamily="18" charset="0"/>
              </a:rPr>
              <a:t>(pipeline)</a:t>
            </a:r>
            <a:r>
              <a:rPr lang="zh-CN" altLang="en-US" sz="2000" kern="100" dirty="0" smtClean="0">
                <a:latin typeface="微软雅黑" pitchFamily="34" charset="-122"/>
                <a:ea typeface="微软雅黑" pitchFamily="34" charset="-122"/>
                <a:cs typeface="Times New Roman" panose="02020603050405020304" pitchFamily="18" charset="0"/>
              </a:rPr>
              <a:t>由以下</a:t>
            </a:r>
            <a:r>
              <a:rPr lang="en-US" altLang="zh-CN" sz="2000" kern="100" dirty="0" smtClean="0">
                <a:latin typeface="微软雅黑" pitchFamily="34" charset="-122"/>
                <a:ea typeface="微软雅黑" pitchFamily="34" charset="-122"/>
                <a:cs typeface="Times New Roman" panose="02020603050405020304" pitchFamily="18" charset="0"/>
              </a:rPr>
              <a:t>3</a:t>
            </a:r>
            <a:r>
              <a:rPr lang="zh-CN" altLang="en-US" sz="2000" kern="100" dirty="0" smtClean="0">
                <a:latin typeface="微软雅黑" pitchFamily="34" charset="-122"/>
                <a:ea typeface="微软雅黑" pitchFamily="34" charset="-122"/>
                <a:cs typeface="Times New Roman" panose="02020603050405020304" pitchFamily="18" charset="0"/>
              </a:rPr>
              <a:t>个命令组成。</a:t>
            </a:r>
          </a:p>
          <a:p>
            <a:pPr marL="800100" lvl="1" indent="-342900">
              <a:lnSpc>
                <a:spcPct val="130000"/>
              </a:lnSpc>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cat somefile.txt</a:t>
            </a:r>
            <a:r>
              <a:rPr lang="zh-CN" altLang="en-US" sz="1600" kern="100" dirty="0" smtClean="0">
                <a:latin typeface="微软雅黑" pitchFamily="34" charset="-122"/>
                <a:ea typeface="微软雅黑" pitchFamily="34" charset="-122"/>
                <a:cs typeface="Times New Roman" panose="02020603050405020304" pitchFamily="18" charset="0"/>
              </a:rPr>
              <a:t>：只是把</a:t>
            </a:r>
            <a:r>
              <a:rPr lang="en-US" altLang="zh-CN" sz="1600" kern="100" dirty="0" smtClean="0">
                <a:latin typeface="微软雅黑" pitchFamily="34" charset="-122"/>
                <a:ea typeface="微软雅黑" pitchFamily="34" charset="-122"/>
                <a:cs typeface="Times New Roman" panose="02020603050405020304" pitchFamily="18" charset="0"/>
              </a:rPr>
              <a:t>somefile.txt</a:t>
            </a:r>
            <a:r>
              <a:rPr lang="zh-CN" altLang="en-US" sz="1600" kern="100" dirty="0" smtClean="0">
                <a:latin typeface="微软雅黑" pitchFamily="34" charset="-122"/>
                <a:ea typeface="微软雅黑" pitchFamily="34" charset="-122"/>
                <a:cs typeface="Times New Roman" panose="02020603050405020304" pitchFamily="18" charset="0"/>
              </a:rPr>
              <a:t>的内容写到标准输出</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sys.stdout</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a:t>
            </a:r>
          </a:p>
          <a:p>
            <a:pPr marL="800100" lvl="1" indent="-342900">
              <a:lnSpc>
                <a:spcPct val="130000"/>
              </a:lnSpc>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python somescript.py</a:t>
            </a:r>
            <a:r>
              <a:rPr lang="zh-CN" altLang="en-US" sz="1600" kern="100" dirty="0" smtClean="0">
                <a:latin typeface="微软雅黑" pitchFamily="34" charset="-122"/>
                <a:ea typeface="微软雅黑" pitchFamily="34" charset="-122"/>
                <a:cs typeface="Times New Roman" panose="02020603050405020304" pitchFamily="18" charset="0"/>
              </a:rPr>
              <a:t>：这个命令运行了</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脚本</a:t>
            </a:r>
            <a:r>
              <a:rPr lang="en-US" altLang="zh-CN" sz="1600" kern="100" dirty="0" err="1" smtClean="0">
                <a:latin typeface="微软雅黑" pitchFamily="34" charset="-122"/>
                <a:ea typeface="微软雅黑" pitchFamily="34" charset="-122"/>
                <a:cs typeface="Times New Roman" panose="02020603050405020304" pitchFamily="18" charset="0"/>
              </a:rPr>
              <a:t>somescript</a:t>
            </a:r>
            <a:r>
              <a:rPr lang="zh-CN" altLang="en-US" sz="1600" kern="100" dirty="0" smtClean="0">
                <a:latin typeface="微软雅黑" pitchFamily="34" charset="-122"/>
                <a:ea typeface="微软雅黑" pitchFamily="34" charset="-122"/>
                <a:cs typeface="Times New Roman" panose="02020603050405020304" pitchFamily="18" charset="0"/>
              </a:rPr>
              <a:t>。脚本应该是从标准输入读取，把结果写入到标准输出。</a:t>
            </a:r>
          </a:p>
          <a:p>
            <a:pPr marL="800100" lvl="1" indent="-342900">
              <a:lnSpc>
                <a:spcPct val="130000"/>
              </a:lnSpc>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sort</a:t>
            </a:r>
            <a:r>
              <a:rPr lang="zh-CN" altLang="en-US" sz="1600" kern="100" dirty="0" smtClean="0">
                <a:latin typeface="微软雅黑" pitchFamily="34" charset="-122"/>
                <a:ea typeface="微软雅黑" pitchFamily="34" charset="-122"/>
                <a:cs typeface="Times New Roman" panose="02020603050405020304" pitchFamily="18" charset="0"/>
              </a:rPr>
              <a:t>：这条命令从标准输入</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sys.stdin</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读取所有的文本，按字母排序，然后把结果写入标准输出。</a:t>
            </a: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管道符号‘</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和</a:t>
            </a:r>
            <a:r>
              <a:rPr lang="en-US" altLang="zh-CN" sz="2000" kern="100" dirty="0" smtClean="0">
                <a:latin typeface="微软雅黑" pitchFamily="34" charset="-122"/>
                <a:ea typeface="微软雅黑" pitchFamily="34" charset="-122"/>
                <a:cs typeface="Times New Roman" panose="02020603050405020304" pitchFamily="18" charset="0"/>
              </a:rPr>
              <a:t>somescript.py</a:t>
            </a:r>
            <a:r>
              <a:rPr lang="zh-CN" altLang="en-US" sz="2000" kern="100" dirty="0" smtClean="0">
                <a:latin typeface="微软雅黑" pitchFamily="34" charset="-122"/>
                <a:ea typeface="微软雅黑" pitchFamily="34" charset="-122"/>
                <a:cs typeface="Times New Roman" panose="02020603050405020304" pitchFamily="18" charset="0"/>
              </a:rPr>
              <a:t>的作用：</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管道符号将一个命令的标准输出和下一个命令的标准输入连在一起。这样就知道</a:t>
            </a:r>
            <a:r>
              <a:rPr lang="en-US" altLang="zh-CN" sz="1600" kern="100" dirty="0" smtClean="0">
                <a:latin typeface="微软雅黑" pitchFamily="34" charset="-122"/>
                <a:ea typeface="微软雅黑" pitchFamily="34" charset="-122"/>
                <a:cs typeface="Times New Roman" panose="02020603050405020304" pitchFamily="18" charset="0"/>
              </a:rPr>
              <a:t>somescript.py</a:t>
            </a:r>
            <a:r>
              <a:rPr lang="zh-CN" altLang="en-US" sz="1600" kern="100" dirty="0" smtClean="0">
                <a:latin typeface="微软雅黑" pitchFamily="34" charset="-122"/>
                <a:ea typeface="微软雅黑" pitchFamily="34" charset="-122"/>
                <a:cs typeface="Times New Roman" panose="02020603050405020304" pitchFamily="18" charset="0"/>
              </a:rPr>
              <a:t>会从它的</a:t>
            </a:r>
            <a:r>
              <a:rPr lang="en-US" altLang="zh-CN" sz="1600" kern="100" dirty="0" err="1" smtClean="0">
                <a:latin typeface="微软雅黑" pitchFamily="34" charset="-122"/>
                <a:ea typeface="微软雅黑" pitchFamily="34" charset="-122"/>
                <a:cs typeface="Times New Roman" panose="02020603050405020304" pitchFamily="18" charset="0"/>
              </a:rPr>
              <a:t>sys.stdin</a:t>
            </a:r>
            <a:r>
              <a:rPr lang="zh-CN" altLang="en-US" sz="1600" kern="100" dirty="0" smtClean="0">
                <a:latin typeface="微软雅黑" pitchFamily="34" charset="-122"/>
                <a:ea typeface="微软雅黑" pitchFamily="34" charset="-122"/>
                <a:cs typeface="Times New Roman" panose="02020603050405020304" pitchFamily="18" charset="0"/>
              </a:rPr>
              <a:t>中读取数据（</a:t>
            </a:r>
            <a:r>
              <a:rPr lang="en-US" altLang="zh-CN" sz="1600" kern="100" dirty="0" smtClean="0">
                <a:latin typeface="微软雅黑" pitchFamily="34" charset="-122"/>
                <a:ea typeface="微软雅黑" pitchFamily="34" charset="-122"/>
                <a:cs typeface="Times New Roman" panose="02020603050405020304" pitchFamily="18" charset="0"/>
              </a:rPr>
              <a:t>catsomefile.txt</a:t>
            </a:r>
            <a:r>
              <a:rPr lang="zh-CN" altLang="en-US" sz="1600" kern="100" dirty="0" smtClean="0">
                <a:latin typeface="微软雅黑" pitchFamily="34" charset="-122"/>
                <a:ea typeface="微软雅黑" pitchFamily="34" charset="-122"/>
                <a:cs typeface="Times New Roman" panose="02020603050405020304" pitchFamily="18" charset="0"/>
              </a:rPr>
              <a:t>写人的），并把结果写入它的</a:t>
            </a:r>
            <a:r>
              <a:rPr lang="en-US" altLang="zh-CN" sz="1600" kern="100" dirty="0" err="1" smtClean="0">
                <a:latin typeface="微软雅黑" pitchFamily="34" charset="-122"/>
                <a:ea typeface="微软雅黑" pitchFamily="34" charset="-122"/>
                <a:cs typeface="Times New Roman" panose="02020603050405020304" pitchFamily="18" charset="0"/>
              </a:rPr>
              <a:t>sys.stdout</a:t>
            </a:r>
            <a:r>
              <a:rPr lang="en-US" altLang="zh-CN" sz="1600" kern="100" dirty="0" smtClean="0">
                <a:latin typeface="微软雅黑" pitchFamily="34" charset="-122"/>
                <a:ea typeface="微软雅黑" pitchFamily="34" charset="-122"/>
                <a:cs typeface="Times New Roman" panose="02020603050405020304" pitchFamily="18" charset="0"/>
              </a:rPr>
              <a:t> </a:t>
            </a:r>
            <a:r>
              <a:rPr lang="zh-CN" altLang="en-US" sz="1600" kern="100" dirty="0" smtClean="0">
                <a:latin typeface="微软雅黑" pitchFamily="34" charset="-122"/>
                <a:ea typeface="微软雅黑" pitchFamily="34" charset="-122"/>
                <a:cs typeface="Times New Roman" panose="02020603050405020304" pitchFamily="18" charset="0"/>
              </a:rPr>
              <a:t>（</a:t>
            </a:r>
            <a:r>
              <a:rPr lang="en-US" altLang="zh-CN" sz="1600" kern="100" dirty="0" smtClean="0">
                <a:latin typeface="微软雅黑" pitchFamily="34" charset="-122"/>
                <a:ea typeface="微软雅黑" pitchFamily="34" charset="-122"/>
                <a:cs typeface="Times New Roman" panose="02020603050405020304" pitchFamily="18" charset="0"/>
              </a:rPr>
              <a:t>sort</a:t>
            </a:r>
            <a:r>
              <a:rPr lang="zh-CN" altLang="en-US" sz="1600" kern="100" dirty="0" smtClean="0">
                <a:latin typeface="微软雅黑" pitchFamily="34" charset="-122"/>
                <a:ea typeface="微软雅黑" pitchFamily="34" charset="-122"/>
                <a:cs typeface="Times New Roman" panose="02020603050405020304" pitchFamily="18" charset="0"/>
              </a:rPr>
              <a:t>在此得到数据）中。</a:t>
            </a:r>
          </a:p>
        </p:txBody>
      </p:sp>
      <p:pic>
        <p:nvPicPr>
          <p:cNvPr id="10" name="图片 5"/>
          <p:cNvPicPr>
            <a:picLocks noChangeAspect="1"/>
          </p:cNvPicPr>
          <p:nvPr/>
        </p:nvPicPr>
        <p:blipFill>
          <a:blip r:embed="rId3" cstate="print"/>
          <a:srcRect/>
          <a:stretch>
            <a:fillRect/>
          </a:stretch>
        </p:blipFill>
        <p:spPr bwMode="auto">
          <a:xfrm>
            <a:off x="958406" y="2305558"/>
            <a:ext cx="5656262" cy="2381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2.2. </a:t>
            </a:r>
            <a:r>
              <a:rPr lang="zh-CN" altLang="en-US" sz="3300" dirty="0" smtClean="0"/>
              <a:t>基本文件方法</a:t>
            </a:r>
            <a:r>
              <a:rPr lang="en-US" altLang="zh-CN" sz="3300" dirty="0" smtClean="0"/>
              <a:t>(4)</a:t>
            </a:r>
            <a:endParaRPr lang="zh-CN" altLang="en-US" sz="3300" dirty="0" smtClean="0"/>
          </a:p>
        </p:txBody>
      </p:sp>
      <p:sp>
        <p:nvSpPr>
          <p:cNvPr id="8" name="矩形 7"/>
          <p:cNvSpPr/>
          <p:nvPr/>
        </p:nvSpPr>
        <p:spPr>
          <a:xfrm>
            <a:off x="486955" y="1014580"/>
            <a:ext cx="8236421" cy="337323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关闭文件：</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应该牢记使用</a:t>
            </a:r>
            <a:r>
              <a:rPr lang="en-US" altLang="zh-CN" sz="1600" kern="100" dirty="0" smtClean="0">
                <a:latin typeface="微软雅黑" pitchFamily="34" charset="-122"/>
                <a:ea typeface="微软雅黑" pitchFamily="34" charset="-122"/>
                <a:cs typeface="Times New Roman" panose="02020603050405020304" pitchFamily="18" charset="0"/>
              </a:rPr>
              <a:t>close</a:t>
            </a:r>
            <a:r>
              <a:rPr lang="zh-CN" altLang="en-US" sz="1600" kern="100" dirty="0" smtClean="0">
                <a:latin typeface="微软雅黑" pitchFamily="34" charset="-122"/>
                <a:ea typeface="微软雅黑" pitchFamily="34" charset="-122"/>
                <a:cs typeface="Times New Roman" panose="02020603050405020304" pitchFamily="18" charset="0"/>
              </a:rPr>
              <a:t>方法关闭文件。通常来说，一个文件对象在退出程序后（也可能在退出前）自动关闭，尽管是否关闭文件不是很重要，但关闭文件是没有什么害处的，可以避免在某些操作系统或设置中进行无用的修改，这样做也会避免用完系统中所打开文件的配额。</a:t>
            </a: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写入过的文件总是应该关闭，是因为</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可能会缓存（出于效率的考虑而把数据临时地存储在某处）写入的数据，如果程序因为某些原因崩溃了，那么数据根本就不会被写入文件。为了安全起见，要在使用完文件后关闭。</a:t>
            </a: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如果想确保文件被关闭了，那么应该使用</a:t>
            </a:r>
            <a:r>
              <a:rPr lang="en-US" altLang="zh-CN" sz="1600" kern="100" dirty="0" smtClean="0">
                <a:latin typeface="微软雅黑" pitchFamily="34" charset="-122"/>
                <a:ea typeface="微软雅黑" pitchFamily="34" charset="-122"/>
                <a:cs typeface="Times New Roman" panose="02020603050405020304" pitchFamily="18" charset="0"/>
              </a:rPr>
              <a:t>try/finally</a:t>
            </a:r>
            <a:r>
              <a:rPr lang="zh-CN" altLang="en-US" sz="1600" kern="100" dirty="0" smtClean="0">
                <a:latin typeface="微软雅黑" pitchFamily="34" charset="-122"/>
                <a:ea typeface="微软雅黑" pitchFamily="34" charset="-122"/>
                <a:cs typeface="Times New Roman" panose="02020603050405020304" pitchFamily="18" charset="0"/>
              </a:rPr>
              <a:t>语句，并且在</a:t>
            </a:r>
            <a:r>
              <a:rPr lang="en-US" altLang="zh-CN" sz="1600" kern="100" dirty="0" smtClean="0">
                <a:latin typeface="微软雅黑" pitchFamily="34" charset="-122"/>
                <a:ea typeface="微软雅黑" pitchFamily="34" charset="-122"/>
                <a:cs typeface="Times New Roman" panose="02020603050405020304" pitchFamily="18" charset="0"/>
              </a:rPr>
              <a:t>finally</a:t>
            </a:r>
            <a:r>
              <a:rPr lang="zh-CN" altLang="en-US" sz="1600" kern="100" dirty="0" smtClean="0">
                <a:latin typeface="微软雅黑" pitchFamily="34" charset="-122"/>
                <a:ea typeface="微软雅黑" pitchFamily="34" charset="-122"/>
                <a:cs typeface="Times New Roman" panose="02020603050405020304" pitchFamily="18" charset="0"/>
              </a:rPr>
              <a:t>子句中调用</a:t>
            </a:r>
            <a:r>
              <a:rPr lang="en-US" altLang="zh-CN" sz="1600" kern="100" dirty="0" smtClean="0">
                <a:latin typeface="微软雅黑" pitchFamily="34" charset="-122"/>
                <a:ea typeface="微软雅黑" pitchFamily="34" charset="-122"/>
                <a:cs typeface="Times New Roman" panose="02020603050405020304" pitchFamily="18" charset="0"/>
              </a:rPr>
              <a:t>close</a:t>
            </a:r>
            <a:r>
              <a:rPr lang="zh-CN" altLang="en-US" sz="1600" kern="100" dirty="0" smtClean="0">
                <a:latin typeface="微软雅黑" pitchFamily="34" charset="-122"/>
                <a:ea typeface="微软雅黑" pitchFamily="34" charset="-122"/>
                <a:cs typeface="Times New Roman" panose="02020603050405020304" pitchFamily="18" charset="0"/>
              </a:rPr>
              <a:t>方法。</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27</a:t>
            </a:fld>
            <a:endParaRPr lang="zh-CN" altLang="en-US">
              <a:solidFill>
                <a:prstClr val="black">
                  <a:tint val="75000"/>
                </a:prstClr>
              </a:solidFill>
            </a:endParaRPr>
          </a:p>
        </p:txBody>
      </p:sp>
      <p:pic>
        <p:nvPicPr>
          <p:cNvPr id="7" name="图片 4"/>
          <p:cNvPicPr>
            <a:picLocks noChangeAspect="1"/>
          </p:cNvPicPr>
          <p:nvPr/>
        </p:nvPicPr>
        <p:blipFill>
          <a:blip r:embed="rId3" cstate="print"/>
          <a:srcRect/>
          <a:stretch>
            <a:fillRect/>
          </a:stretch>
        </p:blipFill>
        <p:spPr bwMode="auto">
          <a:xfrm>
            <a:off x="939356" y="4480751"/>
            <a:ext cx="3762375" cy="11525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2.2. </a:t>
            </a:r>
            <a:r>
              <a:rPr lang="zh-CN" altLang="en-US" sz="3300" dirty="0" smtClean="0"/>
              <a:t>基本文件方法</a:t>
            </a:r>
            <a:r>
              <a:rPr lang="en-US" altLang="zh-CN" sz="3300" dirty="0" smtClean="0"/>
              <a:t>(5)</a:t>
            </a:r>
            <a:endParaRPr lang="zh-CN" altLang="en-US" sz="3300" dirty="0" smtClean="0"/>
          </a:p>
        </p:txBody>
      </p:sp>
      <p:sp>
        <p:nvSpPr>
          <p:cNvPr id="8" name="矩形 7"/>
          <p:cNvSpPr/>
          <p:nvPr/>
        </p:nvSpPr>
        <p:spPr>
          <a:xfrm>
            <a:off x="486955" y="1014580"/>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事实上，有专门为这种情况设计的语句（在</a:t>
            </a:r>
            <a:r>
              <a:rPr lang="en-US" altLang="zh-CN" sz="2000" kern="100" dirty="0" smtClean="0">
                <a:latin typeface="微软雅黑" pitchFamily="34" charset="-122"/>
                <a:ea typeface="微软雅黑" pitchFamily="34" charset="-122"/>
                <a:cs typeface="Times New Roman" panose="02020603050405020304" pitchFamily="18" charset="0"/>
              </a:rPr>
              <a:t>Python 2.5</a:t>
            </a:r>
            <a:r>
              <a:rPr lang="zh-CN" altLang="en-US" sz="2000" kern="100" dirty="0" smtClean="0">
                <a:latin typeface="微软雅黑" pitchFamily="34" charset="-122"/>
                <a:ea typeface="微软雅黑" pitchFamily="34" charset="-122"/>
                <a:cs typeface="Times New Roman" panose="02020603050405020304" pitchFamily="18" charset="0"/>
              </a:rPr>
              <a:t>中引入），即</a:t>
            </a:r>
            <a:r>
              <a:rPr lang="en-US" altLang="zh-CN" sz="2000" kern="100" dirty="0" smtClean="0">
                <a:latin typeface="微软雅黑" pitchFamily="34" charset="-122"/>
                <a:ea typeface="微软雅黑" pitchFamily="34" charset="-122"/>
                <a:cs typeface="Times New Roman" panose="02020603050405020304" pitchFamily="18" charset="0"/>
              </a:rPr>
              <a:t>with</a:t>
            </a:r>
            <a:r>
              <a:rPr lang="zh-CN" altLang="en-US" sz="2000" kern="100" dirty="0" smtClean="0">
                <a:latin typeface="微软雅黑" pitchFamily="34" charset="-122"/>
                <a:ea typeface="微软雅黑" pitchFamily="34" charset="-122"/>
                <a:cs typeface="Times New Roman" panose="02020603050405020304" pitchFamily="18" charset="0"/>
              </a:rPr>
              <a:t>语句：</a:t>
            </a:r>
            <a:endParaRPr lang="zh-CN" altLang="en-US"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28</a:t>
            </a:fld>
            <a:endParaRPr lang="zh-CN" altLang="en-US">
              <a:solidFill>
                <a:prstClr val="black">
                  <a:tint val="75000"/>
                </a:prstClr>
              </a:solidFill>
            </a:endParaRPr>
          </a:p>
        </p:txBody>
      </p:sp>
      <p:pic>
        <p:nvPicPr>
          <p:cNvPr id="6" name="图片 4"/>
          <p:cNvPicPr>
            <a:picLocks noChangeAspect="1"/>
          </p:cNvPicPr>
          <p:nvPr/>
        </p:nvPicPr>
        <p:blipFill>
          <a:blip r:embed="rId3" cstate="print"/>
          <a:srcRect/>
          <a:stretch>
            <a:fillRect/>
          </a:stretch>
        </p:blipFill>
        <p:spPr bwMode="auto">
          <a:xfrm>
            <a:off x="928497" y="2005394"/>
            <a:ext cx="4657725" cy="485775"/>
          </a:xfrm>
          <a:prstGeom prst="rect">
            <a:avLst/>
          </a:prstGeom>
          <a:noFill/>
          <a:ln w="9525">
            <a:noFill/>
            <a:miter lim="800000"/>
            <a:headEnd/>
            <a:tailEnd/>
          </a:ln>
        </p:spPr>
      </p:pic>
      <p:sp>
        <p:nvSpPr>
          <p:cNvPr id="9" name="矩形 8"/>
          <p:cNvSpPr/>
          <p:nvPr/>
        </p:nvSpPr>
        <p:spPr>
          <a:xfrm>
            <a:off x="493051" y="2602588"/>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smtClean="0">
                <a:latin typeface="微软雅黑" pitchFamily="34" charset="-122"/>
                <a:ea typeface="微软雅黑" pitchFamily="34" charset="-122"/>
                <a:cs typeface="Times New Roman" panose="02020603050405020304" pitchFamily="18" charset="0"/>
              </a:rPr>
              <a:t>with</a:t>
            </a:r>
            <a:r>
              <a:rPr lang="zh-CN" altLang="en-US" sz="2000" kern="100" dirty="0" smtClean="0">
                <a:latin typeface="微软雅黑" pitchFamily="34" charset="-122"/>
                <a:ea typeface="微软雅黑" pitchFamily="34" charset="-122"/>
                <a:cs typeface="Times New Roman" panose="02020603050405020304" pitchFamily="18" charset="0"/>
              </a:rPr>
              <a:t>语句可以打开文件并且将其赋值到变量上（本例是</a:t>
            </a:r>
            <a:r>
              <a:rPr lang="en-US" altLang="zh-CN" sz="2000" kern="100" dirty="0" err="1" smtClean="0">
                <a:latin typeface="微软雅黑" pitchFamily="34" charset="-122"/>
                <a:ea typeface="微软雅黑" pitchFamily="34" charset="-122"/>
                <a:cs typeface="Times New Roman" panose="02020603050405020304" pitchFamily="18" charset="0"/>
              </a:rPr>
              <a:t>somefile</a:t>
            </a:r>
            <a:r>
              <a:rPr lang="zh-CN" altLang="en-US" sz="2000" kern="100" dirty="0" smtClean="0">
                <a:latin typeface="微软雅黑" pitchFamily="34" charset="-122"/>
                <a:ea typeface="微软雅黑" pitchFamily="34" charset="-122"/>
                <a:cs typeface="Times New Roman" panose="02020603050405020304" pitchFamily="18" charset="0"/>
              </a:rPr>
              <a:t>）。之后就可以将数据写入语句体中的文件（或许执行其他操作）。文件在语句结束后会被自动关闭，即使是由于异常引起的结束也是如此。</a:t>
            </a:r>
            <a:endParaRPr lang="zh-CN" altLang="en-US" sz="1600" kern="100" dirty="0" smtClean="0">
              <a:latin typeface="微软雅黑" pitchFamily="34" charset="-122"/>
              <a:ea typeface="微软雅黑"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2.3. </a:t>
            </a:r>
            <a:r>
              <a:rPr lang="zh-CN" altLang="en-US" sz="3300" dirty="0" smtClean="0"/>
              <a:t>对文件内容进行迭代</a:t>
            </a:r>
            <a:r>
              <a:rPr lang="en-US" altLang="zh-CN" sz="3300" dirty="0" smtClean="0"/>
              <a:t>(1)</a:t>
            </a:r>
            <a:endParaRPr lang="zh-CN" altLang="en-US" sz="3300" dirty="0" smtClean="0"/>
          </a:p>
        </p:txBody>
      </p:sp>
      <p:sp>
        <p:nvSpPr>
          <p:cNvPr id="8" name="矩形 7"/>
          <p:cNvSpPr/>
          <p:nvPr/>
        </p:nvSpPr>
        <p:spPr>
          <a:xfrm>
            <a:off x="486955" y="1014580"/>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在这部分的所有例子中都使用了名为</a:t>
            </a:r>
            <a:r>
              <a:rPr lang="en-US" altLang="zh-CN" sz="2000" kern="100" dirty="0" smtClean="0">
                <a:latin typeface="微软雅黑" pitchFamily="34" charset="-122"/>
                <a:ea typeface="微软雅黑" pitchFamily="34" charset="-122"/>
                <a:cs typeface="Times New Roman" panose="02020603050405020304" pitchFamily="18" charset="0"/>
              </a:rPr>
              <a:t>process</a:t>
            </a:r>
            <a:r>
              <a:rPr lang="zh-CN" altLang="en-US" sz="2000" kern="100" dirty="0" smtClean="0">
                <a:latin typeface="微软雅黑" pitchFamily="34" charset="-122"/>
                <a:ea typeface="微软雅黑" pitchFamily="34" charset="-122"/>
                <a:cs typeface="Times New Roman" panose="02020603050405020304" pitchFamily="18" charset="0"/>
              </a:rPr>
              <a:t>的虚拟函数</a:t>
            </a:r>
            <a:r>
              <a:rPr lang="en-US" altLang="zh-CN" sz="2000" kern="100" dirty="0" smtClean="0">
                <a:latin typeface="微软雅黑" pitchFamily="34" charset="-122"/>
                <a:ea typeface="微软雅黑" pitchFamily="34" charset="-122"/>
                <a:cs typeface="Times New Roman" panose="02020603050405020304" pitchFamily="18" charset="0"/>
              </a:rPr>
              <a:t>(fictitious faction)</a:t>
            </a:r>
            <a:r>
              <a:rPr lang="zh-CN" altLang="en-US" sz="2000" kern="100" dirty="0" smtClean="0">
                <a:latin typeface="微软雅黑" pitchFamily="34" charset="-122"/>
                <a:ea typeface="微软雅黑" pitchFamily="34" charset="-122"/>
                <a:cs typeface="Times New Roman" panose="02020603050405020304" pitchFamily="18" charset="0"/>
              </a:rPr>
              <a:t>，用来表示每个字符或每行的处理过程。</a:t>
            </a:r>
            <a:endParaRPr lang="zh-CN" altLang="en-US"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29</a:t>
            </a:fld>
            <a:endParaRPr lang="zh-CN" altLang="en-US">
              <a:solidFill>
                <a:prstClr val="black">
                  <a:tint val="75000"/>
                </a:prstClr>
              </a:solidFill>
            </a:endParaRPr>
          </a:p>
        </p:txBody>
      </p:sp>
      <p:sp>
        <p:nvSpPr>
          <p:cNvPr id="9" name="矩形 8"/>
          <p:cNvSpPr/>
          <p:nvPr/>
        </p:nvSpPr>
        <p:spPr>
          <a:xfrm>
            <a:off x="493051" y="2648308"/>
            <a:ext cx="8236421" cy="113261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按字节处理：</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最常见的对文件内容进行迭代的方法是在</a:t>
            </a:r>
            <a:r>
              <a:rPr lang="en-US" altLang="zh-CN" sz="1600" kern="100" dirty="0" smtClean="0">
                <a:latin typeface="微软雅黑" pitchFamily="34" charset="-122"/>
                <a:ea typeface="微软雅黑" pitchFamily="34" charset="-122"/>
                <a:cs typeface="Times New Roman" panose="02020603050405020304" pitchFamily="18" charset="0"/>
              </a:rPr>
              <a:t>while</a:t>
            </a:r>
            <a:r>
              <a:rPr lang="zh-CN" altLang="en-US" sz="1600" kern="100" dirty="0" smtClean="0">
                <a:latin typeface="微软雅黑" pitchFamily="34" charset="-122"/>
                <a:ea typeface="微软雅黑" pitchFamily="34" charset="-122"/>
                <a:cs typeface="Times New Roman" panose="02020603050405020304" pitchFamily="18" charset="0"/>
              </a:rPr>
              <a:t>循环中使用</a:t>
            </a:r>
            <a:r>
              <a:rPr lang="en-US" altLang="zh-CN" sz="1600" kern="100" dirty="0" smtClean="0">
                <a:latin typeface="微软雅黑" pitchFamily="34" charset="-122"/>
                <a:ea typeface="微软雅黑" pitchFamily="34" charset="-122"/>
                <a:cs typeface="Times New Roman" panose="02020603050405020304" pitchFamily="18" charset="0"/>
              </a:rPr>
              <a:t>read</a:t>
            </a:r>
            <a:r>
              <a:rPr lang="zh-CN" altLang="en-US" sz="1600" kern="100" dirty="0" smtClean="0">
                <a:latin typeface="微软雅黑" pitchFamily="34" charset="-122"/>
                <a:ea typeface="微软雅黑" pitchFamily="34" charset="-122"/>
                <a:cs typeface="Times New Roman" panose="02020603050405020304" pitchFamily="18" charset="0"/>
              </a:rPr>
              <a:t>方法。例如，对每个字符（字节）进行循环，可以用如下代码中的方法实现。</a:t>
            </a:r>
          </a:p>
        </p:txBody>
      </p:sp>
      <p:pic>
        <p:nvPicPr>
          <p:cNvPr id="7" name="图片 4"/>
          <p:cNvPicPr>
            <a:picLocks noChangeAspect="1"/>
          </p:cNvPicPr>
          <p:nvPr/>
        </p:nvPicPr>
        <p:blipFill>
          <a:blip r:embed="rId3" cstate="print"/>
          <a:srcRect/>
          <a:stretch>
            <a:fillRect/>
          </a:stretch>
        </p:blipFill>
        <p:spPr bwMode="auto">
          <a:xfrm>
            <a:off x="822198" y="2007108"/>
            <a:ext cx="3779838" cy="542925"/>
          </a:xfrm>
          <a:prstGeom prst="rect">
            <a:avLst/>
          </a:prstGeom>
          <a:noFill/>
          <a:ln w="9525">
            <a:noFill/>
            <a:miter lim="800000"/>
            <a:headEnd/>
            <a:tailEnd/>
          </a:ln>
        </p:spPr>
      </p:pic>
      <p:pic>
        <p:nvPicPr>
          <p:cNvPr id="10" name="图片 5"/>
          <p:cNvPicPr>
            <a:picLocks noChangeAspect="1"/>
          </p:cNvPicPr>
          <p:nvPr/>
        </p:nvPicPr>
        <p:blipFill>
          <a:blip r:embed="rId4" cstate="print"/>
          <a:srcRect/>
          <a:stretch>
            <a:fillRect/>
          </a:stretch>
        </p:blipFill>
        <p:spPr bwMode="auto">
          <a:xfrm>
            <a:off x="866331" y="3800285"/>
            <a:ext cx="2952750" cy="1352550"/>
          </a:xfrm>
          <a:prstGeom prst="rect">
            <a:avLst/>
          </a:prstGeom>
          <a:noFill/>
          <a:ln w="9525">
            <a:noFill/>
            <a:miter lim="800000"/>
            <a:headEnd/>
            <a:tailEnd/>
          </a:ln>
        </p:spPr>
      </p:pic>
      <p:sp>
        <p:nvSpPr>
          <p:cNvPr id="11" name="矩形 10"/>
          <p:cNvSpPr/>
          <p:nvPr/>
        </p:nvSpPr>
        <p:spPr>
          <a:xfrm>
            <a:off x="483907" y="5144620"/>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这个程序可以使用是因为当到达文件的末尾时，</a:t>
            </a:r>
            <a:r>
              <a:rPr lang="en-US" altLang="zh-CN" sz="2000" kern="100" dirty="0" smtClean="0">
                <a:latin typeface="微软雅黑" pitchFamily="34" charset="-122"/>
                <a:ea typeface="微软雅黑" pitchFamily="34" charset="-122"/>
                <a:cs typeface="Times New Roman" panose="02020603050405020304" pitchFamily="18" charset="0"/>
              </a:rPr>
              <a:t>read</a:t>
            </a:r>
            <a:r>
              <a:rPr lang="zh-CN" altLang="en-US" sz="2000" kern="100" dirty="0" smtClean="0">
                <a:latin typeface="微软雅黑" pitchFamily="34" charset="-122"/>
                <a:ea typeface="微软雅黑" pitchFamily="34" charset="-122"/>
                <a:cs typeface="Times New Roman" panose="02020603050405020304" pitchFamily="18" charset="0"/>
              </a:rPr>
              <a:t>方法返回一个空的字符串，但在那之前返回的字符串会包含一个字符（这样布尔值是真）。如果</a:t>
            </a:r>
            <a:r>
              <a:rPr lang="en-US" altLang="zh-CN" sz="2000" kern="100" dirty="0" smtClean="0">
                <a:latin typeface="微软雅黑" pitchFamily="34" charset="-122"/>
                <a:ea typeface="微软雅黑" pitchFamily="34" charset="-122"/>
                <a:cs typeface="Times New Roman" panose="02020603050405020304" pitchFamily="18" charset="0"/>
              </a:rPr>
              <a:t>char</a:t>
            </a:r>
            <a:r>
              <a:rPr lang="zh-CN" altLang="en-US" sz="2000" kern="100" dirty="0" smtClean="0">
                <a:latin typeface="微软雅黑" pitchFamily="34" charset="-122"/>
                <a:ea typeface="微软雅黑" pitchFamily="34" charset="-122"/>
                <a:cs typeface="Times New Roman" panose="02020603050405020304" pitchFamily="18" charset="0"/>
              </a:rPr>
              <a:t>是真，则表示还没有到文件末尾。</a:t>
            </a:r>
            <a:endParaRPr lang="zh-CN" altLang="en-US" sz="1600" kern="100" dirty="0" smtClean="0">
              <a:latin typeface="微软雅黑" pitchFamily="34" charset="-122"/>
              <a:ea typeface="微软雅黑"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1.2. </a:t>
            </a:r>
            <a:r>
              <a:rPr lang="zh-CN" altLang="en-US" sz="3300" dirty="0" smtClean="0"/>
              <a:t>引发异常</a:t>
            </a:r>
            <a:r>
              <a:rPr lang="en-US" altLang="zh-CN" sz="3300" dirty="0" smtClean="0"/>
              <a:t>(1)</a:t>
            </a:r>
            <a:endParaRPr lang="zh-CN" altLang="en-US" sz="3300" dirty="0" smtClean="0"/>
          </a:p>
        </p:txBody>
      </p:sp>
      <p:sp>
        <p:nvSpPr>
          <p:cNvPr id="8" name="矩形 7"/>
          <p:cNvSpPr/>
          <p:nvPr/>
        </p:nvSpPr>
        <p:spPr>
          <a:xfrm>
            <a:off x="486955" y="1078588"/>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smtClean="0">
                <a:latin typeface="微软雅黑" pitchFamily="34" charset="-122"/>
                <a:ea typeface="微软雅黑" pitchFamily="34" charset="-122"/>
                <a:cs typeface="Times New Roman" panose="02020603050405020304" pitchFamily="18" charset="0"/>
              </a:rPr>
              <a:t>raise</a:t>
            </a:r>
            <a:r>
              <a:rPr lang="zh-CN" altLang="en-US" sz="2000" kern="100" dirty="0" smtClean="0">
                <a:latin typeface="微软雅黑" pitchFamily="34" charset="-122"/>
                <a:ea typeface="微软雅黑" pitchFamily="34" charset="-122"/>
                <a:cs typeface="Times New Roman" panose="02020603050405020304" pitchFamily="18" charset="0"/>
              </a:rPr>
              <a:t>语句，为了引发异常，可以使用一个类（应该是</a:t>
            </a:r>
            <a:r>
              <a:rPr lang="en-US" altLang="zh-CN" sz="2000" kern="100" dirty="0" smtClean="0">
                <a:latin typeface="微软雅黑" pitchFamily="34" charset="-122"/>
                <a:ea typeface="微软雅黑" pitchFamily="34" charset="-122"/>
                <a:cs typeface="Times New Roman" panose="02020603050405020304" pitchFamily="18" charset="0"/>
              </a:rPr>
              <a:t>Exception</a:t>
            </a:r>
            <a:r>
              <a:rPr lang="zh-CN" altLang="en-US" sz="2000" kern="100" dirty="0" smtClean="0">
                <a:latin typeface="微软雅黑" pitchFamily="34" charset="-122"/>
                <a:ea typeface="微软雅黑" pitchFamily="34" charset="-122"/>
                <a:cs typeface="Times New Roman" panose="02020603050405020304" pitchFamily="18" charset="0"/>
              </a:rPr>
              <a:t>的子类）或者实例参数调用</a:t>
            </a:r>
            <a:r>
              <a:rPr lang="en-US" altLang="zh-CN" sz="2000" kern="100" dirty="0" smtClean="0">
                <a:latin typeface="微软雅黑" pitchFamily="34" charset="-122"/>
                <a:ea typeface="微软雅黑" pitchFamily="34" charset="-122"/>
                <a:cs typeface="Times New Roman" panose="02020603050405020304" pitchFamily="18" charset="0"/>
              </a:rPr>
              <a:t>raise</a:t>
            </a:r>
            <a:r>
              <a:rPr lang="zh-CN" altLang="en-US" sz="2000" kern="100" dirty="0" smtClean="0">
                <a:latin typeface="微软雅黑" pitchFamily="34" charset="-122"/>
                <a:ea typeface="微软雅黑" pitchFamily="34" charset="-122"/>
                <a:cs typeface="Times New Roman" panose="02020603050405020304" pitchFamily="18" charset="0"/>
              </a:rPr>
              <a:t>语句。使用类时，程序会自动创建实例。下面是一些简单的例子，使用了内建的</a:t>
            </a:r>
            <a:r>
              <a:rPr lang="en-US" altLang="zh-CN" sz="2000" kern="100" dirty="0" smtClean="0">
                <a:latin typeface="微软雅黑" pitchFamily="34" charset="-122"/>
                <a:ea typeface="微软雅黑" pitchFamily="34" charset="-122"/>
                <a:cs typeface="Times New Roman" panose="02020603050405020304" pitchFamily="18" charset="0"/>
              </a:rPr>
              <a:t>Exception</a:t>
            </a:r>
            <a:r>
              <a:rPr lang="zh-CN" altLang="en-US" sz="2000" kern="100" dirty="0" smtClean="0">
                <a:latin typeface="微软雅黑" pitchFamily="34" charset="-122"/>
                <a:ea typeface="微软雅黑" pitchFamily="34" charset="-122"/>
                <a:cs typeface="Times New Roman" panose="02020603050405020304" pitchFamily="18" charset="0"/>
              </a:rPr>
              <a:t>异常类：</a:t>
            </a:r>
          </a:p>
        </p:txBody>
      </p:sp>
      <p:sp>
        <p:nvSpPr>
          <p:cNvPr id="12" name="灯片编号占位符 11"/>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a:t>
            </a:fld>
            <a:endParaRPr lang="zh-CN" altLang="en-US">
              <a:solidFill>
                <a:prstClr val="black">
                  <a:tint val="75000"/>
                </a:prstClr>
              </a:solidFill>
            </a:endParaRPr>
          </a:p>
        </p:txBody>
      </p:sp>
      <p:pic>
        <p:nvPicPr>
          <p:cNvPr id="13" name="图片 1"/>
          <p:cNvPicPr>
            <a:picLocks noChangeAspect="1"/>
          </p:cNvPicPr>
          <p:nvPr/>
        </p:nvPicPr>
        <p:blipFill>
          <a:blip r:embed="rId3" cstate="print"/>
          <a:srcRect/>
          <a:stretch>
            <a:fillRect/>
          </a:stretch>
        </p:blipFill>
        <p:spPr bwMode="auto">
          <a:xfrm>
            <a:off x="926656" y="2447608"/>
            <a:ext cx="4419600" cy="3133725"/>
          </a:xfrm>
          <a:prstGeom prst="rect">
            <a:avLst/>
          </a:prstGeom>
          <a:noFill/>
          <a:ln w="9525">
            <a:noFill/>
            <a:miter lim="800000"/>
            <a:headEnd/>
            <a:tailEnd/>
          </a:ln>
        </p:spPr>
      </p:pic>
      <p:sp>
        <p:nvSpPr>
          <p:cNvPr id="14" name="文本框 4"/>
          <p:cNvSpPr txBox="1">
            <a:spLocks noChangeArrowheads="1"/>
          </p:cNvSpPr>
          <p:nvPr/>
        </p:nvSpPr>
        <p:spPr bwMode="auto">
          <a:xfrm>
            <a:off x="5158423" y="3648456"/>
            <a:ext cx="3816350" cy="1077218"/>
          </a:xfrm>
          <a:prstGeom prst="rect">
            <a:avLst/>
          </a:prstGeom>
          <a:noFill/>
          <a:ln w="9525">
            <a:noFill/>
            <a:miter lim="800000"/>
            <a:headEnd/>
            <a:tailEnd/>
          </a:ln>
        </p:spPr>
        <p:txBody>
          <a:bodyPr>
            <a:spAutoFit/>
          </a:bodyPr>
          <a:lstStyle/>
          <a:p>
            <a:r>
              <a:rPr lang="zh-CN" altLang="en-US" sz="1600" dirty="0">
                <a:latin typeface="Times New Roman" pitchFamily="18" charset="0"/>
                <a:cs typeface="Times New Roman" pitchFamily="18" charset="0"/>
              </a:rPr>
              <a:t>解析：第一个例子</a:t>
            </a:r>
            <a:r>
              <a:rPr lang="en-US" altLang="zh-CN" sz="1600" dirty="0">
                <a:latin typeface="Times New Roman" pitchFamily="18" charset="0"/>
                <a:cs typeface="Times New Roman" pitchFamily="18" charset="0"/>
              </a:rPr>
              <a:t>raise </a:t>
            </a:r>
            <a:r>
              <a:rPr lang="en-US" altLang="zh-CN" sz="1600" dirty="0" smtClean="0">
                <a:latin typeface="Times New Roman" pitchFamily="18" charset="0"/>
                <a:cs typeface="Times New Roman" pitchFamily="18" charset="0"/>
              </a:rPr>
              <a:t>Exception</a:t>
            </a:r>
            <a:r>
              <a:rPr lang="zh-CN" altLang="en-US" sz="1600" dirty="0" smtClean="0">
                <a:latin typeface="Times New Roman" pitchFamily="18" charset="0"/>
                <a:cs typeface="Times New Roman" pitchFamily="18" charset="0"/>
              </a:rPr>
              <a:t>引发</a:t>
            </a:r>
            <a:r>
              <a:rPr lang="zh-CN" altLang="en-US" sz="1600" dirty="0">
                <a:latin typeface="Times New Roman" pitchFamily="18" charset="0"/>
                <a:cs typeface="Times New Roman" pitchFamily="18" charset="0"/>
              </a:rPr>
              <a:t>了一个没有任何有关错误信息的普通异常。后一个例子中，则添加了一些</a:t>
            </a:r>
            <a:r>
              <a:rPr lang="en-US" altLang="zh-CN" sz="1600" dirty="0" err="1" smtClean="0">
                <a:latin typeface="Times New Roman" pitchFamily="18" charset="0"/>
                <a:cs typeface="Times New Roman" pitchFamily="18" charset="0"/>
              </a:rPr>
              <a:t>hyperdrive</a:t>
            </a: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overload</a:t>
            </a:r>
            <a:r>
              <a:rPr lang="zh-CN" altLang="en-US" sz="1600" dirty="0">
                <a:latin typeface="Times New Roman" pitchFamily="18" charset="0"/>
                <a:cs typeface="Times New Roman" pitchFamily="18" charset="0"/>
              </a:rPr>
              <a:t>错误信息。</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2.3. </a:t>
            </a:r>
            <a:r>
              <a:rPr lang="zh-CN" altLang="en-US" sz="3300" dirty="0" smtClean="0"/>
              <a:t>对文件内容进行迭代</a:t>
            </a:r>
            <a:r>
              <a:rPr lang="en-US" altLang="zh-CN" sz="3300" dirty="0" smtClean="0"/>
              <a:t>(2)</a:t>
            </a:r>
            <a:endParaRPr lang="zh-CN" altLang="en-US" sz="3300" dirty="0" smtClean="0"/>
          </a:p>
        </p:txBody>
      </p:sp>
      <p:sp>
        <p:nvSpPr>
          <p:cNvPr id="8" name="矩形 7"/>
          <p:cNvSpPr/>
          <p:nvPr/>
        </p:nvSpPr>
        <p:spPr>
          <a:xfrm>
            <a:off x="486955" y="1014580"/>
            <a:ext cx="8236421" cy="1101455"/>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按行操作：</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当处理文本文件时，经常会对文件的行进行迭代而不是处理单个字符。处理行使用的方法和处理字符一样，即使用</a:t>
            </a:r>
            <a:r>
              <a:rPr lang="en-US" altLang="zh-CN" sz="1600" kern="100" dirty="0" err="1" smtClean="0">
                <a:latin typeface="微软雅黑" pitchFamily="34" charset="-122"/>
                <a:ea typeface="微软雅黑" pitchFamily="34" charset="-122"/>
                <a:cs typeface="Times New Roman" panose="02020603050405020304" pitchFamily="18" charset="0"/>
              </a:rPr>
              <a:t>readline</a:t>
            </a:r>
            <a:r>
              <a:rPr lang="zh-CN" altLang="en-US" sz="1600" kern="100" dirty="0" smtClean="0">
                <a:latin typeface="微软雅黑" pitchFamily="34" charset="-122"/>
                <a:ea typeface="微软雅黑" pitchFamily="34" charset="-122"/>
                <a:cs typeface="Times New Roman" panose="02020603050405020304" pitchFamily="18" charset="0"/>
              </a:rPr>
              <a:t>方法，如下所示：</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30</a:t>
            </a:fld>
            <a:endParaRPr lang="zh-CN" altLang="en-US">
              <a:solidFill>
                <a:prstClr val="black">
                  <a:tint val="75000"/>
                </a:prstClr>
              </a:solidFill>
            </a:endParaRPr>
          </a:p>
        </p:txBody>
      </p:sp>
      <p:pic>
        <p:nvPicPr>
          <p:cNvPr id="12" name="图片 1"/>
          <p:cNvPicPr>
            <a:picLocks noChangeAspect="1"/>
          </p:cNvPicPr>
          <p:nvPr/>
        </p:nvPicPr>
        <p:blipFill>
          <a:blip r:embed="rId3" cstate="print"/>
          <a:srcRect/>
          <a:stretch>
            <a:fillRect/>
          </a:stretch>
        </p:blipFill>
        <p:spPr bwMode="auto">
          <a:xfrm>
            <a:off x="955929" y="2342325"/>
            <a:ext cx="3381375" cy="15811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2.3. </a:t>
            </a:r>
            <a:r>
              <a:rPr lang="zh-CN" altLang="en-US" sz="3300" dirty="0" smtClean="0"/>
              <a:t>对文件内容进行迭代</a:t>
            </a:r>
            <a:r>
              <a:rPr lang="en-US" altLang="zh-CN" sz="3300" dirty="0" smtClean="0"/>
              <a:t>(3)</a:t>
            </a:r>
            <a:endParaRPr lang="zh-CN" altLang="en-US" sz="3300" dirty="0" smtClean="0"/>
          </a:p>
        </p:txBody>
      </p:sp>
      <p:sp>
        <p:nvSpPr>
          <p:cNvPr id="8" name="矩形 7"/>
          <p:cNvSpPr/>
          <p:nvPr/>
        </p:nvSpPr>
        <p:spPr>
          <a:xfrm>
            <a:off x="486955" y="1014580"/>
            <a:ext cx="8236421" cy="209288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读取所有内容：</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如果文件不是很大，那么可以使用不带参数的</a:t>
            </a:r>
            <a:r>
              <a:rPr lang="en-US" altLang="zh-CN" sz="1600" kern="100" dirty="0" smtClean="0">
                <a:latin typeface="微软雅黑" pitchFamily="34" charset="-122"/>
                <a:ea typeface="微软雅黑" pitchFamily="34" charset="-122"/>
                <a:cs typeface="Times New Roman" panose="02020603050405020304" pitchFamily="18" charset="0"/>
              </a:rPr>
              <a:t>read</a:t>
            </a:r>
            <a:r>
              <a:rPr lang="zh-CN" altLang="en-US" sz="1600" kern="100" dirty="0" smtClean="0">
                <a:latin typeface="微软雅黑" pitchFamily="34" charset="-122"/>
                <a:ea typeface="微软雅黑" pitchFamily="34" charset="-122"/>
                <a:cs typeface="Times New Roman" panose="02020603050405020304" pitchFamily="18" charset="0"/>
              </a:rPr>
              <a:t>方法一次读取整个文件（把整个文件当作一个字符串来读取），或者使用</a:t>
            </a:r>
            <a:r>
              <a:rPr lang="en-US" altLang="zh-CN" sz="1600" kern="100" dirty="0" err="1" smtClean="0">
                <a:latin typeface="微软雅黑" pitchFamily="34" charset="-122"/>
                <a:ea typeface="微软雅黑" pitchFamily="34" charset="-122"/>
                <a:cs typeface="Times New Roman" panose="02020603050405020304" pitchFamily="18" charset="0"/>
              </a:rPr>
              <a:t>readlines</a:t>
            </a:r>
            <a:r>
              <a:rPr lang="zh-CN" altLang="en-US" sz="1600" kern="100" dirty="0" smtClean="0">
                <a:latin typeface="微软雅黑" pitchFamily="34" charset="-122"/>
                <a:ea typeface="微软雅黑" pitchFamily="34" charset="-122"/>
                <a:cs typeface="Times New Roman" panose="02020603050405020304" pitchFamily="18" charset="0"/>
              </a:rPr>
              <a:t>方法（把文件读入一个字符串列表，在列表中每个字符串就是一行）。注意，将文件的内容读入一个字符串或者是读入列表在其他时候也很有用。比如在读取后，就可以对字符串使用正则表达式操作，也可以将行列表存入一些的数据结构中，以备将来使用。</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31</a:t>
            </a:fld>
            <a:endParaRPr lang="zh-CN" altLang="en-US">
              <a:solidFill>
                <a:prstClr val="black">
                  <a:tint val="75000"/>
                </a:prstClr>
              </a:solidFill>
            </a:endParaRPr>
          </a:p>
        </p:txBody>
      </p:sp>
      <p:pic>
        <p:nvPicPr>
          <p:cNvPr id="6" name="图片 2"/>
          <p:cNvPicPr>
            <a:picLocks noChangeAspect="1"/>
          </p:cNvPicPr>
          <p:nvPr/>
        </p:nvPicPr>
        <p:blipFill>
          <a:blip r:embed="rId3" cstate="print"/>
          <a:srcRect/>
          <a:stretch>
            <a:fillRect/>
          </a:stretch>
        </p:blipFill>
        <p:spPr bwMode="auto">
          <a:xfrm>
            <a:off x="886524" y="3091498"/>
            <a:ext cx="3800475" cy="24955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2.3. </a:t>
            </a:r>
            <a:r>
              <a:rPr lang="zh-CN" altLang="en-US" sz="3300" dirty="0" smtClean="0"/>
              <a:t>对文件内容进行迭代</a:t>
            </a:r>
            <a:r>
              <a:rPr lang="en-US" altLang="zh-CN" sz="3300" dirty="0" smtClean="0"/>
              <a:t>(3)</a:t>
            </a:r>
            <a:endParaRPr lang="zh-CN" altLang="en-US" sz="3300" dirty="0" smtClean="0"/>
          </a:p>
        </p:txBody>
      </p:sp>
      <p:sp>
        <p:nvSpPr>
          <p:cNvPr id="8" name="矩形 7"/>
          <p:cNvSpPr/>
          <p:nvPr/>
        </p:nvSpPr>
        <p:spPr>
          <a:xfrm>
            <a:off x="486955" y="1014580"/>
            <a:ext cx="8236421" cy="1452705"/>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使用</a:t>
            </a:r>
            <a:r>
              <a:rPr lang="en-US" altLang="zh-CN" sz="2000" kern="100" dirty="0" err="1" smtClean="0">
                <a:latin typeface="微软雅黑" pitchFamily="34" charset="-122"/>
                <a:ea typeface="微软雅黑" pitchFamily="34" charset="-122"/>
                <a:cs typeface="Times New Roman" panose="02020603050405020304" pitchFamily="18" charset="0"/>
              </a:rPr>
              <a:t>fileinput</a:t>
            </a:r>
            <a:r>
              <a:rPr lang="zh-CN" altLang="en-US" sz="2000" kern="100" dirty="0" smtClean="0">
                <a:latin typeface="微软雅黑" pitchFamily="34" charset="-122"/>
                <a:ea typeface="微软雅黑" pitchFamily="34" charset="-122"/>
                <a:cs typeface="Times New Roman" panose="02020603050405020304" pitchFamily="18" charset="0"/>
              </a:rPr>
              <a:t>实现行迭代：</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在需要对一个非常大的文件进行迭代行的操作时，</a:t>
            </a:r>
            <a:r>
              <a:rPr lang="en-US" altLang="zh-CN" sz="1600" kern="100" dirty="0" err="1" smtClean="0">
                <a:latin typeface="微软雅黑" pitchFamily="34" charset="-122"/>
                <a:ea typeface="微软雅黑" pitchFamily="34" charset="-122"/>
                <a:cs typeface="Times New Roman" panose="02020603050405020304" pitchFamily="18" charset="0"/>
              </a:rPr>
              <a:t>readlines</a:t>
            </a:r>
            <a:r>
              <a:rPr lang="zh-CN" altLang="en-US" sz="1600" kern="100" dirty="0" smtClean="0">
                <a:latin typeface="微软雅黑" pitchFamily="34" charset="-122"/>
                <a:ea typeface="微软雅黑" pitchFamily="34" charset="-122"/>
                <a:cs typeface="Times New Roman" panose="02020603050405020304" pitchFamily="18" charset="0"/>
              </a:rPr>
              <a:t>会占用太多的内存。</a:t>
            </a:r>
            <a:endParaRPr lang="en-US" altLang="zh-CN" sz="16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这个时候可以使用</a:t>
            </a:r>
            <a:r>
              <a:rPr lang="en-US" altLang="zh-CN" sz="1600" kern="100" dirty="0" smtClean="0">
                <a:latin typeface="微软雅黑" pitchFamily="34" charset="-122"/>
                <a:ea typeface="微软雅黑" pitchFamily="34" charset="-122"/>
                <a:cs typeface="Times New Roman" panose="02020603050405020304" pitchFamily="18" charset="0"/>
              </a:rPr>
              <a:t>while</a:t>
            </a:r>
            <a:r>
              <a:rPr lang="zh-CN" altLang="en-US" sz="1600" kern="100" dirty="0" smtClean="0">
                <a:latin typeface="微软雅黑" pitchFamily="34" charset="-122"/>
                <a:ea typeface="微软雅黑" pitchFamily="34" charset="-122"/>
                <a:cs typeface="Times New Roman" panose="02020603050405020304" pitchFamily="18" charset="0"/>
              </a:rPr>
              <a:t>循环和</a:t>
            </a:r>
            <a:r>
              <a:rPr lang="en-US" altLang="zh-CN" sz="1600" kern="100" dirty="0" err="1" smtClean="0">
                <a:latin typeface="微软雅黑" pitchFamily="34" charset="-122"/>
                <a:ea typeface="微软雅黑" pitchFamily="34" charset="-122"/>
                <a:cs typeface="Times New Roman" panose="02020603050405020304" pitchFamily="18" charset="0"/>
              </a:rPr>
              <a:t>readline</a:t>
            </a:r>
            <a:r>
              <a:rPr lang="zh-CN" altLang="en-US" sz="1600" kern="100" dirty="0" smtClean="0">
                <a:latin typeface="微软雅黑" pitchFamily="34" charset="-122"/>
                <a:ea typeface="微软雅黑" pitchFamily="34" charset="-122"/>
                <a:cs typeface="Times New Roman" panose="02020603050405020304" pitchFamily="18" charset="0"/>
              </a:rPr>
              <a:t>方法来替代。在</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中如果能使用</a:t>
            </a:r>
            <a:r>
              <a:rPr lang="en-US" altLang="zh-CN" sz="1600" kern="100" dirty="0" smtClean="0">
                <a:latin typeface="微软雅黑" pitchFamily="34" charset="-122"/>
                <a:ea typeface="微软雅黑" pitchFamily="34" charset="-122"/>
                <a:cs typeface="Times New Roman" panose="02020603050405020304" pitchFamily="18" charset="0"/>
              </a:rPr>
              <a:t>for</a:t>
            </a:r>
            <a:r>
              <a:rPr lang="zh-CN" altLang="en-US" sz="1600" kern="100" dirty="0" smtClean="0">
                <a:latin typeface="微软雅黑" pitchFamily="34" charset="-122"/>
                <a:ea typeface="微软雅黑" pitchFamily="34" charset="-122"/>
                <a:cs typeface="Times New Roman" panose="02020603050405020304" pitchFamily="18" charset="0"/>
              </a:rPr>
              <a:t>循环，那么它就是首选。</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32</a:t>
            </a:fld>
            <a:endParaRPr lang="zh-CN" altLang="en-US">
              <a:solidFill>
                <a:prstClr val="black">
                  <a:tint val="75000"/>
                </a:prstClr>
              </a:solidFill>
            </a:endParaRPr>
          </a:p>
        </p:txBody>
      </p:sp>
      <p:pic>
        <p:nvPicPr>
          <p:cNvPr id="7" name="图片 1"/>
          <p:cNvPicPr>
            <a:picLocks noChangeAspect="1"/>
          </p:cNvPicPr>
          <p:nvPr/>
        </p:nvPicPr>
        <p:blipFill>
          <a:blip r:embed="rId3" cstate="print"/>
          <a:srcRect/>
          <a:stretch>
            <a:fillRect/>
          </a:stretch>
        </p:blipFill>
        <p:spPr bwMode="auto">
          <a:xfrm>
            <a:off x="855345" y="2477199"/>
            <a:ext cx="4810125" cy="941387"/>
          </a:xfrm>
          <a:prstGeom prst="rect">
            <a:avLst/>
          </a:prstGeom>
          <a:noFill/>
          <a:ln w="9525">
            <a:noFill/>
            <a:miter lim="800000"/>
            <a:headEnd/>
            <a:tailEnd/>
          </a:ln>
        </p:spPr>
      </p:pic>
      <p:sp>
        <p:nvSpPr>
          <p:cNvPr id="9" name="矩形 8"/>
          <p:cNvSpPr/>
          <p:nvPr/>
        </p:nvSpPr>
        <p:spPr>
          <a:xfrm>
            <a:off x="474763" y="3443836"/>
            <a:ext cx="8236421" cy="113261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使用文件迭代器进行迭代：</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在</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的近几个版本中（从</a:t>
            </a:r>
            <a:r>
              <a:rPr lang="en-US" altLang="zh-CN" sz="1600" kern="100" dirty="0" smtClean="0">
                <a:latin typeface="微软雅黑" pitchFamily="34" charset="-122"/>
                <a:ea typeface="微软雅黑" pitchFamily="34" charset="-122"/>
                <a:cs typeface="Times New Roman" panose="02020603050405020304" pitchFamily="18" charset="0"/>
              </a:rPr>
              <a:t>2.2</a:t>
            </a:r>
            <a:r>
              <a:rPr lang="zh-CN" altLang="en-US" sz="1600" kern="100" dirty="0" smtClean="0">
                <a:latin typeface="微软雅黑" pitchFamily="34" charset="-122"/>
                <a:ea typeface="微软雅黑" pitchFamily="34" charset="-122"/>
                <a:cs typeface="Times New Roman" panose="02020603050405020304" pitchFamily="18" charset="0"/>
              </a:rPr>
              <a:t>开始），文件对象是可迭代的，这就意味着可以直接在</a:t>
            </a:r>
            <a:r>
              <a:rPr lang="en-US" altLang="zh-CN" sz="1600" kern="100" dirty="0" smtClean="0">
                <a:latin typeface="微软雅黑" pitchFamily="34" charset="-122"/>
                <a:ea typeface="微软雅黑" pitchFamily="34" charset="-122"/>
                <a:cs typeface="Times New Roman" panose="02020603050405020304" pitchFamily="18" charset="0"/>
              </a:rPr>
              <a:t>for</a:t>
            </a:r>
            <a:r>
              <a:rPr lang="zh-CN" altLang="en-US" sz="1600" kern="100" dirty="0" smtClean="0">
                <a:latin typeface="微软雅黑" pitchFamily="34" charset="-122"/>
                <a:ea typeface="微软雅黑" pitchFamily="34" charset="-122"/>
                <a:cs typeface="Times New Roman" panose="02020603050405020304" pitchFamily="18" charset="0"/>
              </a:rPr>
              <a:t>循环中使用它们，从而对它们的进行迭代。</a:t>
            </a:r>
          </a:p>
        </p:txBody>
      </p:sp>
      <p:pic>
        <p:nvPicPr>
          <p:cNvPr id="11" name="图片 4"/>
          <p:cNvPicPr>
            <a:picLocks noChangeAspect="1"/>
          </p:cNvPicPr>
          <p:nvPr/>
        </p:nvPicPr>
        <p:blipFill>
          <a:blip r:embed="rId4" cstate="print"/>
          <a:srcRect/>
          <a:stretch>
            <a:fillRect/>
          </a:stretch>
        </p:blipFill>
        <p:spPr bwMode="auto">
          <a:xfrm>
            <a:off x="866458" y="4645343"/>
            <a:ext cx="3113087" cy="8953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1.2. </a:t>
            </a:r>
            <a:r>
              <a:rPr lang="zh-CN" altLang="en-US" sz="3300" dirty="0" smtClean="0"/>
              <a:t>引发异常</a:t>
            </a:r>
            <a:r>
              <a:rPr lang="en-US" altLang="zh-CN" sz="3300" dirty="0" smtClean="0"/>
              <a:t>(2)</a:t>
            </a:r>
            <a:endParaRPr lang="zh-CN" altLang="en-US" sz="3300" dirty="0" smtClean="0"/>
          </a:p>
        </p:txBody>
      </p:sp>
      <p:sp>
        <p:nvSpPr>
          <p:cNvPr id="8" name="矩形 7"/>
          <p:cNvSpPr/>
          <p:nvPr/>
        </p:nvSpPr>
        <p:spPr>
          <a:xfrm>
            <a:off x="486955" y="1078588"/>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内建的异常类有很多。</a:t>
            </a: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库参考手册的“</a:t>
            </a:r>
            <a:r>
              <a:rPr lang="en-US" altLang="zh-CN" sz="2000" kern="100" dirty="0" smtClean="0">
                <a:latin typeface="微软雅黑" pitchFamily="34" charset="-122"/>
                <a:ea typeface="微软雅黑" pitchFamily="34" charset="-122"/>
                <a:cs typeface="Times New Roman" panose="02020603050405020304" pitchFamily="18" charset="0"/>
              </a:rPr>
              <a:t>Built-in Exceptions”</a:t>
            </a:r>
            <a:r>
              <a:rPr lang="zh-CN" altLang="en-US" sz="2000" kern="100" dirty="0" smtClean="0">
                <a:latin typeface="微软雅黑" pitchFamily="34" charset="-122"/>
                <a:ea typeface="微软雅黑" pitchFamily="34" charset="-122"/>
                <a:cs typeface="Times New Roman" panose="02020603050405020304" pitchFamily="18" charset="0"/>
              </a:rPr>
              <a:t>一节中有关于它们的描述。用交互式解释器也可以分析它们，这些内建异常都可以在</a:t>
            </a:r>
            <a:r>
              <a:rPr lang="en-US" altLang="zh-CN" sz="2000" kern="100" dirty="0" smtClean="0">
                <a:latin typeface="微软雅黑" pitchFamily="34" charset="-122"/>
                <a:ea typeface="微软雅黑" pitchFamily="34" charset="-122"/>
                <a:cs typeface="Times New Roman" panose="02020603050405020304" pitchFamily="18" charset="0"/>
              </a:rPr>
              <a:t>exceptions</a:t>
            </a:r>
            <a:r>
              <a:rPr lang="zh-CN" altLang="en-US" sz="2000" kern="100" dirty="0" smtClean="0">
                <a:latin typeface="微软雅黑" pitchFamily="34" charset="-122"/>
                <a:ea typeface="微软雅黑" pitchFamily="34" charset="-122"/>
                <a:cs typeface="Times New Roman" panose="02020603050405020304" pitchFamily="18" charset="0"/>
              </a:rPr>
              <a:t>模块</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和内建的命名空间</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中找到。可以使用</a:t>
            </a:r>
            <a:r>
              <a:rPr lang="en-US" altLang="zh-CN" sz="2000" kern="100" dirty="0" smtClean="0">
                <a:latin typeface="微软雅黑" pitchFamily="34" charset="-122"/>
                <a:ea typeface="微软雅黑" pitchFamily="34" charset="-122"/>
                <a:cs typeface="Times New Roman" panose="02020603050405020304" pitchFamily="18" charset="0"/>
              </a:rPr>
              <a:t>dir</a:t>
            </a:r>
            <a:r>
              <a:rPr lang="zh-CN" altLang="en-US" sz="2000" kern="100" dirty="0" smtClean="0">
                <a:latin typeface="微软雅黑" pitchFamily="34" charset="-122"/>
                <a:ea typeface="微软雅黑" pitchFamily="34" charset="-122"/>
                <a:cs typeface="Times New Roman" panose="02020603050405020304" pitchFamily="18" charset="0"/>
              </a:rPr>
              <a:t>函数列出模块的内容。</a:t>
            </a:r>
          </a:p>
        </p:txBody>
      </p:sp>
      <p:sp>
        <p:nvSpPr>
          <p:cNvPr id="13" name="灯片编号占位符 12"/>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a:t>
            </a:fld>
            <a:endParaRPr lang="zh-CN" altLang="en-US">
              <a:solidFill>
                <a:prstClr val="black">
                  <a:tint val="75000"/>
                </a:prstClr>
              </a:solidFill>
            </a:endParaRPr>
          </a:p>
        </p:txBody>
      </p:sp>
      <p:pic>
        <p:nvPicPr>
          <p:cNvPr id="7" name="图片 5"/>
          <p:cNvPicPr>
            <a:picLocks noChangeAspect="1"/>
          </p:cNvPicPr>
          <p:nvPr/>
        </p:nvPicPr>
        <p:blipFill>
          <a:blip r:embed="rId3" cstate="print"/>
          <a:srcRect/>
          <a:stretch>
            <a:fillRect/>
          </a:stretch>
        </p:blipFill>
        <p:spPr bwMode="auto">
          <a:xfrm>
            <a:off x="954088" y="2794000"/>
            <a:ext cx="4791075" cy="828675"/>
          </a:xfrm>
          <a:prstGeom prst="rect">
            <a:avLst/>
          </a:prstGeom>
          <a:noFill/>
          <a:ln w="9525">
            <a:noFill/>
            <a:miter lim="800000"/>
            <a:headEnd/>
            <a:tailEnd/>
          </a:ln>
        </p:spPr>
      </p:pic>
      <p:sp>
        <p:nvSpPr>
          <p:cNvPr id="9" name="矩形 8"/>
          <p:cNvSpPr/>
          <p:nvPr/>
        </p:nvSpPr>
        <p:spPr>
          <a:xfrm>
            <a:off x="493051" y="3544420"/>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解释器中这个名单可能要长得多</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出于对易读性的考虑，这里删除了大部分名字。所有这些异常都可以用在</a:t>
            </a:r>
            <a:r>
              <a:rPr lang="en-US" altLang="zh-CN" sz="2000" kern="100" dirty="0" smtClean="0">
                <a:latin typeface="微软雅黑" pitchFamily="34" charset="-122"/>
                <a:ea typeface="微软雅黑" pitchFamily="34" charset="-122"/>
                <a:cs typeface="Times New Roman" panose="02020603050405020304" pitchFamily="18" charset="0"/>
              </a:rPr>
              <a:t>raise</a:t>
            </a:r>
            <a:r>
              <a:rPr lang="zh-CN" altLang="en-US" sz="2000" kern="100" dirty="0" smtClean="0">
                <a:latin typeface="微软雅黑" pitchFamily="34" charset="-122"/>
                <a:ea typeface="微软雅黑" pitchFamily="34" charset="-122"/>
                <a:cs typeface="Times New Roman" panose="02020603050405020304" pitchFamily="18" charset="0"/>
              </a:rPr>
              <a:t>语句中：</a:t>
            </a:r>
          </a:p>
        </p:txBody>
      </p:sp>
      <p:pic>
        <p:nvPicPr>
          <p:cNvPr id="11" name="图片 6"/>
          <p:cNvPicPr>
            <a:picLocks noChangeAspect="1"/>
          </p:cNvPicPr>
          <p:nvPr/>
        </p:nvPicPr>
        <p:blipFill>
          <a:blip r:embed="rId4" cstate="print"/>
          <a:srcRect/>
          <a:stretch>
            <a:fillRect/>
          </a:stretch>
        </p:blipFill>
        <p:spPr bwMode="auto">
          <a:xfrm>
            <a:off x="950913" y="4495483"/>
            <a:ext cx="4314825" cy="1524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1.2. </a:t>
            </a:r>
            <a:r>
              <a:rPr lang="zh-CN" altLang="en-US" sz="3300" dirty="0" smtClean="0"/>
              <a:t>引发异常</a:t>
            </a:r>
            <a:r>
              <a:rPr lang="en-US" altLang="zh-CN" sz="3300" dirty="0" smtClean="0"/>
              <a:t>(3)</a:t>
            </a:r>
            <a:endParaRPr lang="zh-CN" altLang="en-US" sz="3300" dirty="0" smtClean="0"/>
          </a:p>
        </p:txBody>
      </p:sp>
      <p:sp>
        <p:nvSpPr>
          <p:cNvPr id="8" name="矩形 7"/>
          <p:cNvSpPr/>
          <p:nvPr/>
        </p:nvSpPr>
        <p:spPr>
          <a:xfrm>
            <a:off x="486955" y="1078588"/>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几个常见的重要内建异常类：</a:t>
            </a:r>
          </a:p>
        </p:txBody>
      </p:sp>
      <p:sp>
        <p:nvSpPr>
          <p:cNvPr id="16" name="灯片编号占位符 1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5</a:t>
            </a:fld>
            <a:endParaRPr lang="zh-CN" altLang="en-US">
              <a:solidFill>
                <a:prstClr val="black">
                  <a:tint val="75000"/>
                </a:prstClr>
              </a:solidFill>
            </a:endParaRPr>
          </a:p>
        </p:txBody>
      </p:sp>
      <p:graphicFrame>
        <p:nvGraphicFramePr>
          <p:cNvPr id="12" name="表格 11"/>
          <p:cNvGraphicFramePr>
            <a:graphicFrameLocks noGrp="1"/>
          </p:cNvGraphicFramePr>
          <p:nvPr/>
        </p:nvGraphicFramePr>
        <p:xfrm>
          <a:off x="493015" y="1684211"/>
          <a:ext cx="8276082" cy="4495800"/>
        </p:xfrm>
        <a:graphic>
          <a:graphicData uri="http://schemas.openxmlformats.org/drawingml/2006/table">
            <a:tbl>
              <a:tblPr firstRow="1" bandRow="1">
                <a:tableStyleId>{5C22544A-7EE6-4342-B048-85BDC9FD1C3A}</a:tableStyleId>
              </a:tblPr>
              <a:tblGrid>
                <a:gridCol w="1779849">
                  <a:extLst>
                    <a:ext uri="{9D8B030D-6E8A-4147-A177-3AD203B41FA5}">
                      <a16:colId xmlns:a16="http://schemas.microsoft.com/office/drawing/2014/main" val="20000"/>
                    </a:ext>
                  </a:extLst>
                </a:gridCol>
                <a:gridCol w="6496233">
                  <a:extLst>
                    <a:ext uri="{9D8B030D-6E8A-4147-A177-3AD203B41FA5}">
                      <a16:colId xmlns:a16="http://schemas.microsoft.com/office/drawing/2014/main" val="20001"/>
                    </a:ext>
                  </a:extLst>
                </a:gridCol>
              </a:tblGrid>
              <a:tr h="370840">
                <a:tc>
                  <a:txBody>
                    <a:bodyPr/>
                    <a:lstStyle/>
                    <a:p>
                      <a:r>
                        <a:rPr lang="zh-CN" altLang="en-US" sz="1600" dirty="0" smtClean="0">
                          <a:latin typeface="+mn-ea"/>
                          <a:ea typeface="+mn-ea"/>
                          <a:cs typeface="Times New Roman" panose="02020603050405020304" pitchFamily="18" charset="0"/>
                        </a:rPr>
                        <a:t>类名</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altLang="zh-CN" sz="1600" dirty="0" smtClean="0">
                          <a:latin typeface="+mn-ea"/>
                          <a:ea typeface="+mn-ea"/>
                          <a:cs typeface="Times New Roman" panose="02020603050405020304" pitchFamily="18" charset="0"/>
                        </a:rPr>
                        <a:t>Exception</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所有异常的基类</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altLang="zh-CN" sz="1600" dirty="0" err="1" smtClean="0">
                          <a:latin typeface="+mn-ea"/>
                          <a:ea typeface="+mn-ea"/>
                          <a:cs typeface="Times New Roman" panose="02020603050405020304" pitchFamily="18" charset="0"/>
                        </a:rPr>
                        <a:t>AttributeError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特性引用或赋值失败时引发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altLang="zh-CN" sz="1600" dirty="0" err="1" smtClean="0">
                          <a:latin typeface="+mn-ea"/>
                          <a:ea typeface="+mn-ea"/>
                          <a:cs typeface="Times New Roman" panose="02020603050405020304" pitchFamily="18" charset="0"/>
                        </a:rPr>
                        <a:t>IOError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试图打开不存在文件（包括其他情况）时引发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altLang="zh-CN" sz="1600" dirty="0" err="1" smtClean="0">
                          <a:latin typeface="+mn-ea"/>
                          <a:ea typeface="+mn-ea"/>
                          <a:cs typeface="Times New Roman" panose="02020603050405020304" pitchFamily="18" charset="0"/>
                        </a:rPr>
                        <a:t>IndexError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在使用序列中不存在的索引时引发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altLang="zh-CN" sz="1600" dirty="0" err="1" smtClean="0">
                          <a:latin typeface="+mn-ea"/>
                          <a:ea typeface="+mn-ea"/>
                          <a:cs typeface="Times New Roman" panose="02020603050405020304" pitchFamily="18" charset="0"/>
                        </a:rPr>
                        <a:t>KeyError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在使用映射中不存在的键时引发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en-US" altLang="zh-CN" sz="1600" dirty="0" err="1" smtClean="0">
                          <a:latin typeface="+mn-ea"/>
                          <a:ea typeface="+mn-ea"/>
                          <a:cs typeface="Times New Roman" panose="02020603050405020304" pitchFamily="18" charset="0"/>
                        </a:rPr>
                        <a:t>NameError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在找不到名字（变量）时引发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r>
                        <a:rPr lang="en-US" altLang="zh-CN" sz="1600" dirty="0" err="1" smtClean="0">
                          <a:latin typeface="+mn-ea"/>
                          <a:ea typeface="+mn-ea"/>
                          <a:cs typeface="Times New Roman" panose="02020603050405020304" pitchFamily="18" charset="0"/>
                        </a:rPr>
                        <a:t>SyntaxError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在代码为错误形式时引发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7"/>
                  </a:ext>
                </a:extLst>
              </a:tr>
              <a:tr h="370840">
                <a:tc>
                  <a:txBody>
                    <a:bodyPr/>
                    <a:lstStyle/>
                    <a:p>
                      <a:r>
                        <a:rPr lang="en-US" altLang="zh-CN" sz="1600" dirty="0" err="1" smtClean="0">
                          <a:latin typeface="+mn-ea"/>
                          <a:ea typeface="+mn-ea"/>
                          <a:cs typeface="Times New Roman" panose="02020603050405020304" pitchFamily="18" charset="0"/>
                        </a:rPr>
                        <a:t>TypeError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在内建操作或者函数应用于错误类型的对象时引发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8"/>
                  </a:ext>
                </a:extLst>
              </a:tr>
              <a:tr h="370840">
                <a:tc>
                  <a:txBody>
                    <a:bodyPr/>
                    <a:lstStyle/>
                    <a:p>
                      <a:r>
                        <a:rPr lang="en-US" altLang="zh-CN" sz="1600" dirty="0" err="1" smtClean="0">
                          <a:latin typeface="+mn-ea"/>
                          <a:ea typeface="+mn-ea"/>
                          <a:cs typeface="Times New Roman" panose="02020603050405020304" pitchFamily="18" charset="0"/>
                        </a:rPr>
                        <a:t>ValueError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在内建操作或者函数应用于正确类型的对象，但是该对象使用不合适的值时引发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09"/>
                  </a:ext>
                </a:extLst>
              </a:tr>
              <a:tr h="370840">
                <a:tc>
                  <a:txBody>
                    <a:bodyPr/>
                    <a:lstStyle/>
                    <a:p>
                      <a:r>
                        <a:rPr lang="en-US" altLang="zh-CN" sz="1600" dirty="0" err="1" smtClean="0">
                          <a:latin typeface="+mn-ea"/>
                          <a:ea typeface="+mn-ea"/>
                          <a:cs typeface="Times New Roman" panose="02020603050405020304" pitchFamily="18" charset="0"/>
                        </a:rPr>
                        <a:t>ZeroDivisionError</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在除法或者模除操作的第二个参数为</a:t>
                      </a:r>
                      <a:r>
                        <a:rPr lang="en-US" altLang="zh-CN" sz="1600" dirty="0" smtClean="0">
                          <a:latin typeface="+mn-ea"/>
                          <a:ea typeface="+mn-ea"/>
                          <a:cs typeface="Times New Roman" panose="02020603050405020304" pitchFamily="18" charset="0"/>
                        </a:rPr>
                        <a:t>0</a:t>
                      </a:r>
                      <a:r>
                        <a:rPr lang="zh-CN" altLang="en-US" sz="1600" dirty="0" smtClean="0">
                          <a:latin typeface="+mn-ea"/>
                          <a:ea typeface="+mn-ea"/>
                          <a:cs typeface="Times New Roman" panose="02020603050405020304" pitchFamily="18" charset="0"/>
                        </a:rPr>
                        <a:t>时引发</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val="10010"/>
                  </a:ext>
                </a:extLst>
              </a:tr>
            </a:tbl>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1.2. </a:t>
            </a:r>
            <a:r>
              <a:rPr lang="zh-CN" altLang="en-US" sz="3300" dirty="0" smtClean="0"/>
              <a:t>引发异常</a:t>
            </a:r>
            <a:r>
              <a:rPr lang="en-US" altLang="zh-CN" sz="3300" dirty="0" smtClean="0"/>
              <a:t>(4)</a:t>
            </a:r>
            <a:endParaRPr lang="zh-CN" altLang="en-US" sz="3300" dirty="0" smtClean="0"/>
          </a:p>
        </p:txBody>
      </p:sp>
      <p:sp>
        <p:nvSpPr>
          <p:cNvPr id="8" name="矩形 7"/>
          <p:cNvSpPr/>
          <p:nvPr/>
        </p:nvSpPr>
        <p:spPr>
          <a:xfrm>
            <a:off x="486955" y="1078588"/>
            <a:ext cx="8236421" cy="369331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自定义异常类：</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尽管内建的异常类已经包括了大部分的情况，而且对于很多要求都已经足够了，但有些时候还是需要创建自己的异常类。比如在上例中的超光速推进装置过载</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hyperdrive</a:t>
            </a:r>
            <a:r>
              <a:rPr lang="en-US" altLang="zh-CN" sz="2000" kern="100" dirty="0" smtClean="0">
                <a:latin typeface="微软雅黑" pitchFamily="34" charset="-122"/>
                <a:ea typeface="微软雅黑" pitchFamily="34" charset="-122"/>
                <a:cs typeface="Times New Roman" panose="02020603050405020304" pitchFamily="18" charset="0"/>
              </a:rPr>
              <a:t> overload)</a:t>
            </a:r>
            <a:r>
              <a:rPr lang="zh-CN" altLang="en-US" sz="2000" kern="100" dirty="0" smtClean="0">
                <a:latin typeface="微软雅黑" pitchFamily="34" charset="-122"/>
                <a:ea typeface="微软雅黑" pitchFamily="34" charset="-122"/>
                <a:cs typeface="Times New Roman" panose="02020603050405020304" pitchFamily="18" charset="0"/>
              </a:rPr>
              <a:t>的例子中，若能有个具体的</a:t>
            </a:r>
            <a:r>
              <a:rPr lang="en-US" altLang="zh-CN" sz="2000" kern="100" dirty="0" err="1" smtClean="0">
                <a:latin typeface="微软雅黑" pitchFamily="34" charset="-122"/>
                <a:ea typeface="微软雅黑" pitchFamily="34" charset="-122"/>
                <a:cs typeface="Times New Roman" panose="02020603050405020304" pitchFamily="18" charset="0"/>
              </a:rPr>
              <a:t>HyperDriveError</a:t>
            </a:r>
            <a:r>
              <a:rPr lang="zh-CN" altLang="en-US" sz="2000" kern="100" dirty="0" smtClean="0">
                <a:latin typeface="微软雅黑" pitchFamily="34" charset="-122"/>
                <a:ea typeface="微软雅黑" pitchFamily="34" charset="-122"/>
                <a:cs typeface="Times New Roman" panose="02020603050405020304" pitchFamily="18" charset="0"/>
              </a:rPr>
              <a:t>类来表示超光速推进装置的错误状况会更自然。</a:t>
            </a: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如何创建自己的异常类？就像其他类一样</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只是要确保从</a:t>
            </a:r>
            <a:r>
              <a:rPr lang="en-US" altLang="zh-CN" sz="2000" kern="100" dirty="0" smtClean="0">
                <a:latin typeface="微软雅黑" pitchFamily="34" charset="-122"/>
                <a:ea typeface="微软雅黑" pitchFamily="34" charset="-122"/>
                <a:cs typeface="Times New Roman" panose="02020603050405020304" pitchFamily="18" charset="0"/>
              </a:rPr>
              <a:t>Exception</a:t>
            </a:r>
            <a:r>
              <a:rPr lang="zh-CN" altLang="en-US" sz="2000" kern="100" dirty="0" smtClean="0">
                <a:latin typeface="微软雅黑" pitchFamily="34" charset="-122"/>
                <a:ea typeface="微软雅黑" pitchFamily="34" charset="-122"/>
                <a:cs typeface="Times New Roman" panose="02020603050405020304" pitchFamily="18" charset="0"/>
              </a:rPr>
              <a:t>类继承（不管是间接的或者是直接的，也就是说继承其他的内建异常类也是可以的）。那么编写一个自定义异常类基本上就像下面这样：</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sp>
        <p:nvSpPr>
          <p:cNvPr id="17" name="灯片编号占位符 1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6</a:t>
            </a:fld>
            <a:endParaRPr lang="zh-CN" altLang="en-US">
              <a:solidFill>
                <a:prstClr val="black">
                  <a:tint val="75000"/>
                </a:prstClr>
              </a:solidFill>
            </a:endParaRPr>
          </a:p>
        </p:txBody>
      </p:sp>
      <p:pic>
        <p:nvPicPr>
          <p:cNvPr id="9" name="图片 1"/>
          <p:cNvPicPr>
            <a:picLocks noChangeAspect="1"/>
          </p:cNvPicPr>
          <p:nvPr/>
        </p:nvPicPr>
        <p:blipFill>
          <a:blip r:embed="rId3" cstate="print"/>
          <a:srcRect/>
          <a:stretch>
            <a:fillRect/>
          </a:stretch>
        </p:blipFill>
        <p:spPr bwMode="auto">
          <a:xfrm>
            <a:off x="919353" y="4712780"/>
            <a:ext cx="4333875" cy="685800"/>
          </a:xfrm>
          <a:prstGeom prst="rect">
            <a:avLst/>
          </a:prstGeom>
          <a:noFill/>
          <a:ln w="9525">
            <a:noFill/>
            <a:miter lim="800000"/>
            <a:headEnd/>
            <a:tailEnd/>
          </a:ln>
        </p:spPr>
      </p:pic>
      <p:sp>
        <p:nvSpPr>
          <p:cNvPr id="10" name="矩形 9"/>
          <p:cNvSpPr/>
          <p:nvPr/>
        </p:nvSpPr>
        <p:spPr>
          <a:xfrm>
            <a:off x="456475" y="5217772"/>
            <a:ext cx="8236421" cy="49244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也可以向自定义的异常类中增加方法。</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1.3. </a:t>
            </a:r>
            <a:r>
              <a:rPr lang="zh-CN" altLang="en-US" sz="3300" dirty="0" smtClean="0"/>
              <a:t>捕捉异常</a:t>
            </a:r>
            <a:r>
              <a:rPr lang="en-US" altLang="zh-CN" sz="3300" dirty="0" smtClean="0"/>
              <a:t>(1)</a:t>
            </a:r>
            <a:endParaRPr lang="zh-CN" altLang="en-US" sz="3300" dirty="0" smtClean="0"/>
          </a:p>
        </p:txBody>
      </p:sp>
      <p:sp>
        <p:nvSpPr>
          <p:cNvPr id="8" name="矩形 7"/>
          <p:cNvSpPr/>
          <p:nvPr/>
        </p:nvSpPr>
        <p:spPr>
          <a:xfrm>
            <a:off x="486955" y="1078588"/>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异常最有意思的地方就是可以处理它们（通常叫做诱捕或者捕捉异常）。这个功能可以使用</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来实现。假设创建了一个让用户输人两个数，然后进行相除的程序，像下面这样：</a:t>
            </a: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7</a:t>
            </a:fld>
            <a:endParaRPr lang="zh-CN" altLang="en-US">
              <a:solidFill>
                <a:prstClr val="black">
                  <a:tint val="75000"/>
                </a:prstClr>
              </a:solidFill>
            </a:endParaRPr>
          </a:p>
        </p:txBody>
      </p:sp>
      <p:pic>
        <p:nvPicPr>
          <p:cNvPr id="12" name="图片 4"/>
          <p:cNvPicPr>
            <a:picLocks noChangeAspect="1"/>
          </p:cNvPicPr>
          <p:nvPr/>
        </p:nvPicPr>
        <p:blipFill>
          <a:blip r:embed="rId3" cstate="print"/>
          <a:srcRect/>
          <a:stretch>
            <a:fillRect/>
          </a:stretch>
        </p:blipFill>
        <p:spPr bwMode="auto">
          <a:xfrm>
            <a:off x="950532" y="2411921"/>
            <a:ext cx="5095875" cy="26003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1.3. </a:t>
            </a:r>
            <a:r>
              <a:rPr lang="zh-CN" altLang="en-US" sz="3300" dirty="0" smtClean="0"/>
              <a:t>捕捉异常</a:t>
            </a:r>
            <a:r>
              <a:rPr lang="en-US" altLang="zh-CN" sz="3300" dirty="0" smtClean="0"/>
              <a:t>(2)</a:t>
            </a:r>
            <a:endParaRPr lang="zh-CN" altLang="en-US" sz="3300" dirty="0" smtClean="0"/>
          </a:p>
        </p:txBody>
      </p:sp>
      <p:sp>
        <p:nvSpPr>
          <p:cNvPr id="8" name="矩形 7"/>
          <p:cNvSpPr/>
          <p:nvPr/>
        </p:nvSpPr>
        <p:spPr>
          <a:xfrm>
            <a:off x="486955" y="1078588"/>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为了捕捉异常并且做出一些错误处理（本例中只是输出一些更友好的错误信息），可以这样重写程序：</a:t>
            </a:r>
          </a:p>
        </p:txBody>
      </p:sp>
      <p:sp>
        <p:nvSpPr>
          <p:cNvPr id="15" name="矩形 14"/>
          <p:cNvSpPr/>
          <p:nvPr/>
        </p:nvSpPr>
        <p:spPr>
          <a:xfrm>
            <a:off x="505243" y="4891636"/>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看起来用</a:t>
            </a:r>
            <a:r>
              <a:rPr lang="en-US" altLang="zh-CN" sz="2000" kern="100" dirty="0" smtClean="0">
                <a:latin typeface="微软雅黑" pitchFamily="34" charset="-122"/>
                <a:ea typeface="微软雅黑" pitchFamily="34" charset="-122"/>
                <a:cs typeface="Times New Roman" panose="02020603050405020304" pitchFamily="18" charset="0"/>
              </a:rPr>
              <a:t>if</a:t>
            </a:r>
            <a:r>
              <a:rPr lang="zh-CN" altLang="en-US" sz="2000" kern="100" dirty="0" smtClean="0">
                <a:latin typeface="微软雅黑" pitchFamily="34" charset="-122"/>
                <a:ea typeface="微软雅黑" pitchFamily="34" charset="-122"/>
                <a:cs typeface="Times New Roman" panose="02020603050405020304" pitchFamily="18" charset="0"/>
              </a:rPr>
              <a:t>语句检查</a:t>
            </a:r>
            <a:r>
              <a:rPr lang="en-US" altLang="zh-CN" sz="2000" kern="100" dirty="0" smtClean="0">
                <a:latin typeface="微软雅黑" pitchFamily="34" charset="-122"/>
                <a:ea typeface="微软雅黑" pitchFamily="34" charset="-122"/>
                <a:cs typeface="Times New Roman" panose="02020603050405020304" pitchFamily="18" charset="0"/>
              </a:rPr>
              <a:t>y</a:t>
            </a:r>
            <a:r>
              <a:rPr lang="zh-CN" altLang="en-US" sz="2000" kern="100" dirty="0" smtClean="0">
                <a:latin typeface="微软雅黑" pitchFamily="34" charset="-122"/>
                <a:ea typeface="微软雅黑" pitchFamily="34" charset="-122"/>
                <a:cs typeface="Times New Roman" panose="02020603050405020304" pitchFamily="18" charset="0"/>
              </a:rPr>
              <a:t>值会更简单一些，本例中这样做的确很好。但是如果需要给程序加入更多除法，那么就得给每个除法加个</a:t>
            </a:r>
            <a:r>
              <a:rPr lang="en-US" altLang="zh-CN" sz="2000" kern="100" dirty="0" smtClean="0">
                <a:latin typeface="微软雅黑" pitchFamily="34" charset="-122"/>
                <a:ea typeface="微软雅黑" pitchFamily="34" charset="-122"/>
                <a:cs typeface="Times New Roman" panose="02020603050405020304" pitchFamily="18" charset="0"/>
              </a:rPr>
              <a:t>if</a:t>
            </a:r>
            <a:r>
              <a:rPr lang="zh-CN" altLang="en-US" sz="2000" kern="100" dirty="0" smtClean="0">
                <a:latin typeface="微软雅黑" pitchFamily="34" charset="-122"/>
                <a:ea typeface="微软雅黑" pitchFamily="34" charset="-122"/>
                <a:cs typeface="Times New Roman" panose="02020603050405020304" pitchFamily="18" charset="0"/>
              </a:rPr>
              <a:t>语句。而使用</a:t>
            </a:r>
            <a:r>
              <a:rPr lang="en-US" altLang="zh-CN" sz="2000" kern="100" dirty="0" smtClean="0">
                <a:latin typeface="微软雅黑" pitchFamily="34" charset="-122"/>
                <a:ea typeface="微软雅黑" pitchFamily="34" charset="-122"/>
                <a:cs typeface="Times New Roman" panose="02020603050405020304" pitchFamily="18" charset="0"/>
              </a:rPr>
              <a:t>try/except</a:t>
            </a:r>
            <a:r>
              <a:rPr lang="zh-CN" altLang="en-US" sz="2000" kern="100" dirty="0" smtClean="0">
                <a:latin typeface="微软雅黑" pitchFamily="34" charset="-122"/>
                <a:ea typeface="微软雅黑" pitchFamily="34" charset="-122"/>
                <a:cs typeface="Times New Roman" panose="02020603050405020304" pitchFamily="18" charset="0"/>
              </a:rPr>
              <a:t>的话只需要一个错误处理器。</a:t>
            </a:r>
          </a:p>
        </p:txBody>
      </p:sp>
      <p:sp>
        <p:nvSpPr>
          <p:cNvPr id="13" name="灯片编号占位符 12"/>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8</a:t>
            </a:fld>
            <a:endParaRPr lang="zh-CN" altLang="en-US">
              <a:solidFill>
                <a:prstClr val="black">
                  <a:tint val="75000"/>
                </a:prstClr>
              </a:solidFill>
            </a:endParaRPr>
          </a:p>
        </p:txBody>
      </p:sp>
      <p:pic>
        <p:nvPicPr>
          <p:cNvPr id="9" name="图片 1"/>
          <p:cNvPicPr>
            <a:picLocks noChangeAspect="1"/>
          </p:cNvPicPr>
          <p:nvPr/>
        </p:nvPicPr>
        <p:blipFill>
          <a:blip r:embed="rId3" cstate="print"/>
          <a:srcRect/>
          <a:stretch>
            <a:fillRect/>
          </a:stretch>
        </p:blipFill>
        <p:spPr bwMode="auto">
          <a:xfrm>
            <a:off x="954088" y="2040255"/>
            <a:ext cx="5715000" cy="28289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1.4. </a:t>
            </a:r>
            <a:r>
              <a:rPr lang="zh-CN" altLang="en-US" sz="3300" dirty="0" smtClean="0"/>
              <a:t>多个</a:t>
            </a:r>
            <a:r>
              <a:rPr lang="en-US" altLang="zh-CN" sz="3300" dirty="0" smtClean="0"/>
              <a:t>except</a:t>
            </a:r>
            <a:r>
              <a:rPr lang="zh-CN" altLang="en-US" sz="3300" dirty="0" smtClean="0"/>
              <a:t>子句</a:t>
            </a:r>
            <a:r>
              <a:rPr lang="en-US" altLang="zh-CN" sz="3300" dirty="0" smtClean="0"/>
              <a:t>(1)</a:t>
            </a:r>
            <a:endParaRPr lang="zh-CN" altLang="en-US" sz="3300" dirty="0" smtClean="0"/>
          </a:p>
        </p:txBody>
      </p:sp>
      <p:sp>
        <p:nvSpPr>
          <p:cNvPr id="8" name="矩形 7"/>
          <p:cNvSpPr/>
          <p:nvPr/>
        </p:nvSpPr>
        <p:spPr>
          <a:xfrm>
            <a:off x="486955" y="1078588"/>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如果运行上一节的程序并且在提示符后面输入非数字类型的值，就会产生另外一个异常：</a:t>
            </a:r>
          </a:p>
        </p:txBody>
      </p:sp>
      <p:sp>
        <p:nvSpPr>
          <p:cNvPr id="10" name="灯片编号占位符 9"/>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9</a:t>
            </a:fld>
            <a:endParaRPr lang="zh-CN" altLang="en-US">
              <a:solidFill>
                <a:prstClr val="black">
                  <a:tint val="75000"/>
                </a:prstClr>
              </a:solidFill>
            </a:endParaRPr>
          </a:p>
        </p:txBody>
      </p:sp>
      <p:pic>
        <p:nvPicPr>
          <p:cNvPr id="11" name="图片 4"/>
          <p:cNvPicPr>
            <a:picLocks noChangeAspect="1"/>
          </p:cNvPicPr>
          <p:nvPr/>
        </p:nvPicPr>
        <p:blipFill>
          <a:blip r:embed="rId3" cstate="print"/>
          <a:srcRect/>
          <a:stretch>
            <a:fillRect/>
          </a:stretch>
        </p:blipFill>
        <p:spPr bwMode="auto">
          <a:xfrm>
            <a:off x="917512" y="1983232"/>
            <a:ext cx="6524625" cy="38655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6271</TotalTime>
  <Words>3460</Words>
  <Application>Microsoft Office PowerPoint</Application>
  <PresentationFormat>全屏显示(4:3)</PresentationFormat>
  <Paragraphs>221</Paragraphs>
  <Slides>32</Slides>
  <Notes>32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宋体</vt:lpstr>
      <vt:lpstr>微软雅黑</vt:lpstr>
      <vt:lpstr>Arial</vt:lpstr>
      <vt:lpstr>Calibri</vt:lpstr>
      <vt:lpstr>Calibri Light</vt:lpstr>
      <vt:lpstr>Times New Roman</vt:lpstr>
      <vt:lpstr>Verdana</vt:lpstr>
      <vt:lpstr>Wingdings</vt:lpstr>
      <vt:lpstr>Office 主题</vt:lpstr>
      <vt:lpstr>1_Office 主题</vt:lpstr>
      <vt:lpstr>PowerPoint 演示文稿</vt:lpstr>
      <vt:lpstr>1.1. 什么是异常</vt:lpstr>
      <vt:lpstr>1.2. 引发异常(1)</vt:lpstr>
      <vt:lpstr>1.2. 引发异常(2)</vt:lpstr>
      <vt:lpstr>1.2. 引发异常(3)</vt:lpstr>
      <vt:lpstr>1.2. 引发异常(4)</vt:lpstr>
      <vt:lpstr>1.3. 捕捉异常(1)</vt:lpstr>
      <vt:lpstr>1.3. 捕捉异常(2)</vt:lpstr>
      <vt:lpstr>1.4. 多个except子句(1)</vt:lpstr>
      <vt:lpstr>1.4. 多个except子句(2)</vt:lpstr>
      <vt:lpstr>1.5. 用一个块捕捉多个异常(1)</vt:lpstr>
      <vt:lpstr>1.6. 捕捉对象</vt:lpstr>
      <vt:lpstr>1.7. 全捕捉(1)</vt:lpstr>
      <vt:lpstr>1.7. 全捕捉(2)</vt:lpstr>
      <vt:lpstr>1.8. else子句</vt:lpstr>
      <vt:lpstr>1.9. finally子句(1)</vt:lpstr>
      <vt:lpstr>1.9. finally子句(2)</vt:lpstr>
      <vt:lpstr>1.10. 异常和函数(1)</vt:lpstr>
      <vt:lpstr>1.10. 异常和函数(2)</vt:lpstr>
      <vt:lpstr>2.0. 文件与流</vt:lpstr>
      <vt:lpstr>2.1. 打开文件(1)</vt:lpstr>
      <vt:lpstr>2.1. 打开文件(2)</vt:lpstr>
      <vt:lpstr>2.1. 打开文件(3)</vt:lpstr>
      <vt:lpstr>2.2. 基本文件方法(1)</vt:lpstr>
      <vt:lpstr>2.2. 基本文件方法(2)</vt:lpstr>
      <vt:lpstr>2.2. 基本文件方法(3)</vt:lpstr>
      <vt:lpstr>2.2. 基本文件方法(4)</vt:lpstr>
      <vt:lpstr>2.2. 基本文件方法(5)</vt:lpstr>
      <vt:lpstr>2.3. 对文件内容进行迭代(1)</vt:lpstr>
      <vt:lpstr>2.3. 对文件内容进行迭代(2)</vt:lpstr>
      <vt:lpstr>2.3. 对文件内容进行迭代(3)</vt:lpstr>
      <vt:lpstr>2.3. 对文件内容进行迭代(3)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王黎烨</dc:creator>
  <cp:lastModifiedBy>rbs</cp:lastModifiedBy>
  <cp:revision>398</cp:revision>
  <dcterms:created xsi:type="dcterms:W3CDTF">2015-12-18T06:57:01Z</dcterms:created>
  <dcterms:modified xsi:type="dcterms:W3CDTF">2018-04-11T05:38:24Z</dcterms:modified>
</cp:coreProperties>
</file>