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37"/>
  </p:notesMasterIdLst>
  <p:handoutMasterIdLst>
    <p:handoutMasterId r:id="rId38"/>
  </p:handoutMasterIdLst>
  <p:sldIdLst>
    <p:sldId id="256" r:id="rId3"/>
    <p:sldId id="530" r:id="rId4"/>
    <p:sldId id="531" r:id="rId5"/>
    <p:sldId id="533" r:id="rId6"/>
    <p:sldId id="497" r:id="rId7"/>
    <p:sldId id="534" r:id="rId8"/>
    <p:sldId id="498" r:id="rId9"/>
    <p:sldId id="500" r:id="rId10"/>
    <p:sldId id="501" r:id="rId11"/>
    <p:sldId id="502" r:id="rId12"/>
    <p:sldId id="503" r:id="rId13"/>
    <p:sldId id="504" r:id="rId14"/>
    <p:sldId id="505" r:id="rId15"/>
    <p:sldId id="506" r:id="rId16"/>
    <p:sldId id="536" r:id="rId17"/>
    <p:sldId id="507" r:id="rId18"/>
    <p:sldId id="508" r:id="rId19"/>
    <p:sldId id="509" r:id="rId20"/>
    <p:sldId id="510" r:id="rId21"/>
    <p:sldId id="511" r:id="rId22"/>
    <p:sldId id="512" r:id="rId23"/>
    <p:sldId id="513" r:id="rId24"/>
    <p:sldId id="514" r:id="rId25"/>
    <p:sldId id="515" r:id="rId26"/>
    <p:sldId id="516" r:id="rId27"/>
    <p:sldId id="535" r:id="rId28"/>
    <p:sldId id="537" r:id="rId29"/>
    <p:sldId id="538" r:id="rId30"/>
    <p:sldId id="539" r:id="rId31"/>
    <p:sldId id="540" r:id="rId32"/>
    <p:sldId id="541" r:id="rId33"/>
    <p:sldId id="527" r:id="rId34"/>
    <p:sldId id="528" r:id="rId35"/>
    <p:sldId id="529"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AA"/>
    <a:srgbClr val="E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11" autoAdjust="0"/>
    <p:restoredTop sz="94696"/>
  </p:normalViewPr>
  <p:slideViewPr>
    <p:cSldViewPr snapToGrid="0" showGuides="1">
      <p:cViewPr varScale="1">
        <p:scale>
          <a:sx n="66" d="100"/>
          <a:sy n="66" d="100"/>
        </p:scale>
        <p:origin x="192" y="768"/>
      </p:cViewPr>
      <p:guideLst>
        <p:guide orient="horz" pos="2160"/>
        <p:guide pos="2835"/>
      </p:guideLst>
    </p:cSldViewPr>
  </p:slideViewPr>
  <p:notesTextViewPr>
    <p:cViewPr>
      <p:scale>
        <a:sx n="1" d="1"/>
        <a:sy n="1" d="1"/>
      </p:scale>
      <p:origin x="0" y="0"/>
    </p:cViewPr>
  </p:notesTextViewPr>
  <p:notesViewPr>
    <p:cSldViewPr snapToGrid="0">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2C71A6-1E44-4125-8DC2-CB3557BDD39F}" type="datetimeFigureOut">
              <a:rPr lang="zh-CN" altLang="en-US" smtClean="0"/>
              <a:pPr/>
              <a:t>2018/11/3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B2BB1C-2881-456C-B2BB-5504E7B4B94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17740-D573-49ED-A67C-A89BC19D8CD6}" type="datetimeFigureOut">
              <a:rPr lang="zh-CN" altLang="en-US" smtClean="0"/>
              <a:pPr/>
              <a:t>2018/11/3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F765CA-4785-46A5-AB9E-44B2756AD6F7}" type="slidenum">
              <a:rPr lang="zh-CN" altLang="en-US" smtClean="0"/>
              <a:pPr/>
              <a:t>‹#›</a:t>
            </a:fld>
            <a:endParaRPr lang="zh-CN" altLang="en-US"/>
          </a:p>
        </p:txBody>
      </p:sp>
    </p:spTree>
    <p:extLst>
      <p:ext uri="{BB962C8B-B14F-4D97-AF65-F5344CB8AC3E}">
        <p14:creationId xmlns:p14="http://schemas.microsoft.com/office/powerpoint/2010/main" val="3473575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EE622F-1B64-48A6-9D69-F81E58C534E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4025952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a:t>
            </a:fld>
            <a:endParaRPr lang="zh-CN" altLang="en-US"/>
          </a:p>
        </p:txBody>
      </p:sp>
    </p:spTree>
    <p:extLst>
      <p:ext uri="{BB962C8B-B14F-4D97-AF65-F5344CB8AC3E}">
        <p14:creationId xmlns:p14="http://schemas.microsoft.com/office/powerpoint/2010/main" val="4003461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26</a:t>
            </a:fld>
            <a:endParaRPr lang="zh-CN" altLang="en-US"/>
          </a:p>
        </p:txBody>
      </p:sp>
    </p:spTree>
    <p:extLst>
      <p:ext uri="{BB962C8B-B14F-4D97-AF65-F5344CB8AC3E}">
        <p14:creationId xmlns:p14="http://schemas.microsoft.com/office/powerpoint/2010/main" val="4252185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a:t>
            </a:fld>
            <a:endParaRPr lang="zh-CN" altLang="en-US"/>
          </a:p>
        </p:txBody>
      </p:sp>
    </p:spTree>
    <p:extLst>
      <p:ext uri="{BB962C8B-B14F-4D97-AF65-F5344CB8AC3E}">
        <p14:creationId xmlns:p14="http://schemas.microsoft.com/office/powerpoint/2010/main" val="3006952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32</a:t>
            </a:fld>
            <a:endParaRPr lang="zh-CN" altLang="en-US"/>
          </a:p>
        </p:txBody>
      </p:sp>
    </p:spTree>
    <p:extLst>
      <p:ext uri="{BB962C8B-B14F-4D97-AF65-F5344CB8AC3E}">
        <p14:creationId xmlns:p14="http://schemas.microsoft.com/office/powerpoint/2010/main" val="3474929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33</a:t>
            </a:fld>
            <a:endParaRPr lang="zh-CN" altLang="en-US"/>
          </a:p>
        </p:txBody>
      </p:sp>
    </p:spTree>
    <p:extLst>
      <p:ext uri="{BB962C8B-B14F-4D97-AF65-F5344CB8AC3E}">
        <p14:creationId xmlns:p14="http://schemas.microsoft.com/office/powerpoint/2010/main" val="90440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34</a:t>
            </a:fld>
            <a:endParaRPr lang="zh-CN" altLang="en-US"/>
          </a:p>
        </p:txBody>
      </p:sp>
    </p:spTree>
    <p:extLst>
      <p:ext uri="{BB962C8B-B14F-4D97-AF65-F5344CB8AC3E}">
        <p14:creationId xmlns:p14="http://schemas.microsoft.com/office/powerpoint/2010/main" val="4006082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4</a:t>
            </a:fld>
            <a:endParaRPr lang="zh-CN" altLang="en-US"/>
          </a:p>
        </p:txBody>
      </p:sp>
    </p:spTree>
    <p:extLst>
      <p:ext uri="{BB962C8B-B14F-4D97-AF65-F5344CB8AC3E}">
        <p14:creationId xmlns:p14="http://schemas.microsoft.com/office/powerpoint/2010/main" val="569452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headEnd/>
            <a:tailEnd/>
          </a:ln>
        </p:spPr>
      </p:sp>
      <p:sp>
        <p:nvSpPr>
          <p:cNvPr id="174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ln>
            <a:miter lim="800000"/>
            <a:headEnd/>
            <a:tailEnd/>
          </a:ln>
        </p:spPr>
        <p:txBody>
          <a:bodyPr/>
          <a:lstStyle/>
          <a:p>
            <a:fld id="{9A7EBFAB-B5CB-44BB-AE64-B3CE53A2827B}" type="slidenum">
              <a:rPr lang="zh-CN" altLang="en-US"/>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B55F6C-B001-40C7-AC2D-E56B0900E2A5}" type="datetime1">
              <a:rPr lang="zh-CN" altLang="en-US" smtClean="0"/>
              <a:pPr/>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1009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7FFB57-8466-4F38-B18F-219744578F4A}" type="datetime1">
              <a:rPr lang="zh-CN" altLang="en-US" smtClean="0"/>
              <a:pPr/>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63053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09E63D7-4FFF-4A7B-94FB-F21459D03E43}" type="datetime1">
              <a:rPr lang="zh-CN" altLang="en-US" smtClean="0"/>
              <a:pPr/>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308015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10044C2-AA07-48CA-99E8-E69D443421E2}" type="datetime1">
              <a:rPr lang="zh-CN" altLang="en-US" smtClean="0">
                <a:solidFill>
                  <a:prstClr val="black">
                    <a:tint val="75000"/>
                  </a:prstClr>
                </a:solidFill>
              </a:rPr>
              <a:pPr/>
              <a:t>2018/11/3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16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8520" y="343782"/>
            <a:ext cx="8228280" cy="570539"/>
          </a:xfrm>
        </p:spPr>
        <p:txBody>
          <a:bodyPr>
            <a:noAutofit/>
          </a:bodyPr>
          <a:lstStyle>
            <a:lvl1pPr>
              <a:defRPr sz="3500" b="1">
                <a:solidFill>
                  <a:srgbClr val="C00000"/>
                </a:solidFill>
                <a:latin typeface="+mj-ea"/>
                <a:ea typeface="+mj-ea"/>
              </a:defRPr>
            </a:lvl1pPr>
          </a:lstStyle>
          <a:p>
            <a:endParaRPr lang="en-US" dirty="0"/>
          </a:p>
        </p:txBody>
      </p:sp>
      <p:sp>
        <p:nvSpPr>
          <p:cNvPr id="3" name="Content Placeholder 2"/>
          <p:cNvSpPr>
            <a:spLocks noGrp="1"/>
          </p:cNvSpPr>
          <p:nvPr>
            <p:ph idx="1"/>
          </p:nvPr>
        </p:nvSpPr>
        <p:spPr>
          <a:xfrm>
            <a:off x="457200" y="1041991"/>
            <a:ext cx="8229600" cy="513497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DF57526-D9F5-4845-B55D-BE1C425A59C7}" type="datetime1">
              <a:rPr lang="zh-CN" altLang="en-US" smtClean="0">
                <a:solidFill>
                  <a:prstClr val="black">
                    <a:tint val="75000"/>
                  </a:prstClr>
                </a:solidFill>
              </a:rPr>
              <a:pPr/>
              <a:t>2018/11/3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7" name="直接连接符 6"/>
          <p:cNvCxnSpPr/>
          <p:nvPr userDrawn="1"/>
        </p:nvCxnSpPr>
        <p:spPr>
          <a:xfrm>
            <a:off x="457200" y="951775"/>
            <a:ext cx="8229600" cy="0"/>
          </a:xfrm>
          <a:prstGeom prst="line">
            <a:avLst/>
          </a:prstGeom>
          <a:ln w="25400">
            <a:solidFill>
              <a:srgbClr val="B3072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05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3902630-6B08-4F0A-98DB-6F38B7B45AFE}" type="datetime1">
              <a:rPr lang="zh-CN" altLang="en-US" smtClean="0">
                <a:solidFill>
                  <a:prstClr val="black">
                    <a:tint val="75000"/>
                  </a:prstClr>
                </a:solidFill>
              </a:rPr>
              <a:pPr/>
              <a:t>2018/11/3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809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81ED844-6E3B-4B72-BA7D-34C54B5DCCB4}" type="datetime1">
              <a:rPr lang="zh-CN" altLang="en-US" smtClean="0">
                <a:solidFill>
                  <a:prstClr val="black">
                    <a:tint val="75000"/>
                  </a:prstClr>
                </a:solidFill>
              </a:rPr>
              <a:pPr/>
              <a:t>2018/11/3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759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817A578-87B3-4DB5-A34C-CC7D5CEF1583}" type="datetime1">
              <a:rPr lang="zh-CN" altLang="en-US" smtClean="0">
                <a:solidFill>
                  <a:prstClr val="black">
                    <a:tint val="75000"/>
                  </a:prstClr>
                </a:solidFill>
              </a:rPr>
              <a:pPr/>
              <a:t>2018/11/3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639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CA0987C-B2CF-4844-A686-8B3B1DF23B19}" type="datetime1">
              <a:rPr lang="zh-CN" altLang="en-US" smtClean="0">
                <a:solidFill>
                  <a:prstClr val="black">
                    <a:tint val="75000"/>
                  </a:prstClr>
                </a:solidFill>
              </a:rPr>
              <a:pPr/>
              <a:t>2018/11/3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8481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6C5B5-AA96-4CBB-A6CC-858A7FE8DA5C}" type="datetime1">
              <a:rPr lang="zh-CN" altLang="en-US" smtClean="0">
                <a:solidFill>
                  <a:prstClr val="black">
                    <a:tint val="75000"/>
                  </a:prstClr>
                </a:solidFill>
              </a:rPr>
              <a:pPr/>
              <a:t>2018/11/3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853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5EB35CE-2394-4E5F-A443-6F0A8EA46FE4}" type="datetime1">
              <a:rPr lang="zh-CN" altLang="en-US" smtClean="0">
                <a:solidFill>
                  <a:prstClr val="black">
                    <a:tint val="75000"/>
                  </a:prstClr>
                </a:solidFill>
              </a:rPr>
              <a:pPr/>
              <a:t>2018/11/3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518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AB69917-340F-43DC-9CC7-61348AEE3301}" type="datetime1">
              <a:rPr lang="zh-CN" altLang="en-US" smtClean="0"/>
              <a:pPr/>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27760341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EE058E-36CF-4678-927D-F1755C6ED2EC}" type="datetime1">
              <a:rPr lang="zh-CN" altLang="en-US" smtClean="0">
                <a:solidFill>
                  <a:prstClr val="black">
                    <a:tint val="75000"/>
                  </a:prstClr>
                </a:solidFill>
              </a:rPr>
              <a:pPr/>
              <a:t>2018/11/3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890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B5B622-3764-4E78-AC0E-15F389D95002}" type="datetime1">
              <a:rPr lang="zh-CN" altLang="en-US" smtClean="0">
                <a:solidFill>
                  <a:prstClr val="black">
                    <a:tint val="75000"/>
                  </a:prstClr>
                </a:solidFill>
              </a:rPr>
              <a:pPr/>
              <a:t>2018/11/3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8486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0CDC9A7-07A7-46C9-809A-71DC99197341}" type="datetime1">
              <a:rPr lang="zh-CN" altLang="en-US" smtClean="0">
                <a:solidFill>
                  <a:prstClr val="black">
                    <a:tint val="75000"/>
                  </a:prstClr>
                </a:solidFill>
              </a:rPr>
              <a:pPr/>
              <a:t>2018/11/3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06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46A1A7E-4CF9-4B10-B9D3-A43A415DA245}" type="datetime1">
              <a:rPr lang="zh-CN" altLang="en-US" smtClean="0"/>
              <a:pPr/>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264290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0B24FCB-2B1A-4218-BD43-6D2F70D5FBF3}" type="datetime1">
              <a:rPr lang="zh-CN" altLang="en-US" smtClean="0"/>
              <a:pPr/>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7285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51848C-A5FD-40F9-BD87-D9765422AD09}" type="datetime1">
              <a:rPr lang="zh-CN" altLang="en-US" smtClean="0"/>
              <a:pPr/>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360766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22D9D31-A805-4304-BAD8-94D59736FD93}" type="datetime1">
              <a:rPr lang="zh-CN" altLang="en-US" smtClean="0"/>
              <a:pPr/>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359882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00128E-9B1A-469A-BC0F-294270594796}" type="datetime1">
              <a:rPr lang="zh-CN" altLang="en-US" smtClean="0"/>
              <a:pPr/>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53207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29E6BF0-0BE1-4DF8-A8A2-C97C8C5A10A3}" type="datetime1">
              <a:rPr lang="zh-CN" altLang="en-US" smtClean="0"/>
              <a:pPr/>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91436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8C0723-4414-4263-AF64-EDEA7368210A}" type="datetime1">
              <a:rPr lang="zh-CN" altLang="en-US" smtClean="0"/>
              <a:pPr/>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369601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2731C-5FAA-480B-8C2C-6AB5F30F895D}" type="datetime1">
              <a:rPr lang="zh-CN" altLang="en-US" smtClean="0"/>
              <a:pPr/>
              <a:t>2018/11/3</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3898574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A5122-3B8B-47EF-84F8-079C96B94FEA}" type="datetime1">
              <a:rPr lang="zh-CN" altLang="en-US" smtClean="0"/>
              <a:pPr/>
              <a:t>2018/11/3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6F83F-4606-4C07-9935-66E965ACA120}" type="slidenum">
              <a:rPr lang="zh-CN" altLang="en-US" smtClean="0"/>
              <a:pPr/>
              <a:t>‹#›</a:t>
            </a:fld>
            <a:endParaRPr lang="zh-CN" altLang="en-US"/>
          </a:p>
        </p:txBody>
      </p:sp>
    </p:spTree>
    <p:extLst>
      <p:ext uri="{BB962C8B-B14F-4D97-AF65-F5344CB8AC3E}">
        <p14:creationId xmlns:p14="http://schemas.microsoft.com/office/powerpoint/2010/main" val="19906338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457200" y="951775"/>
            <a:ext cx="8229600" cy="0"/>
          </a:xfrm>
          <a:prstGeom prst="line">
            <a:avLst/>
          </a:prstGeom>
          <a:ln w="25400">
            <a:solidFill>
              <a:srgbClr val="B30728"/>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45959" y="2576009"/>
            <a:ext cx="7052084" cy="600164"/>
          </a:xfrm>
          <a:prstGeom prst="rect">
            <a:avLst/>
          </a:prstGeom>
          <a:noFill/>
        </p:spPr>
        <p:txBody>
          <a:bodyPr wrap="square" rtlCol="0">
            <a:spAutoFit/>
          </a:bodyPr>
          <a:lstStyle/>
          <a:p>
            <a:pPr algn="ctr"/>
            <a:r>
              <a:rPr lang="zh-CN" altLang="en-US" sz="3300" b="1">
                <a:solidFill>
                  <a:srgbClr val="C00000"/>
                </a:solidFill>
                <a:latin typeface="微软雅黑" panose="020B0503020204020204" pitchFamily="34" charset="-122"/>
                <a:ea typeface="微软雅黑" panose="020B0503020204020204" pitchFamily="34" charset="-122"/>
              </a:rPr>
              <a:t>管理信息系统研究前沿</a:t>
            </a:r>
            <a:endParaRPr lang="en-US" altLang="zh-CN" sz="3300" b="1" dirty="0">
              <a:solidFill>
                <a:srgbClr val="C00000"/>
              </a:solidFill>
              <a:latin typeface="微软雅黑" panose="020B0503020204020204" pitchFamily="34" charset="-122"/>
              <a:ea typeface="微软雅黑" panose="020B0503020204020204" pitchFamily="34" charset="-122"/>
            </a:endParaRPr>
          </a:p>
        </p:txBody>
      </p:sp>
      <p:sp>
        <p:nvSpPr>
          <p:cNvPr id="5" name="文本框 11"/>
          <p:cNvSpPr txBox="1"/>
          <p:nvPr/>
        </p:nvSpPr>
        <p:spPr>
          <a:xfrm>
            <a:off x="1062891" y="4421760"/>
            <a:ext cx="7052084" cy="830997"/>
          </a:xfrm>
          <a:prstGeom prst="rect">
            <a:avLst/>
          </a:prstGeom>
          <a:noFill/>
        </p:spPr>
        <p:txBody>
          <a:bodyPr wrap="square" rtlCol="0">
            <a:spAutoFit/>
          </a:bodyPr>
          <a:lstStyle/>
          <a:p>
            <a:pPr algn="ctr"/>
            <a:r>
              <a:rPr lang="zh-CN" altLang="en-US" sz="2400" b="1">
                <a:solidFill>
                  <a:srgbClr val="C00000"/>
                </a:solidFill>
                <a:latin typeface="微软雅黑" panose="020B0503020204020204" pitchFamily="34" charset="-122"/>
                <a:ea typeface="微软雅黑" panose="020B0503020204020204" pitchFamily="34" charset="-122"/>
              </a:rPr>
              <a:t>中国人民大学商学院</a:t>
            </a:r>
            <a:endParaRPr lang="en-US" altLang="zh-CN" sz="2400" b="1">
              <a:solidFill>
                <a:srgbClr val="C00000"/>
              </a:solidFill>
              <a:latin typeface="微软雅黑" panose="020B0503020204020204" pitchFamily="34" charset="-122"/>
              <a:ea typeface="微软雅黑" panose="020B0503020204020204" pitchFamily="34" charset="-122"/>
            </a:endParaRPr>
          </a:p>
          <a:p>
            <a:pPr algn="ctr"/>
            <a:r>
              <a:rPr lang="zh-CN" altLang="en-US" sz="2400" b="1">
                <a:solidFill>
                  <a:srgbClr val="C00000"/>
                </a:solidFill>
                <a:latin typeface="微软雅黑" panose="020B0503020204020204" pitchFamily="34" charset="-122"/>
                <a:ea typeface="微软雅黑" panose="020B0503020204020204" pitchFamily="34" charset="-122"/>
              </a:rPr>
              <a:t>张瑾</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pic>
        <p:nvPicPr>
          <p:cNvPr id="8" name="图片 7" descr="截图1.png"/>
          <p:cNvPicPr>
            <a:picLocks noChangeAspect="1"/>
          </p:cNvPicPr>
          <p:nvPr/>
        </p:nvPicPr>
        <p:blipFill>
          <a:blip r:embed="rId3" cstate="print"/>
          <a:stretch>
            <a:fillRect/>
          </a:stretch>
        </p:blipFill>
        <p:spPr>
          <a:xfrm>
            <a:off x="4714876" y="175330"/>
            <a:ext cx="3981450" cy="704850"/>
          </a:xfrm>
          <a:prstGeom prst="rect">
            <a:avLst/>
          </a:prstGeom>
        </p:spPr>
      </p:pic>
      <p:sp>
        <p:nvSpPr>
          <p:cNvPr id="7" name="灯片编号占位符 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a:t>
            </a:fld>
            <a:endParaRPr lang="zh-CN" altLang="en-US">
              <a:solidFill>
                <a:prstClr val="black">
                  <a:tint val="75000"/>
                </a:prstClr>
              </a:solidFill>
            </a:endParaRPr>
          </a:p>
        </p:txBody>
      </p:sp>
    </p:spTree>
    <p:extLst>
      <p:ext uri="{BB962C8B-B14F-4D97-AF65-F5344CB8AC3E}">
        <p14:creationId xmlns:p14="http://schemas.microsoft.com/office/powerpoint/2010/main" val="137641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1.6 </a:t>
            </a:r>
            <a:r>
              <a:rPr lang="zh-CN" altLang="en-US" sz="3300" dirty="0"/>
              <a:t>从字符串开头</a:t>
            </a:r>
            <a:r>
              <a:rPr lang="en-US" altLang="zh-CN" sz="3300" dirty="0"/>
              <a:t>/</a:t>
            </a:r>
            <a:r>
              <a:rPr lang="zh-CN" altLang="en-US" sz="3300" dirty="0"/>
              <a:t>结尾</a:t>
            </a:r>
            <a:r>
              <a:rPr lang="en-US" altLang="zh-CN" sz="3300" dirty="0"/>
              <a:t>/</a:t>
            </a:r>
            <a:r>
              <a:rPr lang="zh-CN" altLang="en-US" sz="3300" dirty="0"/>
              <a:t>单词边界匹配</a:t>
            </a:r>
          </a:p>
        </p:txBody>
      </p:sp>
      <p:sp>
        <p:nvSpPr>
          <p:cNvPr id="8" name="矩形 7"/>
          <p:cNvSpPr/>
          <p:nvPr/>
        </p:nvSpPr>
        <p:spPr>
          <a:xfrm>
            <a:off x="486955" y="1078588"/>
            <a:ext cx="8236421" cy="169277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特殊字符</a:t>
            </a:r>
            <a:r>
              <a:rPr lang="en-US" altLang="zh-CN" sz="2000" kern="100" dirty="0">
                <a:latin typeface="微软雅黑" pitchFamily="34" charset="-122"/>
                <a:ea typeface="微软雅黑" pitchFamily="34" charset="-122"/>
                <a:cs typeface="Times New Roman" panose="02020603050405020304" pitchFamily="18" charset="0"/>
              </a:rPr>
              <a:t>\b and \B</a:t>
            </a:r>
            <a:r>
              <a:rPr lang="zh-CN" altLang="en-US" sz="2000" kern="100" dirty="0">
                <a:latin typeface="微软雅黑" pitchFamily="34" charset="-122"/>
                <a:ea typeface="微软雅黑" pitchFamily="34" charset="-122"/>
                <a:cs typeface="Times New Roman" panose="02020603050405020304" pitchFamily="18" charset="0"/>
              </a:rPr>
              <a:t>用来匹配单词边界。两者之间的区别是：</a:t>
            </a:r>
            <a:r>
              <a:rPr lang="en-US" altLang="zh-CN" sz="2000" kern="100" dirty="0">
                <a:latin typeface="微软雅黑" pitchFamily="34" charset="-122"/>
                <a:ea typeface="微软雅黑" pitchFamily="34" charset="-122"/>
                <a:cs typeface="Times New Roman" panose="02020603050405020304" pitchFamily="18" charset="0"/>
              </a:rPr>
              <a:t>\b</a:t>
            </a:r>
            <a:r>
              <a:rPr lang="zh-CN" altLang="en-US" sz="2000" kern="100" dirty="0">
                <a:latin typeface="微软雅黑" pitchFamily="34" charset="-122"/>
                <a:ea typeface="微软雅黑" pitchFamily="34" charset="-122"/>
                <a:cs typeface="Times New Roman" panose="02020603050405020304" pitchFamily="18" charset="0"/>
              </a:rPr>
              <a:t>匹配的模式是一个单词边界，与之对应的模式一定在一个单词的开头，不论这个单词的前面是有字符，还是没有字符。</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同样地，</a:t>
            </a:r>
            <a:r>
              <a:rPr lang="en-US" altLang="zh-CN" sz="2000" kern="100" dirty="0">
                <a:latin typeface="微软雅黑" pitchFamily="34" charset="-122"/>
                <a:ea typeface="微软雅黑" pitchFamily="34" charset="-122"/>
                <a:cs typeface="Times New Roman" panose="02020603050405020304" pitchFamily="18" charset="0"/>
              </a:rPr>
              <a:t>\B</a:t>
            </a:r>
            <a:r>
              <a:rPr lang="zh-CN" altLang="en-US" sz="2000" kern="100" dirty="0">
                <a:latin typeface="微软雅黑" pitchFamily="34" charset="-122"/>
                <a:ea typeface="微软雅黑" pitchFamily="34" charset="-122"/>
                <a:cs typeface="Times New Roman" panose="02020603050405020304" pitchFamily="18" charset="0"/>
              </a:rPr>
              <a:t>只匹配出现在一个单词中间的模式。</a:t>
            </a:r>
            <a:endParaRPr lang="en-US" altLang="zh-CN" sz="2000" kern="100" dirty="0">
              <a:latin typeface="微软雅黑" pitchFamily="34" charset="-122"/>
              <a:ea typeface="微软雅黑" pitchFamily="34" charset="-122"/>
              <a:cs typeface="Times New Roman" panose="02020603050405020304" pitchFamily="18" charset="0"/>
            </a:endParaRPr>
          </a:p>
        </p:txBody>
      </p:sp>
      <p:sp>
        <p:nvSpPr>
          <p:cNvPr id="13" name="灯片编号占位符 12"/>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10</a:t>
            </a:fld>
            <a:endParaRPr lang="zh-CN" altLang="en-US">
              <a:solidFill>
                <a:prstClr val="black">
                  <a:tint val="75000"/>
                </a:prstClr>
              </a:solidFill>
            </a:endParaRPr>
          </a:p>
        </p:txBody>
      </p:sp>
      <p:graphicFrame>
        <p:nvGraphicFramePr>
          <p:cNvPr id="7" name="表格 6"/>
          <p:cNvGraphicFramePr>
            <a:graphicFrameLocks noGrp="1"/>
          </p:cNvGraphicFramePr>
          <p:nvPr/>
        </p:nvGraphicFramePr>
        <p:xfrm>
          <a:off x="903110" y="3496742"/>
          <a:ext cx="7123288" cy="1854200"/>
        </p:xfrm>
        <a:graphic>
          <a:graphicData uri="http://schemas.openxmlformats.org/drawingml/2006/table">
            <a:tbl>
              <a:tblPr firstRow="1" bandRow="1">
                <a:tableStyleId>{5C22544A-7EE6-4342-B048-85BDC9FD1C3A}</a:tableStyleId>
              </a:tblPr>
              <a:tblGrid>
                <a:gridCol w="2528711">
                  <a:extLst>
                    <a:ext uri="{9D8B030D-6E8A-4147-A177-3AD203B41FA5}">
                      <a16:colId xmlns:a16="http://schemas.microsoft.com/office/drawing/2014/main" val="20000"/>
                    </a:ext>
                  </a:extLst>
                </a:gridCol>
                <a:gridCol w="4594577">
                  <a:extLst>
                    <a:ext uri="{9D8B030D-6E8A-4147-A177-3AD203B41FA5}">
                      <a16:colId xmlns:a16="http://schemas.microsoft.com/office/drawing/2014/main" val="20001"/>
                    </a:ext>
                  </a:extLst>
                </a:gridCol>
              </a:tblGrid>
              <a:tr h="370840">
                <a:tc>
                  <a:txBody>
                    <a:bodyPr/>
                    <a:lstStyle/>
                    <a:p>
                      <a:r>
                        <a:rPr lang="zh-CN" altLang="en-US"/>
                        <a:t>正则表达式模式</a:t>
                      </a:r>
                    </a:p>
                  </a:txBody>
                  <a:tcPr/>
                </a:tc>
                <a:tc>
                  <a:txBody>
                    <a:bodyPr/>
                    <a:lstStyle/>
                    <a:p>
                      <a:r>
                        <a:rPr lang="zh-CN" altLang="en-US"/>
                        <a:t>匹配的字符串</a:t>
                      </a:r>
                    </a:p>
                  </a:txBody>
                  <a:tcPr/>
                </a:tc>
                <a:extLst>
                  <a:ext uri="{0D108BD9-81ED-4DB2-BD59-A6C34878D82A}">
                    <a16:rowId xmlns:a16="http://schemas.microsoft.com/office/drawing/2014/main" val="10000"/>
                  </a:ext>
                </a:extLst>
              </a:tr>
              <a:tr h="370840">
                <a:tc>
                  <a:txBody>
                    <a:bodyPr/>
                    <a:lstStyle/>
                    <a:p>
                      <a:r>
                        <a:rPr lang="en-US" altLang="zh-CN"/>
                        <a:t>the</a:t>
                      </a:r>
                      <a:endParaRPr lang="zh-CN" altLang="en-US"/>
                    </a:p>
                  </a:txBody>
                  <a:tcPr/>
                </a:tc>
                <a:tc>
                  <a:txBody>
                    <a:bodyPr/>
                    <a:lstStyle/>
                    <a:p>
                      <a:r>
                        <a:rPr lang="zh-CN" altLang="en-US"/>
                        <a:t>任何包含有</a:t>
                      </a:r>
                      <a:r>
                        <a:rPr lang="en-US" altLang="zh-CN"/>
                        <a:t>”the”</a:t>
                      </a:r>
                      <a:r>
                        <a:rPr lang="zh-CN" altLang="en-US"/>
                        <a:t>的字符串</a:t>
                      </a:r>
                    </a:p>
                  </a:txBody>
                  <a:tcPr/>
                </a:tc>
                <a:extLst>
                  <a:ext uri="{0D108BD9-81ED-4DB2-BD59-A6C34878D82A}">
                    <a16:rowId xmlns:a16="http://schemas.microsoft.com/office/drawing/2014/main" val="10001"/>
                  </a:ext>
                </a:extLst>
              </a:tr>
              <a:tr h="370840">
                <a:tc>
                  <a:txBody>
                    <a:bodyPr/>
                    <a:lstStyle/>
                    <a:p>
                      <a:r>
                        <a:rPr lang="en-US" altLang="zh-CN"/>
                        <a:t>\bthe</a:t>
                      </a:r>
                      <a:endParaRPr lang="zh-CN" altLang="en-US"/>
                    </a:p>
                  </a:txBody>
                  <a:tcPr/>
                </a:tc>
                <a:tc>
                  <a:txBody>
                    <a:bodyPr/>
                    <a:lstStyle/>
                    <a:p>
                      <a:r>
                        <a:rPr lang="zh-CN" altLang="en-US"/>
                        <a:t>任何以</a:t>
                      </a:r>
                      <a:r>
                        <a:rPr lang="en-US" altLang="zh-CN"/>
                        <a:t>”the”</a:t>
                      </a:r>
                      <a:r>
                        <a:rPr lang="zh-CN" altLang="en-US"/>
                        <a:t>开始的字符串</a:t>
                      </a:r>
                    </a:p>
                  </a:txBody>
                  <a:tcPr/>
                </a:tc>
                <a:extLst>
                  <a:ext uri="{0D108BD9-81ED-4DB2-BD59-A6C34878D82A}">
                    <a16:rowId xmlns:a16="http://schemas.microsoft.com/office/drawing/2014/main" val="10002"/>
                  </a:ext>
                </a:extLst>
              </a:tr>
              <a:tr h="370840">
                <a:tc>
                  <a:txBody>
                    <a:bodyPr/>
                    <a:lstStyle/>
                    <a:p>
                      <a:r>
                        <a:rPr lang="en-US" altLang="zh-CN"/>
                        <a:t>\bthe\b</a:t>
                      </a:r>
                      <a:endParaRPr lang="zh-CN" altLang="en-US"/>
                    </a:p>
                  </a:txBody>
                  <a:tcPr/>
                </a:tc>
                <a:tc>
                  <a:txBody>
                    <a:bodyPr/>
                    <a:lstStyle/>
                    <a:p>
                      <a:r>
                        <a:rPr lang="zh-CN" altLang="en-US" baseline="0"/>
                        <a:t>仅匹配单词</a:t>
                      </a:r>
                      <a:r>
                        <a:rPr lang="en-US" altLang="zh-CN" baseline="0"/>
                        <a:t>”the”</a:t>
                      </a:r>
                    </a:p>
                  </a:txBody>
                  <a:tcPr/>
                </a:tc>
                <a:extLst>
                  <a:ext uri="{0D108BD9-81ED-4DB2-BD59-A6C34878D82A}">
                    <a16:rowId xmlns:a16="http://schemas.microsoft.com/office/drawing/2014/main" val="10003"/>
                  </a:ext>
                </a:extLst>
              </a:tr>
              <a:tr h="370840">
                <a:tc>
                  <a:txBody>
                    <a:bodyPr/>
                    <a:lstStyle/>
                    <a:p>
                      <a:r>
                        <a:rPr lang="en-US" altLang="zh-CN"/>
                        <a:t>\Bthe</a:t>
                      </a:r>
                      <a:endParaRPr lang="zh-CN" altLang="en-US"/>
                    </a:p>
                  </a:txBody>
                  <a:tcPr/>
                </a:tc>
                <a:tc>
                  <a:txBody>
                    <a:bodyPr/>
                    <a:lstStyle/>
                    <a:p>
                      <a:r>
                        <a:rPr lang="zh-CN" altLang="en-US" baseline="0"/>
                        <a:t>任何包含</a:t>
                      </a:r>
                      <a:r>
                        <a:rPr lang="en-US" altLang="zh-CN" baseline="0"/>
                        <a:t>”the”</a:t>
                      </a:r>
                      <a:r>
                        <a:rPr lang="zh-CN" altLang="en-US" baseline="0"/>
                        <a:t>但不以</a:t>
                      </a:r>
                      <a:r>
                        <a:rPr lang="en-US" altLang="zh-CN" baseline="0"/>
                        <a:t>”the”</a:t>
                      </a:r>
                      <a:r>
                        <a:rPr lang="zh-CN" altLang="en-US" baseline="0"/>
                        <a:t>开头的单词</a:t>
                      </a:r>
                      <a:endParaRPr lang="en-US" altLang="zh-CN" baseline="0"/>
                    </a:p>
                  </a:txBody>
                  <a:tcPr/>
                </a:tc>
                <a:extLst>
                  <a:ext uri="{0D108BD9-81ED-4DB2-BD59-A6C34878D82A}">
                    <a16:rowId xmlns:a16="http://schemas.microsoft.com/office/drawing/2014/main" val="10004"/>
                  </a:ext>
                </a:extLst>
              </a:tr>
            </a:tbl>
          </a:graphicData>
        </a:graphic>
      </p:graphicFrame>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1.7 </a:t>
            </a:r>
            <a:r>
              <a:rPr lang="zh-CN" altLang="en-US" sz="3300" dirty="0"/>
              <a:t>创建字符类</a:t>
            </a:r>
            <a:r>
              <a:rPr lang="en-US" altLang="zh-CN" sz="3300" dirty="0"/>
              <a:t>[]</a:t>
            </a:r>
            <a:endParaRPr lang="zh-CN" altLang="en-US" sz="3300" dirty="0"/>
          </a:p>
        </p:txBody>
      </p:sp>
      <p:sp>
        <p:nvSpPr>
          <p:cNvPr id="8" name="矩形 7"/>
          <p:cNvSpPr/>
          <p:nvPr/>
        </p:nvSpPr>
        <p:spPr>
          <a:xfrm>
            <a:off x="486955" y="1078588"/>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使用方括号的正则表达式会匹配方括号里的任何一个字符。</a:t>
            </a:r>
          </a:p>
        </p:txBody>
      </p:sp>
      <p:sp>
        <p:nvSpPr>
          <p:cNvPr id="10" name="灯片编号占位符 9"/>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11</a:t>
            </a:fld>
            <a:endParaRPr lang="zh-CN" altLang="en-US">
              <a:solidFill>
                <a:prstClr val="black">
                  <a:tint val="75000"/>
                </a:prstClr>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3221492762"/>
              </p:ext>
            </p:extLst>
          </p:nvPr>
        </p:nvGraphicFramePr>
        <p:xfrm>
          <a:off x="1011016" y="1935700"/>
          <a:ext cx="7123288" cy="1381760"/>
        </p:xfrm>
        <a:graphic>
          <a:graphicData uri="http://schemas.openxmlformats.org/drawingml/2006/table">
            <a:tbl>
              <a:tblPr firstRow="1" bandRow="1">
                <a:tableStyleId>{5C22544A-7EE6-4342-B048-85BDC9FD1C3A}</a:tableStyleId>
              </a:tblPr>
              <a:tblGrid>
                <a:gridCol w="2528711">
                  <a:extLst>
                    <a:ext uri="{9D8B030D-6E8A-4147-A177-3AD203B41FA5}">
                      <a16:colId xmlns:a16="http://schemas.microsoft.com/office/drawing/2014/main" val="20000"/>
                    </a:ext>
                  </a:extLst>
                </a:gridCol>
                <a:gridCol w="4594577">
                  <a:extLst>
                    <a:ext uri="{9D8B030D-6E8A-4147-A177-3AD203B41FA5}">
                      <a16:colId xmlns:a16="http://schemas.microsoft.com/office/drawing/2014/main" val="20001"/>
                    </a:ext>
                  </a:extLst>
                </a:gridCol>
              </a:tblGrid>
              <a:tr h="370840">
                <a:tc>
                  <a:txBody>
                    <a:bodyPr/>
                    <a:lstStyle/>
                    <a:p>
                      <a:r>
                        <a:rPr lang="zh-CN" altLang="en-US" dirty="0"/>
                        <a:t>正则表达式模式</a:t>
                      </a:r>
                    </a:p>
                  </a:txBody>
                  <a:tcPr/>
                </a:tc>
                <a:tc>
                  <a:txBody>
                    <a:bodyPr/>
                    <a:lstStyle/>
                    <a:p>
                      <a:r>
                        <a:rPr lang="zh-CN" altLang="en-US"/>
                        <a:t>匹配的字符串</a:t>
                      </a:r>
                    </a:p>
                  </a:txBody>
                  <a:tcPr/>
                </a:tc>
                <a:extLst>
                  <a:ext uri="{0D108BD9-81ED-4DB2-BD59-A6C34878D82A}">
                    <a16:rowId xmlns:a16="http://schemas.microsoft.com/office/drawing/2014/main" val="10000"/>
                  </a:ext>
                </a:extLst>
              </a:tr>
              <a:tr h="370840">
                <a:tc>
                  <a:txBody>
                    <a:bodyPr/>
                    <a:lstStyle/>
                    <a:p>
                      <a:r>
                        <a:rPr lang="en-US" altLang="zh-CN"/>
                        <a:t>b[aeiu]t</a:t>
                      </a:r>
                      <a:endParaRPr lang="zh-CN" altLang="en-US"/>
                    </a:p>
                  </a:txBody>
                  <a:tcPr/>
                </a:tc>
                <a:tc>
                  <a:txBody>
                    <a:bodyPr/>
                    <a:lstStyle/>
                    <a:p>
                      <a:r>
                        <a:rPr lang="en-US" altLang="zh-CN" dirty="0"/>
                        <a:t>bat, bet, bit, but</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a:t>
                      </a:r>
                      <a:r>
                        <a:rPr lang="en-US" altLang="zh-CN" dirty="0" err="1"/>
                        <a:t>cr</a:t>
                      </a:r>
                      <a:r>
                        <a:rPr lang="en-US" altLang="zh-CN" dirty="0"/>
                        <a:t>][23][</a:t>
                      </a:r>
                      <a:r>
                        <a:rPr lang="en-US" altLang="zh-CN" dirty="0" err="1"/>
                        <a:t>dp</a:t>
                      </a:r>
                      <a:r>
                        <a:rPr lang="en-US" altLang="zh-CN" dirty="0"/>
                        <a:t>][o2]</a:t>
                      </a:r>
                      <a:endParaRPr lang="zh-CN" altLang="en-US" dirty="0"/>
                    </a:p>
                  </a:txBody>
                  <a:tcPr/>
                </a:tc>
                <a:tc>
                  <a:txBody>
                    <a:bodyPr/>
                    <a:lstStyle/>
                    <a:p>
                      <a:r>
                        <a:rPr lang="zh-CN" altLang="en-US" dirty="0"/>
                        <a:t>一个包含</a:t>
                      </a:r>
                      <a:r>
                        <a:rPr lang="en-US" altLang="zh-CN" dirty="0"/>
                        <a:t>4</a:t>
                      </a:r>
                      <a:r>
                        <a:rPr lang="zh-CN" altLang="en-US" dirty="0"/>
                        <a:t>个字符的字符串：第一个字符是</a:t>
                      </a:r>
                      <a:r>
                        <a:rPr lang="en-US" altLang="zh-CN" dirty="0"/>
                        <a:t>”r”</a:t>
                      </a:r>
                      <a:r>
                        <a:rPr lang="zh-CN" altLang="en-US" dirty="0"/>
                        <a:t>或</a:t>
                      </a:r>
                      <a:r>
                        <a:rPr lang="en-US" altLang="zh-CN" dirty="0"/>
                        <a:t>”c”</a:t>
                      </a:r>
                      <a:r>
                        <a:rPr lang="zh-CN" altLang="en-US" dirty="0"/>
                        <a:t>，后面是</a:t>
                      </a:r>
                      <a:r>
                        <a:rPr lang="en-US" altLang="zh-CN" dirty="0"/>
                        <a:t>”2”</a:t>
                      </a:r>
                      <a:r>
                        <a:rPr lang="zh-CN" altLang="en-US" dirty="0"/>
                        <a:t>或</a:t>
                      </a:r>
                      <a:r>
                        <a:rPr lang="en-US" altLang="zh-CN" dirty="0"/>
                        <a:t>”3”…</a:t>
                      </a:r>
                      <a:endParaRPr lang="zh-CN" altLang="en-US" dirty="0"/>
                    </a:p>
                  </a:txBody>
                  <a:tcPr/>
                </a:tc>
                <a:extLst>
                  <a:ext uri="{0D108BD9-81ED-4DB2-BD59-A6C34878D82A}">
                    <a16:rowId xmlns:a16="http://schemas.microsoft.com/office/drawing/2014/main" val="10002"/>
                  </a:ext>
                </a:extLst>
              </a:tr>
            </a:tbl>
          </a:graphicData>
        </a:graphic>
      </p:graphicFrame>
      <p:sp>
        <p:nvSpPr>
          <p:cNvPr id="7" name="矩形 6"/>
          <p:cNvSpPr/>
          <p:nvPr/>
        </p:nvSpPr>
        <p:spPr>
          <a:xfrm>
            <a:off x="486955" y="3888463"/>
            <a:ext cx="8236421" cy="1292662"/>
          </a:xfrm>
          <a:prstGeom prst="rect">
            <a:avLst/>
          </a:prstGeom>
        </p:spPr>
        <p:txBody>
          <a:bodyPr wrap="square">
            <a:spAutoFit/>
          </a:bodyPr>
          <a:lstStyle/>
          <a:p>
            <a:pPr marL="342900" indent="-342900">
              <a:lnSpc>
                <a:spcPct val="130000"/>
              </a:lnSpc>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关于正则表达式</a:t>
            </a:r>
            <a:r>
              <a:rPr lang="en-US" altLang="zh-CN" sz="2000" dirty="0"/>
              <a:t>[</a:t>
            </a:r>
            <a:r>
              <a:rPr lang="en-US" altLang="zh-CN" sz="2000" dirty="0" err="1"/>
              <a:t>cr</a:t>
            </a:r>
            <a:r>
              <a:rPr lang="en-US" altLang="zh-CN" sz="2000" dirty="0"/>
              <a:t>][23][</a:t>
            </a:r>
            <a:r>
              <a:rPr lang="en-US" altLang="zh-CN" sz="2000" dirty="0" err="1"/>
              <a:t>dp</a:t>
            </a:r>
            <a:r>
              <a:rPr lang="en-US" altLang="zh-CN" sz="2000" dirty="0"/>
              <a:t>][o2]</a:t>
            </a:r>
            <a:r>
              <a:rPr lang="zh-CN" altLang="en-US" sz="2000" kern="100" dirty="0">
                <a:latin typeface="微软雅黑" pitchFamily="34" charset="-122"/>
                <a:ea typeface="微软雅黑" pitchFamily="34" charset="-122"/>
                <a:cs typeface="Times New Roman" panose="02020603050405020304" pitchFamily="18" charset="0"/>
              </a:rPr>
              <a:t>，如果只让</a:t>
            </a:r>
            <a:r>
              <a:rPr lang="en-US" altLang="zh-CN" sz="2000" kern="100" dirty="0">
                <a:latin typeface="微软雅黑" pitchFamily="34" charset="-122"/>
                <a:ea typeface="微软雅黑" pitchFamily="34" charset="-122"/>
                <a:cs typeface="Times New Roman" panose="02020603050405020304" pitchFamily="18" charset="0"/>
              </a:rPr>
              <a:t>”r2d2”</a:t>
            </a:r>
            <a:r>
              <a:rPr lang="zh-CN" altLang="en-US" sz="2000" kern="100" dirty="0">
                <a:latin typeface="微软雅黑" pitchFamily="34" charset="-122"/>
                <a:ea typeface="微软雅黑" pitchFamily="34" charset="-122"/>
                <a:cs typeface="Times New Roman" panose="02020603050405020304" pitchFamily="18" charset="0"/>
              </a:rPr>
              <a:t>或“</a:t>
            </a:r>
            <a:r>
              <a:rPr lang="en-US" altLang="zh-CN" sz="2000" kern="100" dirty="0">
                <a:latin typeface="微软雅黑" pitchFamily="34" charset="-122"/>
                <a:ea typeface="微软雅黑" pitchFamily="34" charset="-122"/>
                <a:cs typeface="Times New Roman" panose="02020603050405020304" pitchFamily="18" charset="0"/>
              </a:rPr>
              <a:t>c3po</a:t>
            </a:r>
            <a:r>
              <a:rPr lang="zh-CN" altLang="en-US" sz="2000" kern="100" dirty="0">
                <a:latin typeface="微软雅黑" pitchFamily="34" charset="-122"/>
                <a:ea typeface="微软雅黑" pitchFamily="34" charset="-122"/>
                <a:cs typeface="Times New Roman" panose="02020603050405020304" pitchFamily="18" charset="0"/>
              </a:rPr>
              <a:t>”成为有效的字符串，需要界定更为严格的正则表达式。</a:t>
            </a:r>
            <a:endParaRPr lang="en-US" altLang="zh-CN" sz="2000" kern="100" dirty="0">
              <a:latin typeface="微软雅黑" pitchFamily="34" charset="-122"/>
              <a:ea typeface="微软雅黑" pitchFamily="34" charset="-122"/>
              <a:cs typeface="Times New Roman" panose="02020603050405020304" pitchFamily="18" charset="0"/>
            </a:endParaRPr>
          </a:p>
          <a:p>
            <a:pPr marL="342900" indent="-342900">
              <a:lnSpc>
                <a:spcPct val="130000"/>
              </a:lnSpc>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例如借助管道</a:t>
            </a:r>
            <a:r>
              <a:rPr lang="en-US" altLang="zh-CN" sz="2000" kern="100" dirty="0">
                <a:latin typeface="微软雅黑" pitchFamily="34" charset="-122"/>
                <a:ea typeface="微软雅黑" pitchFamily="34" charset="-122"/>
                <a:cs typeface="Times New Roman" panose="02020603050405020304" pitchFamily="18" charset="0"/>
              </a:rPr>
              <a:t>r2d2|c3po</a:t>
            </a:r>
            <a:endParaRPr lang="zh-CN" altLang="en-US" sz="2000" dirty="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1.8 </a:t>
            </a:r>
            <a:r>
              <a:rPr lang="zh-CN" altLang="en-US" sz="3300" dirty="0"/>
              <a:t>指定范围</a:t>
            </a:r>
            <a:r>
              <a:rPr lang="en-US" altLang="zh-CN" sz="3300" dirty="0"/>
              <a:t>(-)</a:t>
            </a:r>
            <a:r>
              <a:rPr lang="zh-CN" altLang="en-US" sz="3300" dirty="0"/>
              <a:t>和否定</a:t>
            </a:r>
            <a:r>
              <a:rPr lang="en-US" altLang="zh-CN" sz="3300" dirty="0"/>
              <a:t>(^)</a:t>
            </a:r>
            <a:endParaRPr lang="zh-CN" altLang="en-US" sz="3300" dirty="0"/>
          </a:p>
        </p:txBody>
      </p:sp>
      <p:sp>
        <p:nvSpPr>
          <p:cNvPr id="8" name="矩形 7"/>
          <p:cNvSpPr/>
          <p:nvPr/>
        </p:nvSpPr>
        <p:spPr>
          <a:xfrm>
            <a:off x="486955" y="1078588"/>
            <a:ext cx="8236421" cy="169277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方括号除匹配单个字符外，还可以支持所指定的字符范围。</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方括号里一对符号中间的连字符</a:t>
            </a:r>
            <a:r>
              <a:rPr lang="en-US" altLang="zh-CN" sz="2000" kern="100" dirty="0">
                <a:latin typeface="微软雅黑" pitchFamily="34" charset="-122"/>
                <a:ea typeface="微软雅黑" pitchFamily="34" charset="-122"/>
                <a:cs typeface="Times New Roman" panose="02020603050405020304" pitchFamily="18" charset="0"/>
              </a:rPr>
              <a:t>(-)</a:t>
            </a:r>
            <a:r>
              <a:rPr lang="zh-CN" altLang="en-US" sz="2000" kern="100" dirty="0">
                <a:latin typeface="微软雅黑" pitchFamily="34" charset="-122"/>
                <a:ea typeface="微软雅黑" pitchFamily="34" charset="-122"/>
                <a:cs typeface="Times New Roman" panose="02020603050405020304" pitchFamily="18" charset="0"/>
              </a:rPr>
              <a:t>用来表示一个字符的范围，例如</a:t>
            </a:r>
            <a:r>
              <a:rPr lang="en-US" altLang="zh-CN" sz="2000" kern="100" dirty="0">
                <a:latin typeface="微软雅黑" pitchFamily="34" charset="-122"/>
                <a:ea typeface="微软雅黑" pitchFamily="34" charset="-122"/>
                <a:cs typeface="Times New Roman" panose="02020603050405020304" pitchFamily="18" charset="0"/>
              </a:rPr>
              <a:t>A-Z</a:t>
            </a:r>
            <a:r>
              <a:rPr lang="zh-CN" altLang="en-US" sz="2000" kern="100" dirty="0">
                <a:latin typeface="微软雅黑" pitchFamily="34" charset="-122"/>
                <a:ea typeface="微软雅黑" pitchFamily="34" charset="-122"/>
                <a:cs typeface="Times New Roman" panose="02020603050405020304" pitchFamily="18" charset="0"/>
              </a:rPr>
              <a:t>，</a:t>
            </a:r>
            <a:r>
              <a:rPr lang="en-US" altLang="zh-CN" sz="2000" kern="100" dirty="0">
                <a:latin typeface="微软雅黑" pitchFamily="34" charset="-122"/>
                <a:ea typeface="微软雅黑" pitchFamily="34" charset="-122"/>
                <a:cs typeface="Times New Roman" panose="02020603050405020304" pitchFamily="18" charset="0"/>
              </a:rPr>
              <a:t>a-z</a:t>
            </a:r>
            <a:r>
              <a:rPr lang="zh-CN" altLang="en-US" sz="2000" kern="100" dirty="0">
                <a:latin typeface="微软雅黑" pitchFamily="34" charset="-122"/>
                <a:ea typeface="微软雅黑" pitchFamily="34" charset="-122"/>
                <a:cs typeface="Times New Roman" panose="02020603050405020304" pitchFamily="18" charset="0"/>
              </a:rPr>
              <a:t>或</a:t>
            </a:r>
            <a:r>
              <a:rPr lang="en-US" altLang="zh-CN" sz="2000" kern="100" dirty="0">
                <a:latin typeface="微软雅黑" pitchFamily="34" charset="-122"/>
                <a:ea typeface="微软雅黑" pitchFamily="34" charset="-122"/>
                <a:cs typeface="Times New Roman" panose="02020603050405020304" pitchFamily="18" charset="0"/>
              </a:rPr>
              <a:t>0-9</a:t>
            </a:r>
            <a:r>
              <a:rPr lang="zh-CN" altLang="en-US" sz="2000" kern="100" dirty="0">
                <a:latin typeface="微软雅黑" pitchFamily="34" charset="-122"/>
                <a:ea typeface="微软雅黑" pitchFamily="34" charset="-122"/>
                <a:cs typeface="Times New Roman" panose="02020603050405020304" pitchFamily="18" charset="0"/>
              </a:rPr>
              <a:t>等。</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a:latin typeface="微软雅黑" pitchFamily="34" charset="-122"/>
                <a:ea typeface="微软雅黑" pitchFamily="34" charset="-122"/>
                <a:cs typeface="Times New Roman" panose="02020603050405020304" pitchFamily="18" charset="0"/>
              </a:rPr>
              <a:t>^</a:t>
            </a:r>
            <a:r>
              <a:rPr lang="zh-CN" altLang="en-US" sz="2000" kern="100" dirty="0">
                <a:latin typeface="微软雅黑" pitchFamily="34" charset="-122"/>
                <a:ea typeface="微软雅黑" pitchFamily="34" charset="-122"/>
                <a:cs typeface="Times New Roman" panose="02020603050405020304" pitchFamily="18" charset="0"/>
              </a:rPr>
              <a:t>表示不匹配指定字符集里的任意字符。</a:t>
            </a:r>
          </a:p>
        </p:txBody>
      </p:sp>
      <p:sp>
        <p:nvSpPr>
          <p:cNvPr id="10" name="灯片编号占位符 9"/>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12</a:t>
            </a:fld>
            <a:endParaRPr lang="zh-CN" altLang="en-US">
              <a:solidFill>
                <a:prstClr val="black">
                  <a:tint val="75000"/>
                </a:prstClr>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1034352250"/>
              </p:ext>
            </p:extLst>
          </p:nvPr>
        </p:nvGraphicFramePr>
        <p:xfrm>
          <a:off x="887191" y="2771359"/>
          <a:ext cx="7123288" cy="3037840"/>
        </p:xfrm>
        <a:graphic>
          <a:graphicData uri="http://schemas.openxmlformats.org/drawingml/2006/table">
            <a:tbl>
              <a:tblPr firstRow="1" bandRow="1">
                <a:tableStyleId>{5C22544A-7EE6-4342-B048-85BDC9FD1C3A}</a:tableStyleId>
              </a:tblPr>
              <a:tblGrid>
                <a:gridCol w="2528711">
                  <a:extLst>
                    <a:ext uri="{9D8B030D-6E8A-4147-A177-3AD203B41FA5}">
                      <a16:colId xmlns:a16="http://schemas.microsoft.com/office/drawing/2014/main" val="20000"/>
                    </a:ext>
                  </a:extLst>
                </a:gridCol>
                <a:gridCol w="4594577">
                  <a:extLst>
                    <a:ext uri="{9D8B030D-6E8A-4147-A177-3AD203B41FA5}">
                      <a16:colId xmlns:a16="http://schemas.microsoft.com/office/drawing/2014/main" val="20001"/>
                    </a:ext>
                  </a:extLst>
                </a:gridCol>
              </a:tblGrid>
              <a:tr h="370840">
                <a:tc>
                  <a:txBody>
                    <a:bodyPr/>
                    <a:lstStyle/>
                    <a:p>
                      <a:r>
                        <a:rPr lang="zh-CN" altLang="en-US" dirty="0"/>
                        <a:t>正则表达式模式</a:t>
                      </a:r>
                    </a:p>
                  </a:txBody>
                  <a:tcPr/>
                </a:tc>
                <a:tc>
                  <a:txBody>
                    <a:bodyPr/>
                    <a:lstStyle/>
                    <a:p>
                      <a:r>
                        <a:rPr lang="zh-CN" altLang="en-US"/>
                        <a:t>匹配的字符串</a:t>
                      </a:r>
                    </a:p>
                  </a:txBody>
                  <a:tcPr/>
                </a:tc>
                <a:extLst>
                  <a:ext uri="{0D108BD9-81ED-4DB2-BD59-A6C34878D82A}">
                    <a16:rowId xmlns:a16="http://schemas.microsoft.com/office/drawing/2014/main" val="10000"/>
                  </a:ext>
                </a:extLst>
              </a:tr>
              <a:tr h="370840">
                <a:tc>
                  <a:txBody>
                    <a:bodyPr/>
                    <a:lstStyle/>
                    <a:p>
                      <a:r>
                        <a:rPr lang="en-US" altLang="zh-CN" dirty="0"/>
                        <a:t>z.[0-9]</a:t>
                      </a:r>
                      <a:endParaRPr lang="zh-CN" altLang="en-US" dirty="0"/>
                    </a:p>
                  </a:txBody>
                  <a:tcPr/>
                </a:tc>
                <a:tc>
                  <a:txBody>
                    <a:bodyPr/>
                    <a:lstStyle/>
                    <a:p>
                      <a:r>
                        <a:rPr lang="zh-CN" altLang="en-US" dirty="0"/>
                        <a:t>字符“</a:t>
                      </a:r>
                      <a:r>
                        <a:rPr lang="en-US" altLang="zh-CN" dirty="0"/>
                        <a:t>z</a:t>
                      </a:r>
                      <a:r>
                        <a:rPr lang="zh-CN" altLang="en-US" dirty="0"/>
                        <a:t>”，后面跟任意一个字符，然后是一个十进制数字</a:t>
                      </a:r>
                    </a:p>
                  </a:txBody>
                  <a:tcPr/>
                </a:tc>
                <a:extLst>
                  <a:ext uri="{0D108BD9-81ED-4DB2-BD59-A6C34878D82A}">
                    <a16:rowId xmlns:a16="http://schemas.microsoft.com/office/drawing/2014/main" val="10001"/>
                  </a:ext>
                </a:extLst>
              </a:tr>
              <a:tr h="370840">
                <a:tc>
                  <a:txBody>
                    <a:bodyPr/>
                    <a:lstStyle/>
                    <a:p>
                      <a:r>
                        <a:rPr lang="en-US" altLang="zh-CN" dirty="0"/>
                        <a:t>[r-u][</a:t>
                      </a:r>
                      <a:r>
                        <a:rPr lang="en-US" altLang="zh-CN" dirty="0" err="1"/>
                        <a:t>env</a:t>
                      </a:r>
                      <a:r>
                        <a:rPr lang="en-US" altLang="zh-CN" dirty="0"/>
                        <a:t>-y][us]</a:t>
                      </a:r>
                      <a:endParaRPr lang="zh-CN" altLang="en-US" dirty="0"/>
                    </a:p>
                  </a:txBody>
                  <a:tcPr/>
                </a:tc>
                <a:tc>
                  <a:txBody>
                    <a:bodyPr/>
                    <a:lstStyle/>
                    <a:p>
                      <a:r>
                        <a:rPr lang="en-US" altLang="zh-CN" dirty="0"/>
                        <a:t>“r”</a:t>
                      </a:r>
                      <a:r>
                        <a:rPr lang="zh-CN" altLang="en-US" dirty="0"/>
                        <a:t>、</a:t>
                      </a:r>
                      <a:r>
                        <a:rPr lang="en-US" altLang="zh-CN" dirty="0"/>
                        <a:t>”s”</a:t>
                      </a:r>
                      <a:r>
                        <a:rPr lang="zh-CN" altLang="en-US" dirty="0"/>
                        <a:t>、</a:t>
                      </a:r>
                      <a:r>
                        <a:rPr lang="en-US" altLang="zh-CN" dirty="0"/>
                        <a:t>”t”</a:t>
                      </a:r>
                      <a:r>
                        <a:rPr lang="zh-CN" altLang="en-US" dirty="0"/>
                        <a:t>、</a:t>
                      </a:r>
                      <a:r>
                        <a:rPr lang="en-US" altLang="zh-CN" dirty="0"/>
                        <a:t>”u”</a:t>
                      </a:r>
                      <a:r>
                        <a:rPr lang="zh-CN" altLang="en-US" dirty="0"/>
                        <a:t>中的任意一个字符，后面跟的是</a:t>
                      </a:r>
                      <a:r>
                        <a:rPr lang="en-US" altLang="zh-CN" dirty="0"/>
                        <a:t>”e”</a:t>
                      </a:r>
                      <a:r>
                        <a:rPr lang="zh-CN" altLang="en-US" dirty="0"/>
                        <a:t>、</a:t>
                      </a:r>
                      <a:r>
                        <a:rPr lang="en-US" altLang="zh-CN" dirty="0"/>
                        <a:t>”n”</a:t>
                      </a:r>
                      <a:r>
                        <a:rPr lang="zh-CN" altLang="en-US" dirty="0"/>
                        <a:t>、</a:t>
                      </a:r>
                      <a:r>
                        <a:rPr lang="en-US" altLang="zh-CN" dirty="0"/>
                        <a:t>”v”</a:t>
                      </a:r>
                      <a:r>
                        <a:rPr lang="zh-CN" altLang="en-US" dirty="0"/>
                        <a:t>、</a:t>
                      </a:r>
                      <a:r>
                        <a:rPr lang="en-US" altLang="zh-CN" dirty="0"/>
                        <a:t>”w”</a:t>
                      </a:r>
                      <a:r>
                        <a:rPr lang="zh-CN" altLang="en-US" dirty="0"/>
                        <a:t>、</a:t>
                      </a:r>
                      <a:r>
                        <a:rPr lang="en-US" altLang="zh-CN" dirty="0"/>
                        <a:t>”x”</a:t>
                      </a:r>
                      <a:r>
                        <a:rPr lang="zh-CN" altLang="en-US" dirty="0"/>
                        <a:t>、</a:t>
                      </a:r>
                      <a:r>
                        <a:rPr lang="en-US" altLang="zh-CN" dirty="0"/>
                        <a:t>”y”</a:t>
                      </a:r>
                      <a:r>
                        <a:rPr lang="zh-CN" altLang="en-US" dirty="0"/>
                        <a:t>的任意一个字符，再后面是</a:t>
                      </a:r>
                      <a:r>
                        <a:rPr lang="en-US" altLang="zh-CN" dirty="0"/>
                        <a:t>”u”</a:t>
                      </a:r>
                      <a:r>
                        <a:rPr lang="zh-CN" altLang="en-US" dirty="0"/>
                        <a:t>或“</a:t>
                      </a:r>
                      <a:r>
                        <a:rPr lang="en-US" altLang="zh-CN" dirty="0"/>
                        <a:t>s</a:t>
                      </a:r>
                      <a:r>
                        <a:rPr lang="zh-CN" altLang="en-US" dirty="0"/>
                        <a:t>”</a:t>
                      </a:r>
                    </a:p>
                  </a:txBody>
                  <a:tcPr/>
                </a:tc>
                <a:extLst>
                  <a:ext uri="{0D108BD9-81ED-4DB2-BD59-A6C34878D82A}">
                    <a16:rowId xmlns:a16="http://schemas.microsoft.com/office/drawing/2014/main" val="10002"/>
                  </a:ext>
                </a:extLst>
              </a:tr>
              <a:tr h="370840">
                <a:tc>
                  <a:txBody>
                    <a:bodyPr/>
                    <a:lstStyle/>
                    <a:p>
                      <a:r>
                        <a:rPr lang="en-US" altLang="zh-CN" dirty="0"/>
                        <a:t>[^</a:t>
                      </a:r>
                      <a:r>
                        <a:rPr lang="en-US" altLang="zh-CN" dirty="0" err="1"/>
                        <a:t>aeiou</a:t>
                      </a:r>
                      <a:r>
                        <a:rPr lang="en-US" altLang="zh-CN" dirty="0"/>
                        <a:t>]</a:t>
                      </a:r>
                      <a:endParaRPr lang="zh-CN" altLang="en-US" dirty="0"/>
                    </a:p>
                  </a:txBody>
                  <a:tcPr/>
                </a:tc>
                <a:tc>
                  <a:txBody>
                    <a:bodyPr/>
                    <a:lstStyle/>
                    <a:p>
                      <a:r>
                        <a:rPr lang="zh-CN" altLang="en-US" dirty="0"/>
                        <a:t>一个非元音字符</a:t>
                      </a:r>
                      <a:endParaRPr lang="en-US" altLang="zh-CN" dirty="0"/>
                    </a:p>
                  </a:txBody>
                  <a:tcPr/>
                </a:tc>
                <a:extLst>
                  <a:ext uri="{0D108BD9-81ED-4DB2-BD59-A6C34878D82A}">
                    <a16:rowId xmlns:a16="http://schemas.microsoft.com/office/drawing/2014/main" val="2185030194"/>
                  </a:ext>
                </a:extLst>
              </a:tr>
              <a:tr h="370840">
                <a:tc>
                  <a:txBody>
                    <a:bodyPr/>
                    <a:lstStyle/>
                    <a:p>
                      <a:r>
                        <a:rPr lang="en-US" altLang="zh-CN" dirty="0"/>
                        <a:t>[^\t\n]</a:t>
                      </a:r>
                      <a:endParaRPr lang="zh-CN" altLang="en-US" dirty="0"/>
                    </a:p>
                  </a:txBody>
                  <a:tcPr/>
                </a:tc>
                <a:tc>
                  <a:txBody>
                    <a:bodyPr/>
                    <a:lstStyle/>
                    <a:p>
                      <a:r>
                        <a:rPr lang="zh-CN" altLang="en-US" dirty="0"/>
                        <a:t>除</a:t>
                      </a:r>
                      <a:r>
                        <a:rPr lang="en-US" altLang="zh-CN" dirty="0"/>
                        <a:t>TAB</a:t>
                      </a:r>
                      <a:r>
                        <a:rPr lang="zh-CN" altLang="en-US" dirty="0"/>
                        <a:t>制表符和换行符之外的任意一个字符</a:t>
                      </a:r>
                      <a:endParaRPr lang="en-US" altLang="zh-CN" dirty="0"/>
                    </a:p>
                  </a:txBody>
                  <a:tcPr/>
                </a:tc>
                <a:extLst>
                  <a:ext uri="{0D108BD9-81ED-4DB2-BD59-A6C34878D82A}">
                    <a16:rowId xmlns:a16="http://schemas.microsoft.com/office/drawing/2014/main" val="5167926"/>
                  </a:ext>
                </a:extLst>
              </a:tr>
              <a:tr h="370840">
                <a:tc>
                  <a:txBody>
                    <a:bodyPr/>
                    <a:lstStyle/>
                    <a:p>
                      <a:r>
                        <a:rPr lang="en-US" altLang="zh-CN" dirty="0"/>
                        <a:t>[“-a]</a:t>
                      </a:r>
                      <a:endParaRPr lang="zh-CN" altLang="en-US" dirty="0"/>
                    </a:p>
                  </a:txBody>
                  <a:tcPr/>
                </a:tc>
                <a:tc>
                  <a:txBody>
                    <a:bodyPr/>
                    <a:lstStyle/>
                    <a:p>
                      <a:r>
                        <a:rPr lang="zh-CN" altLang="en-US" dirty="0"/>
                        <a:t>顺序号在</a:t>
                      </a:r>
                      <a:r>
                        <a:rPr lang="en-US" altLang="zh-CN" dirty="0"/>
                        <a:t>34</a:t>
                      </a:r>
                      <a:r>
                        <a:rPr lang="zh-CN" altLang="en-US" dirty="0"/>
                        <a:t>和</a:t>
                      </a:r>
                      <a:r>
                        <a:rPr lang="en-US" altLang="zh-CN" dirty="0"/>
                        <a:t>97</a:t>
                      </a:r>
                      <a:r>
                        <a:rPr lang="zh-CN" altLang="en-US" dirty="0"/>
                        <a:t>之间的某一个字符</a:t>
                      </a:r>
                      <a:endParaRPr lang="en-US" altLang="zh-CN" dirty="0"/>
                    </a:p>
                  </a:txBody>
                  <a:tcPr/>
                </a:tc>
                <a:extLst>
                  <a:ext uri="{0D108BD9-81ED-4DB2-BD59-A6C34878D82A}">
                    <a16:rowId xmlns:a16="http://schemas.microsoft.com/office/drawing/2014/main" val="3882967138"/>
                  </a:ext>
                </a:extLst>
              </a:tr>
            </a:tbl>
          </a:graphicData>
        </a:graphic>
      </p:graphicFrame>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1.9 </a:t>
            </a:r>
            <a:r>
              <a:rPr lang="zh-CN" altLang="en-US" sz="3300" dirty="0"/>
              <a:t>使用闭包操作符</a:t>
            </a:r>
            <a:r>
              <a:rPr lang="en-US" altLang="zh-CN" sz="3300" dirty="0"/>
              <a:t>(*, +, ?, {})</a:t>
            </a:r>
            <a:endParaRPr lang="zh-CN" altLang="en-US" sz="3300" dirty="0"/>
          </a:p>
        </p:txBody>
      </p:sp>
      <p:sp>
        <p:nvSpPr>
          <p:cNvPr id="8" name="矩形 7"/>
          <p:cNvSpPr/>
          <p:nvPr/>
        </p:nvSpPr>
        <p:spPr>
          <a:xfrm>
            <a:off x="486955" y="1078588"/>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闭包操作符用来实现多次出现</a:t>
            </a:r>
            <a:r>
              <a:rPr lang="en-US" altLang="zh-CN" sz="2000" kern="100" dirty="0">
                <a:latin typeface="微软雅黑" pitchFamily="34" charset="-122"/>
                <a:ea typeface="微软雅黑" pitchFamily="34" charset="-122"/>
                <a:cs typeface="Times New Roman" panose="02020603050405020304" pitchFamily="18" charset="0"/>
              </a:rPr>
              <a:t>/</a:t>
            </a:r>
            <a:r>
              <a:rPr lang="zh-CN" altLang="en-US" sz="2000" kern="100" dirty="0">
                <a:latin typeface="微软雅黑" pitchFamily="34" charset="-122"/>
                <a:ea typeface="微软雅黑" pitchFamily="34" charset="-122"/>
                <a:cs typeface="Times New Roman" panose="02020603050405020304" pitchFamily="18" charset="0"/>
              </a:rPr>
              <a:t>重复匹配</a:t>
            </a:r>
          </a:p>
        </p:txBody>
      </p:sp>
      <p:sp>
        <p:nvSpPr>
          <p:cNvPr id="6" name="灯片编号占位符 5"/>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13</a:t>
            </a:fld>
            <a:endParaRPr lang="zh-CN" altLang="en-US">
              <a:solidFill>
                <a:prstClr val="black">
                  <a:tint val="75000"/>
                </a:prstClr>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214972540"/>
              </p:ext>
            </p:extLst>
          </p:nvPr>
        </p:nvGraphicFramePr>
        <p:xfrm>
          <a:off x="791941" y="2037934"/>
          <a:ext cx="7123288" cy="3037840"/>
        </p:xfrm>
        <a:graphic>
          <a:graphicData uri="http://schemas.openxmlformats.org/drawingml/2006/table">
            <a:tbl>
              <a:tblPr firstRow="1" bandRow="1">
                <a:tableStyleId>{5C22544A-7EE6-4342-B048-85BDC9FD1C3A}</a:tableStyleId>
              </a:tblPr>
              <a:tblGrid>
                <a:gridCol w="2528711">
                  <a:extLst>
                    <a:ext uri="{9D8B030D-6E8A-4147-A177-3AD203B41FA5}">
                      <a16:colId xmlns:a16="http://schemas.microsoft.com/office/drawing/2014/main" val="20000"/>
                    </a:ext>
                  </a:extLst>
                </a:gridCol>
                <a:gridCol w="4594577">
                  <a:extLst>
                    <a:ext uri="{9D8B030D-6E8A-4147-A177-3AD203B41FA5}">
                      <a16:colId xmlns:a16="http://schemas.microsoft.com/office/drawing/2014/main" val="20001"/>
                    </a:ext>
                  </a:extLst>
                </a:gridCol>
              </a:tblGrid>
              <a:tr h="370840">
                <a:tc>
                  <a:txBody>
                    <a:bodyPr/>
                    <a:lstStyle/>
                    <a:p>
                      <a:r>
                        <a:rPr lang="zh-CN" altLang="en-US" dirty="0"/>
                        <a:t>正则表达式模式</a:t>
                      </a:r>
                    </a:p>
                  </a:txBody>
                  <a:tcPr/>
                </a:tc>
                <a:tc>
                  <a:txBody>
                    <a:bodyPr/>
                    <a:lstStyle/>
                    <a:p>
                      <a:r>
                        <a:rPr lang="zh-CN" altLang="en-US"/>
                        <a:t>匹配的字符串</a:t>
                      </a:r>
                    </a:p>
                  </a:txBody>
                  <a:tcPr/>
                </a:tc>
                <a:extLst>
                  <a:ext uri="{0D108BD9-81ED-4DB2-BD59-A6C34878D82A}">
                    <a16:rowId xmlns:a16="http://schemas.microsoft.com/office/drawing/2014/main" val="10000"/>
                  </a:ext>
                </a:extLst>
              </a:tr>
              <a:tr h="370840">
                <a:tc>
                  <a:txBody>
                    <a:bodyPr/>
                    <a:lstStyle/>
                    <a:p>
                      <a:r>
                        <a:rPr lang="en-US" altLang="zh-CN" dirty="0"/>
                        <a:t>[</a:t>
                      </a:r>
                      <a:r>
                        <a:rPr lang="en-US" altLang="zh-CN" dirty="0" err="1"/>
                        <a:t>dn</a:t>
                      </a:r>
                      <a:r>
                        <a:rPr lang="en-US" altLang="zh-CN" dirty="0"/>
                        <a:t>]</a:t>
                      </a:r>
                      <a:r>
                        <a:rPr lang="en-US" altLang="zh-CN" dirty="0" err="1"/>
                        <a:t>ot</a:t>
                      </a:r>
                      <a:r>
                        <a:rPr lang="en-US" altLang="zh-CN" dirty="0"/>
                        <a:t>?</a:t>
                      </a:r>
                      <a:endParaRPr lang="zh-CN" altLang="en-US" dirty="0"/>
                    </a:p>
                  </a:txBody>
                  <a:tcPr/>
                </a:tc>
                <a:tc>
                  <a:txBody>
                    <a:bodyPr/>
                    <a:lstStyle/>
                    <a:p>
                      <a:r>
                        <a:rPr lang="en-US" altLang="zh-CN" dirty="0"/>
                        <a:t>do,</a:t>
                      </a:r>
                      <a:r>
                        <a:rPr lang="en-US" altLang="zh-CN" baseline="0" dirty="0"/>
                        <a:t> no, dot, not</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0?[1-9]</a:t>
                      </a:r>
                      <a:endParaRPr lang="zh-CN" altLang="en-US" dirty="0"/>
                    </a:p>
                  </a:txBody>
                  <a:tcPr/>
                </a:tc>
                <a:tc>
                  <a:txBody>
                    <a:bodyPr/>
                    <a:lstStyle/>
                    <a:p>
                      <a:r>
                        <a:rPr lang="en-US" altLang="zh-CN" dirty="0"/>
                        <a:t>1-9</a:t>
                      </a:r>
                      <a:r>
                        <a:rPr lang="zh-CN" altLang="en-US" dirty="0"/>
                        <a:t>中的任意一个数字，前面可能还有一个“</a:t>
                      </a:r>
                      <a:r>
                        <a:rPr lang="en-US" altLang="zh-CN" dirty="0"/>
                        <a:t>0</a:t>
                      </a:r>
                      <a:r>
                        <a:rPr lang="zh-CN" altLang="en-US" dirty="0"/>
                        <a:t>”。例如，可以看做是一月到九月的数字表达</a:t>
                      </a:r>
                    </a:p>
                  </a:txBody>
                  <a:tcPr/>
                </a:tc>
                <a:extLst>
                  <a:ext uri="{0D108BD9-81ED-4DB2-BD59-A6C34878D82A}">
                    <a16:rowId xmlns:a16="http://schemas.microsoft.com/office/drawing/2014/main" val="10002"/>
                  </a:ext>
                </a:extLst>
              </a:tr>
              <a:tr h="370840">
                <a:tc>
                  <a:txBody>
                    <a:bodyPr/>
                    <a:lstStyle/>
                    <a:p>
                      <a:r>
                        <a:rPr lang="en-US" altLang="zh-CN" dirty="0"/>
                        <a:t>[0-9]{15,16}</a:t>
                      </a:r>
                      <a:endParaRPr lang="zh-CN" altLang="en-US" dirty="0"/>
                    </a:p>
                  </a:txBody>
                  <a:tcPr/>
                </a:tc>
                <a:tc>
                  <a:txBody>
                    <a:bodyPr/>
                    <a:lstStyle/>
                    <a:p>
                      <a:r>
                        <a:rPr lang="en-US" altLang="zh-CN" dirty="0"/>
                        <a:t>15</a:t>
                      </a:r>
                      <a:r>
                        <a:rPr lang="zh-CN" altLang="en-US" dirty="0"/>
                        <a:t>或</a:t>
                      </a:r>
                      <a:r>
                        <a:rPr lang="en-US" altLang="zh-CN" dirty="0"/>
                        <a:t>16</a:t>
                      </a:r>
                      <a:r>
                        <a:rPr lang="zh-CN" altLang="en-US" dirty="0"/>
                        <a:t>位数字表示，例如信用卡号码</a:t>
                      </a:r>
                      <a:endParaRPr lang="en-US" altLang="zh-CN" dirty="0"/>
                    </a:p>
                  </a:txBody>
                  <a:tcPr/>
                </a:tc>
                <a:extLst>
                  <a:ext uri="{0D108BD9-81ED-4DB2-BD59-A6C34878D82A}">
                    <a16:rowId xmlns:a16="http://schemas.microsoft.com/office/drawing/2014/main" val="2185030194"/>
                  </a:ext>
                </a:extLst>
              </a:tr>
              <a:tr h="370840">
                <a:tc>
                  <a:txBody>
                    <a:bodyPr/>
                    <a:lstStyle/>
                    <a:p>
                      <a:r>
                        <a:rPr lang="en-US" altLang="zh-CN" dirty="0"/>
                        <a:t>&lt;/?[^&gt;]+&gt;</a:t>
                      </a:r>
                      <a:endParaRPr lang="zh-CN" altLang="en-US" dirty="0"/>
                    </a:p>
                  </a:txBody>
                  <a:tcPr/>
                </a:tc>
                <a:tc>
                  <a:txBody>
                    <a:bodyPr/>
                    <a:lstStyle/>
                    <a:p>
                      <a:r>
                        <a:rPr lang="zh-CN" altLang="en-US" dirty="0"/>
                        <a:t>匹配所有合法的</a:t>
                      </a:r>
                      <a:r>
                        <a:rPr lang="en-US" altLang="zh-CN" dirty="0"/>
                        <a:t>HTML</a:t>
                      </a:r>
                      <a:r>
                        <a:rPr lang="zh-CN" altLang="en-US" dirty="0"/>
                        <a:t>标签的字符串</a:t>
                      </a:r>
                      <a:endParaRPr lang="en-US" altLang="zh-CN" dirty="0"/>
                    </a:p>
                  </a:txBody>
                  <a:tcPr/>
                </a:tc>
                <a:extLst>
                  <a:ext uri="{0D108BD9-81ED-4DB2-BD59-A6C34878D82A}">
                    <a16:rowId xmlns:a16="http://schemas.microsoft.com/office/drawing/2014/main" val="5167926"/>
                  </a:ext>
                </a:extLst>
              </a:tr>
              <a:tr h="370840">
                <a:tc>
                  <a:txBody>
                    <a:bodyPr/>
                    <a:lstStyle/>
                    <a:p>
                      <a:r>
                        <a:rPr lang="en-US" altLang="zh-CN" dirty="0"/>
                        <a:t>[KQRBNP][a-h][1-8]-[a-h][1-8]</a:t>
                      </a:r>
                      <a:endParaRPr lang="zh-CN" altLang="en-US" dirty="0"/>
                    </a:p>
                  </a:txBody>
                  <a:tcPr/>
                </a:tc>
                <a:tc>
                  <a:txBody>
                    <a:bodyPr/>
                    <a:lstStyle/>
                    <a:p>
                      <a:r>
                        <a:rPr lang="zh-CN" altLang="en-US" dirty="0"/>
                        <a:t>表示国际象棋合法的棋盘移动，例如</a:t>
                      </a:r>
                      <a:r>
                        <a:rPr lang="en-US" altLang="zh-CN" dirty="0"/>
                        <a:t>Ka1-h8</a:t>
                      </a:r>
                    </a:p>
                  </a:txBody>
                  <a:tcPr/>
                </a:tc>
                <a:extLst>
                  <a:ext uri="{0D108BD9-81ED-4DB2-BD59-A6C34878D82A}">
                    <a16:rowId xmlns:a16="http://schemas.microsoft.com/office/drawing/2014/main" val="3882967138"/>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1.10 </a:t>
            </a:r>
            <a:r>
              <a:rPr lang="zh-CN" altLang="en-US" sz="3300" dirty="0"/>
              <a:t>特殊字符表示、字符集</a:t>
            </a:r>
          </a:p>
        </p:txBody>
      </p:sp>
      <p:sp>
        <p:nvSpPr>
          <p:cNvPr id="8" name="矩形 7"/>
          <p:cNvSpPr/>
          <p:nvPr/>
        </p:nvSpPr>
        <p:spPr>
          <a:xfrm>
            <a:off x="486955" y="959716"/>
            <a:ext cx="8236421" cy="2012859"/>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可以使用一些特殊符号来代表字符集合。</a:t>
            </a:r>
            <a:endParaRPr lang="en-US" altLang="zh-CN" sz="2000"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en-US" altLang="zh-CN" kern="100" dirty="0">
                <a:latin typeface="微软雅黑" pitchFamily="34" charset="-122"/>
                <a:ea typeface="微软雅黑" pitchFamily="34" charset="-122"/>
                <a:cs typeface="Times New Roman" panose="02020603050405020304" pitchFamily="18" charset="0"/>
              </a:rPr>
              <a:t>[0-9]</a:t>
            </a:r>
            <a:r>
              <a:rPr lang="zh-CN" altLang="en-US" kern="100" dirty="0">
                <a:latin typeface="微软雅黑" pitchFamily="34" charset="-122"/>
                <a:ea typeface="微软雅黑" pitchFamily="34" charset="-122"/>
                <a:cs typeface="Times New Roman" panose="02020603050405020304" pitchFamily="18" charset="0"/>
              </a:rPr>
              <a:t>可以简写为</a:t>
            </a:r>
            <a:r>
              <a:rPr lang="en-US" altLang="zh-CN" kern="100" dirty="0">
                <a:latin typeface="微软雅黑" pitchFamily="34" charset="-122"/>
                <a:ea typeface="微软雅黑" pitchFamily="34" charset="-122"/>
                <a:cs typeface="Times New Roman" panose="02020603050405020304" pitchFamily="18" charset="0"/>
              </a:rPr>
              <a:t>\d</a:t>
            </a:r>
            <a:r>
              <a:rPr lang="zh-CN" altLang="en-US" kern="100" dirty="0">
                <a:latin typeface="微软雅黑" pitchFamily="34" charset="-122"/>
                <a:ea typeface="微软雅黑" pitchFamily="34" charset="-122"/>
                <a:cs typeface="Times New Roman" panose="02020603050405020304" pitchFamily="18" charset="0"/>
              </a:rPr>
              <a:t>表示</a:t>
            </a:r>
            <a:endParaRPr lang="en-US" altLang="zh-CN"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en-US" altLang="zh-CN" kern="100" dirty="0">
                <a:latin typeface="微软雅黑" pitchFamily="34" charset="-122"/>
                <a:ea typeface="微软雅黑" pitchFamily="34" charset="-122"/>
                <a:cs typeface="Times New Roman" panose="02020603050405020304" pitchFamily="18" charset="0"/>
              </a:rPr>
              <a:t>\w</a:t>
            </a:r>
            <a:r>
              <a:rPr lang="zh-CN" altLang="en-US" kern="100" dirty="0">
                <a:latin typeface="微软雅黑" pitchFamily="34" charset="-122"/>
                <a:ea typeface="微软雅黑" pitchFamily="34" charset="-122"/>
                <a:cs typeface="Times New Roman" panose="02020603050405020304" pitchFamily="18" charset="0"/>
              </a:rPr>
              <a:t>可以成为</a:t>
            </a:r>
            <a:r>
              <a:rPr lang="en-US" altLang="zh-CN" kern="100" dirty="0">
                <a:latin typeface="微软雅黑" pitchFamily="34" charset="-122"/>
                <a:ea typeface="微软雅黑" pitchFamily="34" charset="-122"/>
                <a:cs typeface="Times New Roman" panose="02020603050405020304" pitchFamily="18" charset="0"/>
              </a:rPr>
              <a:t>A-Za-z0-9</a:t>
            </a:r>
            <a:r>
              <a:rPr lang="zh-CN" altLang="en-US" kern="100" dirty="0">
                <a:latin typeface="微软雅黑" pitchFamily="34" charset="-122"/>
                <a:ea typeface="微软雅黑" pitchFamily="34" charset="-122"/>
                <a:cs typeface="Times New Roman" panose="02020603050405020304" pitchFamily="18" charset="0"/>
              </a:rPr>
              <a:t>的简写</a:t>
            </a:r>
            <a:endParaRPr lang="en-US" altLang="zh-CN"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有些特殊字符的大写形式表示不匹配</a:t>
            </a:r>
            <a:endParaRPr lang="en-US" altLang="zh-CN" sz="2000"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en-US" altLang="zh-CN" kern="100" dirty="0">
                <a:latin typeface="微软雅黑" pitchFamily="34" charset="-122"/>
                <a:ea typeface="微软雅黑" pitchFamily="34" charset="-122"/>
                <a:cs typeface="Times New Roman" panose="02020603050405020304" pitchFamily="18" charset="0"/>
              </a:rPr>
              <a:t>\D</a:t>
            </a:r>
            <a:r>
              <a:rPr lang="zh-CN" altLang="en-US" kern="100" dirty="0">
                <a:latin typeface="微软雅黑" pitchFamily="34" charset="-122"/>
                <a:ea typeface="微软雅黑" pitchFamily="34" charset="-122"/>
                <a:cs typeface="Times New Roman" panose="02020603050405020304" pitchFamily="18" charset="0"/>
              </a:rPr>
              <a:t>表示非十进制数字的字符，等价于</a:t>
            </a:r>
            <a:r>
              <a:rPr lang="en-US" altLang="zh-CN" kern="100" dirty="0">
                <a:latin typeface="微软雅黑" pitchFamily="34" charset="-122"/>
                <a:ea typeface="微软雅黑" pitchFamily="34" charset="-122"/>
                <a:cs typeface="Times New Roman" panose="02020603050405020304" pitchFamily="18" charset="0"/>
              </a:rPr>
              <a:t>[^0-9]</a:t>
            </a:r>
            <a:endParaRPr lang="zh-CN" altLang="en-US" kern="100" dirty="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14</a:t>
            </a:fld>
            <a:endParaRPr lang="zh-CN" altLang="en-US">
              <a:solidFill>
                <a:prstClr val="black">
                  <a:tint val="75000"/>
                </a:prstClr>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4073082545"/>
              </p:ext>
            </p:extLst>
          </p:nvPr>
        </p:nvGraphicFramePr>
        <p:xfrm>
          <a:off x="1043521" y="3501073"/>
          <a:ext cx="7123288" cy="2661920"/>
        </p:xfrm>
        <a:graphic>
          <a:graphicData uri="http://schemas.openxmlformats.org/drawingml/2006/table">
            <a:tbl>
              <a:tblPr firstRow="1" bandRow="1">
                <a:tableStyleId>{5C22544A-7EE6-4342-B048-85BDC9FD1C3A}</a:tableStyleId>
              </a:tblPr>
              <a:tblGrid>
                <a:gridCol w="2528711">
                  <a:extLst>
                    <a:ext uri="{9D8B030D-6E8A-4147-A177-3AD203B41FA5}">
                      <a16:colId xmlns:a16="http://schemas.microsoft.com/office/drawing/2014/main" val="20000"/>
                    </a:ext>
                  </a:extLst>
                </a:gridCol>
                <a:gridCol w="4594577">
                  <a:extLst>
                    <a:ext uri="{9D8B030D-6E8A-4147-A177-3AD203B41FA5}">
                      <a16:colId xmlns:a16="http://schemas.microsoft.com/office/drawing/2014/main" val="20001"/>
                    </a:ext>
                  </a:extLst>
                </a:gridCol>
              </a:tblGrid>
              <a:tr h="370840">
                <a:tc>
                  <a:txBody>
                    <a:bodyPr/>
                    <a:lstStyle/>
                    <a:p>
                      <a:r>
                        <a:rPr lang="zh-CN" altLang="en-US" dirty="0"/>
                        <a:t>正则表达式模式</a:t>
                      </a:r>
                    </a:p>
                  </a:txBody>
                  <a:tcPr/>
                </a:tc>
                <a:tc>
                  <a:txBody>
                    <a:bodyPr/>
                    <a:lstStyle/>
                    <a:p>
                      <a:r>
                        <a:rPr lang="zh-CN" altLang="en-US"/>
                        <a:t>匹配的字符串</a:t>
                      </a:r>
                    </a:p>
                  </a:txBody>
                  <a:tcPr/>
                </a:tc>
                <a:extLst>
                  <a:ext uri="{0D108BD9-81ED-4DB2-BD59-A6C34878D82A}">
                    <a16:rowId xmlns:a16="http://schemas.microsoft.com/office/drawing/2014/main" val="10000"/>
                  </a:ext>
                </a:extLst>
              </a:tr>
              <a:tr h="370840">
                <a:tc>
                  <a:txBody>
                    <a:bodyPr/>
                    <a:lstStyle/>
                    <a:p>
                      <a:r>
                        <a:rPr lang="en-US" altLang="zh-CN" dirty="0"/>
                        <a:t>\w+-\d+</a:t>
                      </a:r>
                    </a:p>
                  </a:txBody>
                  <a:tcPr/>
                </a:tc>
                <a:tc>
                  <a:txBody>
                    <a:bodyPr/>
                    <a:lstStyle/>
                    <a:p>
                      <a:r>
                        <a:rPr lang="zh-CN" altLang="en-US" dirty="0"/>
                        <a:t>一个由字母或数字组成的字符串和至少一个数字，两部分中间由连字符连接</a:t>
                      </a:r>
                    </a:p>
                  </a:txBody>
                  <a:tcPr/>
                </a:tc>
                <a:extLst>
                  <a:ext uri="{0D108BD9-81ED-4DB2-BD59-A6C34878D82A}">
                    <a16:rowId xmlns:a16="http://schemas.microsoft.com/office/drawing/2014/main" val="10001"/>
                  </a:ext>
                </a:extLst>
              </a:tr>
              <a:tr h="370840">
                <a:tc>
                  <a:txBody>
                    <a:bodyPr/>
                    <a:lstStyle/>
                    <a:p>
                      <a:r>
                        <a:rPr lang="en-US" altLang="zh-CN" dirty="0"/>
                        <a:t>[A-</a:t>
                      </a:r>
                      <a:r>
                        <a:rPr lang="en-US" altLang="zh-CN" dirty="0" err="1"/>
                        <a:t>Za</a:t>
                      </a:r>
                      <a:r>
                        <a:rPr lang="en-US" altLang="zh-CN" dirty="0"/>
                        <a:t>-z]\w*</a:t>
                      </a:r>
                      <a:endParaRPr lang="zh-CN" altLang="en-US" dirty="0"/>
                    </a:p>
                  </a:txBody>
                  <a:tcPr/>
                </a:tc>
                <a:tc>
                  <a:txBody>
                    <a:bodyPr/>
                    <a:lstStyle/>
                    <a:p>
                      <a:r>
                        <a:rPr lang="zh-CN" altLang="en-US" dirty="0"/>
                        <a:t>第一个字符是字母，其余字符是字母或数字（它几乎等价于</a:t>
                      </a:r>
                      <a:r>
                        <a:rPr lang="en-US" altLang="zh-CN" dirty="0"/>
                        <a:t>Python</a:t>
                      </a:r>
                      <a:r>
                        <a:rPr lang="zh-CN" altLang="en-US" dirty="0"/>
                        <a:t>中合法的标识符）</a:t>
                      </a:r>
                    </a:p>
                  </a:txBody>
                  <a:tcPr/>
                </a:tc>
                <a:extLst>
                  <a:ext uri="{0D108BD9-81ED-4DB2-BD59-A6C34878D82A}">
                    <a16:rowId xmlns:a16="http://schemas.microsoft.com/office/drawing/2014/main" val="10002"/>
                  </a:ext>
                </a:extLst>
              </a:tr>
              <a:tr h="370840">
                <a:tc>
                  <a:txBody>
                    <a:bodyPr/>
                    <a:lstStyle/>
                    <a:p>
                      <a:r>
                        <a:rPr lang="en-US" altLang="zh-CN" dirty="0"/>
                        <a:t>\d{3}-\d{3}-\{d}4</a:t>
                      </a:r>
                      <a:endParaRPr lang="zh-CN" altLang="en-US" dirty="0"/>
                    </a:p>
                  </a:txBody>
                  <a:tcPr/>
                </a:tc>
                <a:tc>
                  <a:txBody>
                    <a:bodyPr/>
                    <a:lstStyle/>
                    <a:p>
                      <a:r>
                        <a:rPr lang="zh-CN" altLang="en-US" dirty="0"/>
                        <a:t>电话号码，前面带区号前缀，例如</a:t>
                      </a:r>
                      <a:r>
                        <a:rPr lang="en-US" altLang="zh-CN" dirty="0"/>
                        <a:t>800-555-1212</a:t>
                      </a:r>
                    </a:p>
                  </a:txBody>
                  <a:tcPr/>
                </a:tc>
                <a:extLst>
                  <a:ext uri="{0D108BD9-81ED-4DB2-BD59-A6C34878D82A}">
                    <a16:rowId xmlns:a16="http://schemas.microsoft.com/office/drawing/2014/main" val="2185030194"/>
                  </a:ext>
                </a:extLst>
              </a:tr>
              <a:tr h="370840">
                <a:tc>
                  <a:txBody>
                    <a:bodyPr/>
                    <a:lstStyle/>
                    <a:p>
                      <a:r>
                        <a:rPr lang="en-US" altLang="zh-CN" dirty="0"/>
                        <a:t>\w+@\w+\.com</a:t>
                      </a:r>
                      <a:endParaRPr lang="zh-CN" altLang="en-US" dirty="0"/>
                    </a:p>
                  </a:txBody>
                  <a:tcPr/>
                </a:tc>
                <a:tc>
                  <a:txBody>
                    <a:bodyPr/>
                    <a:lstStyle/>
                    <a:p>
                      <a:r>
                        <a:rPr lang="zh-CN" altLang="en-US" dirty="0"/>
                        <a:t>简单的</a:t>
                      </a:r>
                      <a:r>
                        <a:rPr lang="en-US" altLang="zh-CN" dirty="0"/>
                        <a:t>xxx@yyy.com</a:t>
                      </a:r>
                      <a:r>
                        <a:rPr lang="zh-CN" altLang="en-US" dirty="0"/>
                        <a:t>格式的电子邮件地址</a:t>
                      </a:r>
                      <a:endParaRPr lang="en-US" altLang="zh-CN" dirty="0"/>
                    </a:p>
                  </a:txBody>
                  <a:tcPr/>
                </a:tc>
                <a:extLst>
                  <a:ext uri="{0D108BD9-81ED-4DB2-BD59-A6C34878D82A}">
                    <a16:rowId xmlns:a16="http://schemas.microsoft.com/office/drawing/2014/main" val="5167926"/>
                  </a:ext>
                </a:extLst>
              </a:tr>
            </a:tbl>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1.11 </a:t>
            </a:r>
            <a:r>
              <a:rPr lang="zh-CN" altLang="en-US" sz="3600" dirty="0"/>
              <a:t>用圆括号</a:t>
            </a:r>
            <a:r>
              <a:rPr lang="en-US" altLang="zh-CN" sz="3600" dirty="0"/>
              <a:t>()</a:t>
            </a:r>
            <a:r>
              <a:rPr lang="zh-CN" altLang="en-US" sz="3600"/>
              <a:t>创建组</a:t>
            </a:r>
            <a:endParaRPr lang="zh-CN" altLang="en-US" dirty="0"/>
          </a:p>
        </p:txBody>
      </p:sp>
      <p:sp>
        <p:nvSpPr>
          <p:cNvPr id="3" name="内容占位符 2"/>
          <p:cNvSpPr>
            <a:spLocks noGrp="1"/>
          </p:cNvSpPr>
          <p:nvPr>
            <p:ph idx="1"/>
          </p:nvPr>
        </p:nvSpPr>
        <p:spPr/>
        <p:txBody>
          <a:bodyPr/>
          <a:lstStyle/>
          <a:p>
            <a:r>
              <a:rPr lang="zh-CN" altLang="en-US" sz="2000"/>
              <a:t>我们不仅想知道是否整个字符串匹配我们的条件</a:t>
            </a:r>
            <a:r>
              <a:rPr lang="en-US" altLang="zh-CN" sz="2000"/>
              <a:t>(</a:t>
            </a:r>
            <a:r>
              <a:rPr lang="zh-CN" altLang="en-US" sz="2000"/>
              <a:t>正则表达式</a:t>
            </a:r>
            <a:r>
              <a:rPr lang="en-US" altLang="zh-CN" sz="2000"/>
              <a:t>)</a:t>
            </a:r>
            <a:r>
              <a:rPr lang="zh-CN" altLang="en-US" sz="2000"/>
              <a:t>，还想在匹配成功时取出某个特定的字符串或者子字符串。</a:t>
            </a:r>
            <a:endParaRPr lang="en-US" altLang="zh-CN" sz="2000"/>
          </a:p>
          <a:p>
            <a:r>
              <a:rPr lang="zh-CN" altLang="en-US" sz="2000"/>
              <a:t>要达到这个目的，只需要给正则表达式两边加上一对圆括号</a:t>
            </a:r>
            <a:endParaRPr lang="en-US" altLang="zh-CN" sz="2000"/>
          </a:p>
          <a:p>
            <a:endParaRPr lang="en-US" altLang="zh-CN" sz="2000"/>
          </a:p>
          <a:p>
            <a:r>
              <a:rPr lang="zh-CN" altLang="en-US" sz="2000"/>
              <a:t>一对圆括号和正则表达式一起使用时可以实现以下任意功能：</a:t>
            </a:r>
            <a:endParaRPr lang="en-US" altLang="zh-CN" sz="2000"/>
          </a:p>
          <a:p>
            <a:pPr lvl="1"/>
            <a:r>
              <a:rPr lang="zh-CN" altLang="en-US" sz="1600"/>
              <a:t>对正则表达式进行分组</a:t>
            </a:r>
            <a:endParaRPr lang="en-US" altLang="zh-CN" sz="1600"/>
          </a:p>
          <a:p>
            <a:pPr lvl="1"/>
            <a:r>
              <a:rPr lang="zh-CN" altLang="en-US" sz="1600"/>
              <a:t>匹配子组</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15</a:t>
            </a:fld>
            <a:endParaRPr lang="zh-CN" altLang="en-US">
              <a:solidFill>
                <a:prstClr val="black">
                  <a:tint val="75000"/>
                </a:prstClr>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4073082545"/>
              </p:ext>
            </p:extLst>
          </p:nvPr>
        </p:nvGraphicFramePr>
        <p:xfrm>
          <a:off x="896764" y="3580096"/>
          <a:ext cx="7123288" cy="2748280"/>
        </p:xfrm>
        <a:graphic>
          <a:graphicData uri="http://schemas.openxmlformats.org/drawingml/2006/table">
            <a:tbl>
              <a:tblPr firstRow="1" bandRow="1">
                <a:tableStyleId>{5C22544A-7EE6-4342-B048-85BDC9FD1C3A}</a:tableStyleId>
              </a:tblPr>
              <a:tblGrid>
                <a:gridCol w="2528711">
                  <a:extLst>
                    <a:ext uri="{9D8B030D-6E8A-4147-A177-3AD203B41FA5}">
                      <a16:colId xmlns:a16="http://schemas.microsoft.com/office/drawing/2014/main" val="20000"/>
                    </a:ext>
                  </a:extLst>
                </a:gridCol>
                <a:gridCol w="4594577">
                  <a:extLst>
                    <a:ext uri="{9D8B030D-6E8A-4147-A177-3AD203B41FA5}">
                      <a16:colId xmlns:a16="http://schemas.microsoft.com/office/drawing/2014/main" val="20001"/>
                    </a:ext>
                  </a:extLst>
                </a:gridCol>
              </a:tblGrid>
              <a:tr h="370840">
                <a:tc>
                  <a:txBody>
                    <a:bodyPr/>
                    <a:lstStyle/>
                    <a:p>
                      <a:r>
                        <a:rPr lang="zh-CN" altLang="en-US" dirty="0"/>
                        <a:t>正则表达式模式</a:t>
                      </a:r>
                    </a:p>
                  </a:txBody>
                  <a:tcPr/>
                </a:tc>
                <a:tc>
                  <a:txBody>
                    <a:bodyPr/>
                    <a:lstStyle/>
                    <a:p>
                      <a:r>
                        <a:rPr lang="zh-CN" altLang="en-US"/>
                        <a:t>匹配的字符串</a:t>
                      </a:r>
                    </a:p>
                  </a:txBody>
                  <a:tcPr/>
                </a:tc>
                <a:extLst>
                  <a:ext uri="{0D108BD9-81ED-4DB2-BD59-A6C34878D82A}">
                    <a16:rowId xmlns:a16="http://schemas.microsoft.com/office/drawing/2014/main" val="10000"/>
                  </a:ext>
                </a:extLst>
              </a:tr>
              <a:tr h="370840">
                <a:tc>
                  <a:txBody>
                    <a:bodyPr/>
                    <a:lstStyle/>
                    <a:p>
                      <a:r>
                        <a:rPr lang="en-US" altLang="zh-CN"/>
                        <a:t>\d+(\.\d*)?</a:t>
                      </a:r>
                      <a:endParaRPr lang="en-US" altLang="zh-CN" dirty="0"/>
                    </a:p>
                  </a:txBody>
                  <a:tcPr/>
                </a:tc>
                <a:tc>
                  <a:txBody>
                    <a:bodyPr/>
                    <a:lstStyle/>
                    <a:p>
                      <a:r>
                        <a:rPr lang="zh-CN" altLang="en-US"/>
                        <a:t>表示简单的浮点型，即，任意个十进制数字，后面跟一个可选的小数点，然后再接零或者多个十进制数字，例如“</a:t>
                      </a:r>
                      <a:r>
                        <a:rPr lang="en-US" altLang="zh-CN"/>
                        <a:t>0.004</a:t>
                      </a:r>
                      <a:r>
                        <a:rPr lang="zh-CN" altLang="en-US"/>
                        <a:t>”、“</a:t>
                      </a:r>
                      <a:r>
                        <a:rPr lang="en-US" altLang="zh-CN"/>
                        <a:t>2</a:t>
                      </a:r>
                      <a:r>
                        <a:rPr lang="zh-CN" altLang="en-US"/>
                        <a:t>”、“</a:t>
                      </a:r>
                      <a:r>
                        <a:rPr lang="en-US" altLang="zh-CN"/>
                        <a:t>75</a:t>
                      </a:r>
                      <a:r>
                        <a:rPr lang="zh-CN" altLang="en-US"/>
                        <a:t>”等。</a:t>
                      </a:r>
                      <a:endParaRPr lang="zh-CN" altLang="en-US" dirty="0"/>
                    </a:p>
                  </a:txBody>
                  <a:tcPr/>
                </a:tc>
                <a:extLst>
                  <a:ext uri="{0D108BD9-81ED-4DB2-BD59-A6C34878D82A}">
                    <a16:rowId xmlns:a16="http://schemas.microsoft.com/office/drawing/2014/main" val="10001"/>
                  </a:ext>
                </a:extLst>
              </a:tr>
              <a:tr h="370840">
                <a:tc>
                  <a:txBody>
                    <a:bodyPr/>
                    <a:lstStyle/>
                    <a:p>
                      <a:r>
                        <a:rPr lang="en-US" altLang="zh-CN"/>
                        <a:t>(Mr?s?\.)?[A-Z][a-z]*[A-Za-z-]+</a:t>
                      </a:r>
                      <a:endParaRPr lang="zh-CN" altLang="en-US" dirty="0"/>
                    </a:p>
                  </a:txBody>
                  <a:tcPr/>
                </a:tc>
                <a:tc>
                  <a:txBody>
                    <a:bodyPr/>
                    <a:lstStyle/>
                    <a:p>
                      <a:r>
                        <a:rPr lang="zh-CN" altLang="en-US"/>
                        <a:t>名字和姓氏，对名字的限制（首字母大写，其他字母（如果存在）小写，全名前有可选的称谓（</a:t>
                      </a:r>
                      <a:r>
                        <a:rPr lang="en-US" altLang="zh-CN"/>
                        <a:t>Mr</a:t>
                      </a:r>
                      <a:r>
                        <a:rPr lang="zh-CN" altLang="en-US"/>
                        <a:t>，</a:t>
                      </a:r>
                      <a:r>
                        <a:rPr lang="en-US" altLang="zh-CN"/>
                        <a:t>Mrs</a:t>
                      </a:r>
                      <a:r>
                        <a:rPr lang="zh-CN" altLang="en-US"/>
                        <a:t>，</a:t>
                      </a:r>
                      <a:r>
                        <a:rPr lang="en-US" altLang="zh-CN"/>
                        <a:t>Ms</a:t>
                      </a:r>
                      <a:r>
                        <a:rPr lang="zh-CN" altLang="en-US"/>
                        <a:t>，</a:t>
                      </a:r>
                      <a:r>
                        <a:rPr lang="en-US" altLang="zh-CN"/>
                        <a:t>M</a:t>
                      </a:r>
                      <a:r>
                        <a:rPr lang="zh-CN" altLang="en-US"/>
                        <a:t>），姓氏没有限制，允许有多个单词、横线、大写字母）</a:t>
                      </a:r>
                      <a:endParaRPr lang="zh-CN" alt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847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2.1 </a:t>
            </a:r>
            <a:r>
              <a:rPr lang="zh-CN" altLang="en-US" sz="3300" dirty="0"/>
              <a:t>正则表达式和</a:t>
            </a:r>
            <a:r>
              <a:rPr lang="en-US" altLang="zh-CN" sz="3300" dirty="0"/>
              <a:t>Python</a:t>
            </a:r>
            <a:r>
              <a:rPr lang="zh-CN" altLang="en-US" sz="3300" dirty="0"/>
              <a:t>语言</a:t>
            </a:r>
          </a:p>
        </p:txBody>
      </p:sp>
      <p:sp>
        <p:nvSpPr>
          <p:cNvPr id="8" name="矩形 7"/>
          <p:cNvSpPr/>
          <p:nvPr/>
        </p:nvSpPr>
        <p:spPr>
          <a:xfrm>
            <a:off x="486955" y="959716"/>
            <a:ext cx="8236421" cy="129266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a:latin typeface="微软雅黑" pitchFamily="34" charset="-122"/>
                <a:ea typeface="微软雅黑" pitchFamily="34" charset="-122"/>
                <a:cs typeface="Times New Roman" panose="02020603050405020304" pitchFamily="18" charset="0"/>
              </a:rPr>
              <a:t>Python</a:t>
            </a:r>
            <a:r>
              <a:rPr lang="zh-CN" altLang="en-US" sz="2000" kern="100" dirty="0">
                <a:latin typeface="微软雅黑" pitchFamily="34" charset="-122"/>
                <a:ea typeface="微软雅黑" pitchFamily="34" charset="-122"/>
                <a:cs typeface="Times New Roman" panose="02020603050405020304" pitchFamily="18" charset="0"/>
              </a:rPr>
              <a:t>默认的正则表达式模块为</a:t>
            </a:r>
            <a:r>
              <a:rPr lang="en-US" altLang="zh-CN" sz="2000" kern="100" dirty="0">
                <a:latin typeface="微软雅黑" pitchFamily="34" charset="-122"/>
                <a:ea typeface="微软雅黑" pitchFamily="34" charset="-122"/>
                <a:cs typeface="Times New Roman" panose="02020603050405020304" pitchFamily="18" charset="0"/>
              </a:rPr>
              <a:t>re</a:t>
            </a:r>
            <a:r>
              <a:rPr lang="zh-CN" altLang="en-US" sz="2000" kern="100" dirty="0">
                <a:latin typeface="微软雅黑" pitchFamily="34" charset="-122"/>
                <a:ea typeface="微软雅黑" pitchFamily="34" charset="-122"/>
                <a:cs typeface="Times New Roman" panose="02020603050405020304" pitchFamily="18" charset="0"/>
              </a:rPr>
              <a:t>模块。</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a:latin typeface="微软雅黑" pitchFamily="34" charset="-122"/>
                <a:ea typeface="微软雅黑" pitchFamily="34" charset="-122"/>
                <a:cs typeface="Times New Roman" panose="02020603050405020304" pitchFamily="18" charset="0"/>
              </a:rPr>
              <a:t>Re</a:t>
            </a:r>
            <a:r>
              <a:rPr lang="zh-CN" altLang="en-US" sz="2000" kern="100" dirty="0">
                <a:latin typeface="微软雅黑" pitchFamily="34" charset="-122"/>
                <a:ea typeface="微软雅黑" pitchFamily="34" charset="-122"/>
                <a:cs typeface="Times New Roman" panose="02020603050405020304" pitchFamily="18" charset="0"/>
              </a:rPr>
              <a:t>模块有很多函数与已编译的正则表达式对象</a:t>
            </a:r>
            <a:r>
              <a:rPr lang="en-US" altLang="zh-CN" sz="2000" kern="100" dirty="0">
                <a:latin typeface="微软雅黑" pitchFamily="34" charset="-122"/>
                <a:ea typeface="微软雅黑" pitchFamily="34" charset="-122"/>
                <a:cs typeface="Times New Roman" panose="02020603050405020304" pitchFamily="18" charset="0"/>
              </a:rPr>
              <a:t>(regex objects)</a:t>
            </a:r>
            <a:r>
              <a:rPr lang="zh-CN" altLang="en-US" sz="2000" kern="100" dirty="0">
                <a:latin typeface="微软雅黑" pitchFamily="34" charset="-122"/>
                <a:ea typeface="微软雅黑" pitchFamily="34" charset="-122"/>
                <a:cs typeface="Times New Roman" panose="02020603050405020304" pitchFamily="18" charset="0"/>
              </a:rPr>
              <a:t>和正则“匹配对象”</a:t>
            </a:r>
            <a:r>
              <a:rPr lang="en-US" altLang="zh-CN" sz="2000" kern="100" dirty="0">
                <a:latin typeface="微软雅黑" pitchFamily="34" charset="-122"/>
                <a:ea typeface="微软雅黑" pitchFamily="34" charset="-122"/>
                <a:cs typeface="Times New Roman" panose="02020603050405020304" pitchFamily="18" charset="0"/>
              </a:rPr>
              <a:t>(match objects)</a:t>
            </a:r>
            <a:r>
              <a:rPr lang="zh-CN" altLang="en-US" sz="2000" kern="100" dirty="0">
                <a:latin typeface="微软雅黑" pitchFamily="34" charset="-122"/>
                <a:ea typeface="微软雅黑" pitchFamily="34" charset="-122"/>
                <a:cs typeface="Times New Roman" panose="02020603050405020304" pitchFamily="18" charset="0"/>
              </a:rPr>
              <a:t>的方法同名并且具有相同功能。</a:t>
            </a:r>
            <a:endParaRPr lang="en-US" altLang="zh-CN" sz="2000" kern="100" dirty="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16</a:t>
            </a:fld>
            <a:endParaRPr lang="zh-CN" altLang="en-US">
              <a:solidFill>
                <a:prstClr val="black">
                  <a:tint val="75000"/>
                </a:prstClr>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118094322"/>
              </p:ext>
            </p:extLst>
          </p:nvPr>
        </p:nvGraphicFramePr>
        <p:xfrm>
          <a:off x="429945" y="2397125"/>
          <a:ext cx="8456880" cy="3032760"/>
        </p:xfrm>
        <a:graphic>
          <a:graphicData uri="http://schemas.openxmlformats.org/drawingml/2006/table">
            <a:tbl>
              <a:tblPr firstRow="1" bandRow="1">
                <a:tableStyleId>{5C22544A-7EE6-4342-B048-85BDC9FD1C3A}</a:tableStyleId>
              </a:tblPr>
              <a:tblGrid>
                <a:gridCol w="4228440">
                  <a:extLst>
                    <a:ext uri="{9D8B030D-6E8A-4147-A177-3AD203B41FA5}">
                      <a16:colId xmlns:a16="http://schemas.microsoft.com/office/drawing/2014/main" val="373057194"/>
                    </a:ext>
                  </a:extLst>
                </a:gridCol>
                <a:gridCol w="4228440">
                  <a:extLst>
                    <a:ext uri="{9D8B030D-6E8A-4147-A177-3AD203B41FA5}">
                      <a16:colId xmlns:a16="http://schemas.microsoft.com/office/drawing/2014/main" val="1185273618"/>
                    </a:ext>
                  </a:extLst>
                </a:gridCol>
              </a:tblGrid>
              <a:tr h="370840">
                <a:tc>
                  <a:txBody>
                    <a:bodyPr/>
                    <a:lstStyle/>
                    <a:p>
                      <a:r>
                        <a:rPr lang="zh-CN" altLang="en-US" dirty="0"/>
                        <a:t>函数</a:t>
                      </a:r>
                      <a:r>
                        <a:rPr lang="en-US" altLang="zh-CN" dirty="0"/>
                        <a:t>/</a:t>
                      </a:r>
                      <a:r>
                        <a:rPr lang="zh-CN" altLang="en-US" dirty="0"/>
                        <a:t>方法</a:t>
                      </a:r>
                    </a:p>
                  </a:txBody>
                  <a:tcPr/>
                </a:tc>
                <a:tc>
                  <a:txBody>
                    <a:bodyPr/>
                    <a:lstStyle/>
                    <a:p>
                      <a:r>
                        <a:rPr lang="zh-CN" altLang="en-US" dirty="0"/>
                        <a:t>描述</a:t>
                      </a:r>
                    </a:p>
                  </a:txBody>
                  <a:tcPr/>
                </a:tc>
                <a:extLst>
                  <a:ext uri="{0D108BD9-81ED-4DB2-BD59-A6C34878D82A}">
                    <a16:rowId xmlns:a16="http://schemas.microsoft.com/office/drawing/2014/main" val="28635216"/>
                  </a:ext>
                </a:extLst>
              </a:tr>
              <a:tr h="370840">
                <a:tc gridSpan="2">
                  <a:txBody>
                    <a:bodyPr/>
                    <a:lstStyle/>
                    <a:p>
                      <a:r>
                        <a:rPr lang="zh-CN" altLang="en-US" dirty="0"/>
                        <a:t>模块的方法</a:t>
                      </a:r>
                    </a:p>
                  </a:txBody>
                  <a:tcPr/>
                </a:tc>
                <a:tc hMerge="1">
                  <a:txBody>
                    <a:bodyPr/>
                    <a:lstStyle/>
                    <a:p>
                      <a:endParaRPr lang="zh-CN" altLang="en-US" dirty="0"/>
                    </a:p>
                  </a:txBody>
                  <a:tcPr/>
                </a:tc>
                <a:extLst>
                  <a:ext uri="{0D108BD9-81ED-4DB2-BD59-A6C34878D82A}">
                    <a16:rowId xmlns:a16="http://schemas.microsoft.com/office/drawing/2014/main" val="1877101531"/>
                  </a:ext>
                </a:extLst>
              </a:tr>
              <a:tr h="370840">
                <a:tc>
                  <a:txBody>
                    <a:bodyPr/>
                    <a:lstStyle/>
                    <a:p>
                      <a:r>
                        <a:rPr lang="en-US" altLang="zh-CN" dirty="0"/>
                        <a:t>Compile(pattern, flags=0)</a:t>
                      </a:r>
                      <a:endParaRPr lang="zh-CN" altLang="en-US" dirty="0"/>
                    </a:p>
                  </a:txBody>
                  <a:tcPr/>
                </a:tc>
                <a:tc>
                  <a:txBody>
                    <a:bodyPr/>
                    <a:lstStyle/>
                    <a:p>
                      <a:r>
                        <a:rPr lang="zh-CN" altLang="en-US" dirty="0"/>
                        <a:t>对正则表达式</a:t>
                      </a:r>
                      <a:r>
                        <a:rPr lang="en-US" altLang="zh-CN" dirty="0"/>
                        <a:t>pattern</a:t>
                      </a:r>
                      <a:r>
                        <a:rPr lang="zh-CN" altLang="en-US" dirty="0"/>
                        <a:t>进行编译，</a:t>
                      </a:r>
                      <a:r>
                        <a:rPr lang="en-US" altLang="zh-CN" dirty="0"/>
                        <a:t>flags</a:t>
                      </a:r>
                      <a:r>
                        <a:rPr lang="zh-CN" altLang="en-US" dirty="0"/>
                        <a:t>是可选标识符，并返回一个</a:t>
                      </a:r>
                      <a:r>
                        <a:rPr lang="en-US" altLang="zh-CN" dirty="0"/>
                        <a:t>regex</a:t>
                      </a:r>
                      <a:r>
                        <a:rPr lang="zh-CN" altLang="en-US" dirty="0"/>
                        <a:t>对象</a:t>
                      </a:r>
                    </a:p>
                  </a:txBody>
                  <a:tcPr/>
                </a:tc>
                <a:extLst>
                  <a:ext uri="{0D108BD9-81ED-4DB2-BD59-A6C34878D82A}">
                    <a16:rowId xmlns:a16="http://schemas.microsoft.com/office/drawing/2014/main" val="3086681831"/>
                  </a:ext>
                </a:extLst>
              </a:tr>
              <a:tr h="370840">
                <a:tc gridSpan="2">
                  <a:txBody>
                    <a:bodyPr/>
                    <a:lstStyle/>
                    <a:p>
                      <a:r>
                        <a:rPr lang="zh-CN" altLang="en-US" dirty="0"/>
                        <a:t>匹配对象方法</a:t>
                      </a:r>
                    </a:p>
                  </a:txBody>
                  <a:tcPr/>
                </a:tc>
                <a:tc hMerge="1">
                  <a:txBody>
                    <a:bodyPr/>
                    <a:lstStyle/>
                    <a:p>
                      <a:endParaRPr lang="zh-CN" altLang="en-US" dirty="0"/>
                    </a:p>
                  </a:txBody>
                  <a:tcPr/>
                </a:tc>
                <a:extLst>
                  <a:ext uri="{0D108BD9-81ED-4DB2-BD59-A6C34878D82A}">
                    <a16:rowId xmlns:a16="http://schemas.microsoft.com/office/drawing/2014/main" val="3871449937"/>
                  </a:ext>
                </a:extLst>
              </a:tr>
              <a:tr h="370840">
                <a:tc>
                  <a:txBody>
                    <a:bodyPr/>
                    <a:lstStyle/>
                    <a:p>
                      <a:r>
                        <a:rPr lang="en-US" altLang="zh-CN" dirty="0"/>
                        <a:t>Group(</a:t>
                      </a:r>
                      <a:r>
                        <a:rPr lang="en-US" altLang="zh-CN" dirty="0" err="1"/>
                        <a:t>num</a:t>
                      </a:r>
                      <a:r>
                        <a:rPr lang="en-US" altLang="zh-CN" dirty="0"/>
                        <a:t>=0)</a:t>
                      </a:r>
                      <a:endParaRPr lang="zh-CN" altLang="en-US" dirty="0"/>
                    </a:p>
                  </a:txBody>
                  <a:tcPr/>
                </a:tc>
                <a:tc>
                  <a:txBody>
                    <a:bodyPr/>
                    <a:lstStyle/>
                    <a:p>
                      <a:r>
                        <a:rPr lang="zh-CN" altLang="en-US" dirty="0"/>
                        <a:t>返回全部匹配对象</a:t>
                      </a:r>
                      <a:r>
                        <a:rPr lang="en-US" altLang="zh-CN" dirty="0"/>
                        <a:t>(</a:t>
                      </a:r>
                      <a:r>
                        <a:rPr lang="zh-CN" altLang="en-US" dirty="0"/>
                        <a:t>或指定编号是</a:t>
                      </a:r>
                      <a:r>
                        <a:rPr lang="en-US" altLang="zh-CN" dirty="0" err="1"/>
                        <a:t>num</a:t>
                      </a:r>
                      <a:r>
                        <a:rPr lang="zh-CN" altLang="en-US" dirty="0"/>
                        <a:t>的子组</a:t>
                      </a:r>
                      <a:r>
                        <a:rPr lang="en-US" altLang="zh-CN" dirty="0"/>
                        <a:t>)</a:t>
                      </a:r>
                      <a:endParaRPr lang="zh-CN" altLang="en-US" dirty="0"/>
                    </a:p>
                  </a:txBody>
                  <a:tcPr/>
                </a:tc>
                <a:extLst>
                  <a:ext uri="{0D108BD9-81ED-4DB2-BD59-A6C34878D82A}">
                    <a16:rowId xmlns:a16="http://schemas.microsoft.com/office/drawing/2014/main" val="2303988602"/>
                  </a:ext>
                </a:extLst>
              </a:tr>
              <a:tr h="370840">
                <a:tc>
                  <a:txBody>
                    <a:bodyPr/>
                    <a:lstStyle/>
                    <a:p>
                      <a:r>
                        <a:rPr lang="en-US" altLang="zh-CN" dirty="0"/>
                        <a:t>Groups()</a:t>
                      </a:r>
                      <a:endParaRPr lang="zh-CN" altLang="en-US" dirty="0"/>
                    </a:p>
                  </a:txBody>
                  <a:tcPr/>
                </a:tc>
                <a:tc>
                  <a:txBody>
                    <a:bodyPr/>
                    <a:lstStyle/>
                    <a:p>
                      <a:r>
                        <a:rPr lang="zh-CN" altLang="en-US" dirty="0"/>
                        <a:t>返回一个包含全部匹配的子组的元组（如果没有成功，就返回一个空元组）</a:t>
                      </a:r>
                    </a:p>
                  </a:txBody>
                  <a:tcPr/>
                </a:tc>
                <a:extLst>
                  <a:ext uri="{0D108BD9-81ED-4DB2-BD59-A6C34878D82A}">
                    <a16:rowId xmlns:a16="http://schemas.microsoft.com/office/drawing/2014/main" val="97554035"/>
                  </a:ext>
                </a:extLst>
              </a:tr>
            </a:tbl>
          </a:graphicData>
        </a:graphic>
      </p:graphicFrame>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2.1. </a:t>
            </a:r>
            <a:r>
              <a:rPr lang="zh-CN" altLang="en-US" sz="3300" dirty="0"/>
              <a:t>正则表达式和</a:t>
            </a:r>
            <a:r>
              <a:rPr lang="en-US" altLang="zh-CN" sz="3300" dirty="0"/>
              <a:t>Python</a:t>
            </a:r>
            <a:r>
              <a:rPr lang="zh-CN" altLang="en-US" sz="3300" dirty="0"/>
              <a:t>语言</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17</a:t>
            </a:fld>
            <a:endParaRPr lang="zh-CN" altLang="en-US">
              <a:solidFill>
                <a:prstClr val="black">
                  <a:tint val="75000"/>
                </a:prstClr>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1703467475"/>
              </p:ext>
            </p:extLst>
          </p:nvPr>
        </p:nvGraphicFramePr>
        <p:xfrm>
          <a:off x="171450" y="1111250"/>
          <a:ext cx="8629650" cy="5684520"/>
        </p:xfrm>
        <a:graphic>
          <a:graphicData uri="http://schemas.openxmlformats.org/drawingml/2006/table">
            <a:tbl>
              <a:tblPr firstRow="1" bandRow="1">
                <a:tableStyleId>{5C22544A-7EE6-4342-B048-85BDC9FD1C3A}</a:tableStyleId>
              </a:tblPr>
              <a:tblGrid>
                <a:gridCol w="3828172">
                  <a:extLst>
                    <a:ext uri="{9D8B030D-6E8A-4147-A177-3AD203B41FA5}">
                      <a16:colId xmlns:a16="http://schemas.microsoft.com/office/drawing/2014/main" val="373057194"/>
                    </a:ext>
                  </a:extLst>
                </a:gridCol>
                <a:gridCol w="4801478">
                  <a:extLst>
                    <a:ext uri="{9D8B030D-6E8A-4147-A177-3AD203B41FA5}">
                      <a16:colId xmlns:a16="http://schemas.microsoft.com/office/drawing/2014/main" val="356315105"/>
                    </a:ext>
                  </a:extLst>
                </a:gridCol>
              </a:tblGrid>
              <a:tr h="370840">
                <a:tc>
                  <a:txBody>
                    <a:bodyPr/>
                    <a:lstStyle/>
                    <a:p>
                      <a:r>
                        <a:rPr lang="zh-CN" altLang="en-US" dirty="0"/>
                        <a:t>函数</a:t>
                      </a:r>
                      <a:r>
                        <a:rPr lang="en-US" altLang="zh-CN" dirty="0"/>
                        <a:t>/</a:t>
                      </a:r>
                      <a:r>
                        <a:rPr lang="zh-CN" altLang="en-US" dirty="0"/>
                        <a:t>方法</a:t>
                      </a:r>
                    </a:p>
                  </a:txBody>
                  <a:tcPr/>
                </a:tc>
                <a:tc>
                  <a:txBody>
                    <a:bodyPr/>
                    <a:lstStyle/>
                    <a:p>
                      <a:r>
                        <a:rPr lang="zh-CN" altLang="en-US" dirty="0"/>
                        <a:t>描述</a:t>
                      </a:r>
                    </a:p>
                  </a:txBody>
                  <a:tcPr/>
                </a:tc>
                <a:extLst>
                  <a:ext uri="{0D108BD9-81ED-4DB2-BD59-A6C34878D82A}">
                    <a16:rowId xmlns:a16="http://schemas.microsoft.com/office/drawing/2014/main" val="28635216"/>
                  </a:ext>
                </a:extLst>
              </a:tr>
              <a:tr h="370840">
                <a:tc gridSpan="2">
                  <a:txBody>
                    <a:bodyPr/>
                    <a:lstStyle/>
                    <a:p>
                      <a:r>
                        <a:rPr lang="en-US" altLang="zh-CN" dirty="0"/>
                        <a:t>re</a:t>
                      </a:r>
                      <a:r>
                        <a:rPr lang="zh-CN" altLang="en-US" dirty="0"/>
                        <a:t>模块的函数和</a:t>
                      </a:r>
                      <a:r>
                        <a:rPr lang="en-US" altLang="zh-CN" dirty="0"/>
                        <a:t>regex</a:t>
                      </a:r>
                      <a:r>
                        <a:rPr lang="zh-CN" altLang="en-US" dirty="0"/>
                        <a:t>对象的方法</a:t>
                      </a:r>
                    </a:p>
                  </a:txBody>
                  <a:tcPr/>
                </a:tc>
                <a:tc hMerge="1">
                  <a:txBody>
                    <a:bodyPr/>
                    <a:lstStyle/>
                    <a:p>
                      <a:endParaRPr lang="zh-CN" altLang="en-US"/>
                    </a:p>
                  </a:txBody>
                  <a:tcPr/>
                </a:tc>
                <a:extLst>
                  <a:ext uri="{0D108BD9-81ED-4DB2-BD59-A6C34878D82A}">
                    <a16:rowId xmlns:a16="http://schemas.microsoft.com/office/drawing/2014/main" val="1877101531"/>
                  </a:ext>
                </a:extLst>
              </a:tr>
              <a:tr h="370840">
                <a:tc>
                  <a:txBody>
                    <a:bodyPr/>
                    <a:lstStyle/>
                    <a:p>
                      <a:r>
                        <a:rPr lang="en-US" altLang="zh-CN" dirty="0"/>
                        <a:t>Match(</a:t>
                      </a:r>
                      <a:r>
                        <a:rPr lang="en-US" altLang="zh-CN" dirty="0" err="1"/>
                        <a:t>pattern,string</a:t>
                      </a:r>
                      <a:r>
                        <a:rPr lang="en-US" altLang="zh-CN" dirty="0"/>
                        <a:t>, flags=0)</a:t>
                      </a:r>
                      <a:endParaRPr lang="zh-CN" altLang="en-US" dirty="0"/>
                    </a:p>
                  </a:txBody>
                  <a:tcPr/>
                </a:tc>
                <a:tc>
                  <a:txBody>
                    <a:bodyPr/>
                    <a:lstStyle/>
                    <a:p>
                      <a:r>
                        <a:rPr lang="zh-CN" altLang="en-US" dirty="0"/>
                        <a:t>尝试用正则表达式模式</a:t>
                      </a:r>
                      <a:r>
                        <a:rPr lang="en-US" altLang="zh-CN" dirty="0"/>
                        <a:t>pattern</a:t>
                      </a:r>
                      <a:r>
                        <a:rPr lang="zh-CN" altLang="en-US" dirty="0"/>
                        <a:t>匹配字符串</a:t>
                      </a:r>
                      <a:r>
                        <a:rPr lang="en-US" altLang="zh-CN" dirty="0"/>
                        <a:t>string</a:t>
                      </a:r>
                      <a:r>
                        <a:rPr lang="zh-CN" altLang="en-US" dirty="0"/>
                        <a:t>，</a:t>
                      </a:r>
                      <a:r>
                        <a:rPr lang="en-US" altLang="zh-CN" dirty="0"/>
                        <a:t>flags</a:t>
                      </a:r>
                      <a:r>
                        <a:rPr lang="zh-CN" altLang="en-US" dirty="0"/>
                        <a:t>是可选标识符，如果匹配成果，则返回一个匹配对象；否则返回</a:t>
                      </a:r>
                      <a:r>
                        <a:rPr lang="en-US" altLang="zh-CN" dirty="0"/>
                        <a:t>None</a:t>
                      </a:r>
                      <a:endParaRPr lang="zh-CN" altLang="en-US" dirty="0"/>
                    </a:p>
                  </a:txBody>
                  <a:tcPr/>
                </a:tc>
                <a:extLst>
                  <a:ext uri="{0D108BD9-81ED-4DB2-BD59-A6C34878D82A}">
                    <a16:rowId xmlns:a16="http://schemas.microsoft.com/office/drawing/2014/main" val="3086681831"/>
                  </a:ext>
                </a:extLst>
              </a:tr>
              <a:tr h="370840">
                <a:tc>
                  <a:txBody>
                    <a:bodyPr/>
                    <a:lstStyle/>
                    <a:p>
                      <a:r>
                        <a:rPr lang="en-US" altLang="zh-CN" dirty="0"/>
                        <a:t>Search(pattern, string, flags=0)</a:t>
                      </a:r>
                      <a:endParaRPr lang="zh-CN" altLang="en-US" dirty="0"/>
                    </a:p>
                  </a:txBody>
                  <a:tcPr/>
                </a:tc>
                <a:tc>
                  <a:txBody>
                    <a:bodyPr/>
                    <a:lstStyle/>
                    <a:p>
                      <a:r>
                        <a:rPr lang="zh-CN" altLang="en-US" dirty="0"/>
                        <a:t>在字符串</a:t>
                      </a:r>
                      <a:r>
                        <a:rPr lang="en-US" altLang="zh-CN" dirty="0"/>
                        <a:t>string</a:t>
                      </a:r>
                      <a:r>
                        <a:rPr lang="zh-CN" altLang="en-US" dirty="0"/>
                        <a:t>中搜索正则表达式模式</a:t>
                      </a:r>
                      <a:r>
                        <a:rPr lang="en-US" altLang="zh-CN" dirty="0"/>
                        <a:t>pattern</a:t>
                      </a:r>
                      <a:r>
                        <a:rPr lang="zh-CN" altLang="en-US" dirty="0"/>
                        <a:t>的第一次出现，</a:t>
                      </a:r>
                      <a:r>
                        <a:rPr lang="en-US" altLang="zh-CN" dirty="0"/>
                        <a:t>flags</a:t>
                      </a:r>
                      <a:r>
                        <a:rPr lang="zh-CN" altLang="en-US" dirty="0"/>
                        <a:t>是可选标识符，如果匹配成功，则返回一个匹配对象；否则返回</a:t>
                      </a:r>
                      <a:r>
                        <a:rPr lang="en-US" altLang="zh-CN" dirty="0"/>
                        <a:t>None</a:t>
                      </a:r>
                      <a:endParaRPr lang="zh-CN" altLang="en-US" dirty="0"/>
                    </a:p>
                  </a:txBody>
                  <a:tcPr/>
                </a:tc>
                <a:extLst>
                  <a:ext uri="{0D108BD9-81ED-4DB2-BD59-A6C34878D82A}">
                    <a16:rowId xmlns:a16="http://schemas.microsoft.com/office/drawing/2014/main" val="2303988602"/>
                  </a:ext>
                </a:extLst>
              </a:tr>
              <a:tr h="370840">
                <a:tc>
                  <a:txBody>
                    <a:bodyPr/>
                    <a:lstStyle/>
                    <a:p>
                      <a:r>
                        <a:rPr lang="en-US" altLang="zh-CN" dirty="0" err="1"/>
                        <a:t>Findall</a:t>
                      </a:r>
                      <a:r>
                        <a:rPr lang="en-US" altLang="zh-CN" dirty="0"/>
                        <a:t>(pattern, string, flags)</a:t>
                      </a:r>
                      <a:endParaRPr lang="zh-CN" altLang="en-US" dirty="0"/>
                    </a:p>
                  </a:txBody>
                  <a:tcPr/>
                </a:tc>
                <a:tc>
                  <a:txBody>
                    <a:bodyPr/>
                    <a:lstStyle/>
                    <a:p>
                      <a:r>
                        <a:rPr lang="zh-CN" altLang="en-US" dirty="0"/>
                        <a:t>在字符串</a:t>
                      </a:r>
                      <a:r>
                        <a:rPr lang="en-US" altLang="zh-CN" dirty="0"/>
                        <a:t>string</a:t>
                      </a:r>
                      <a:r>
                        <a:rPr lang="zh-CN" altLang="en-US" dirty="0"/>
                        <a:t>中搜索正则表达式模式</a:t>
                      </a:r>
                      <a:r>
                        <a:rPr lang="en-US" altLang="zh-CN" dirty="0"/>
                        <a:t>pattern</a:t>
                      </a:r>
                      <a:r>
                        <a:rPr lang="zh-CN" altLang="en-US" dirty="0"/>
                        <a:t>的所有（非重复）出现；返回一个匹配对象的列表</a:t>
                      </a:r>
                    </a:p>
                  </a:txBody>
                  <a:tcPr/>
                </a:tc>
                <a:extLst>
                  <a:ext uri="{0D108BD9-81ED-4DB2-BD59-A6C34878D82A}">
                    <a16:rowId xmlns:a16="http://schemas.microsoft.com/office/drawing/2014/main" val="97554035"/>
                  </a:ext>
                </a:extLst>
              </a:tr>
              <a:tr h="370840">
                <a:tc>
                  <a:txBody>
                    <a:bodyPr/>
                    <a:lstStyle/>
                    <a:p>
                      <a:r>
                        <a:rPr lang="en-US" altLang="zh-CN" dirty="0" err="1"/>
                        <a:t>Finditer</a:t>
                      </a:r>
                      <a:r>
                        <a:rPr lang="en-US" altLang="zh-CN" dirty="0"/>
                        <a:t>(pattern, string[, flags])</a:t>
                      </a:r>
                      <a:endParaRPr lang="zh-CN" altLang="en-US" dirty="0"/>
                    </a:p>
                  </a:txBody>
                  <a:tcPr/>
                </a:tc>
                <a:tc>
                  <a:txBody>
                    <a:bodyPr/>
                    <a:lstStyle/>
                    <a:p>
                      <a:r>
                        <a:rPr lang="zh-CN" altLang="en-US" dirty="0"/>
                        <a:t>和</a:t>
                      </a:r>
                      <a:r>
                        <a:rPr lang="en-US" altLang="zh-CN" dirty="0" err="1"/>
                        <a:t>findall</a:t>
                      </a:r>
                      <a:r>
                        <a:rPr lang="en-US" altLang="zh-CN" dirty="0"/>
                        <a:t>()</a:t>
                      </a:r>
                      <a:r>
                        <a:rPr lang="zh-CN" altLang="en-US" dirty="0"/>
                        <a:t>相同，但返回的是迭代器</a:t>
                      </a:r>
                    </a:p>
                  </a:txBody>
                  <a:tcPr/>
                </a:tc>
                <a:extLst>
                  <a:ext uri="{0D108BD9-81ED-4DB2-BD59-A6C34878D82A}">
                    <a16:rowId xmlns:a16="http://schemas.microsoft.com/office/drawing/2014/main" val="2675354696"/>
                  </a:ext>
                </a:extLst>
              </a:tr>
              <a:tr h="370840">
                <a:tc>
                  <a:txBody>
                    <a:bodyPr/>
                    <a:lstStyle/>
                    <a:p>
                      <a:r>
                        <a:rPr lang="en-US" altLang="zh-CN" dirty="0"/>
                        <a:t>Split(pattern, sting, max=0)</a:t>
                      </a:r>
                      <a:endParaRPr lang="zh-CN" altLang="en-US" dirty="0"/>
                    </a:p>
                  </a:txBody>
                  <a:tcPr/>
                </a:tc>
                <a:tc>
                  <a:txBody>
                    <a:bodyPr/>
                    <a:lstStyle/>
                    <a:p>
                      <a:r>
                        <a:rPr lang="zh-CN" altLang="en-US" dirty="0"/>
                        <a:t>根据正则表达式</a:t>
                      </a:r>
                      <a:r>
                        <a:rPr lang="en-US" altLang="zh-CN" dirty="0"/>
                        <a:t>pattern</a:t>
                      </a:r>
                      <a:r>
                        <a:rPr lang="zh-CN" altLang="en-US" dirty="0"/>
                        <a:t>中的分隔符把字符</a:t>
                      </a:r>
                      <a:r>
                        <a:rPr lang="en-US" altLang="zh-CN" dirty="0"/>
                        <a:t>string</a:t>
                      </a:r>
                      <a:r>
                        <a:rPr lang="zh-CN" altLang="en-US" dirty="0"/>
                        <a:t>分割为一个列表，返回成功匹配的列表，最多分割</a:t>
                      </a:r>
                      <a:r>
                        <a:rPr lang="en-US" altLang="zh-CN" dirty="0"/>
                        <a:t>max</a:t>
                      </a:r>
                      <a:r>
                        <a:rPr lang="zh-CN" altLang="en-US" dirty="0"/>
                        <a:t>次（默认分割所有匹配的地方）</a:t>
                      </a:r>
                    </a:p>
                  </a:txBody>
                  <a:tcPr/>
                </a:tc>
                <a:extLst>
                  <a:ext uri="{0D108BD9-81ED-4DB2-BD59-A6C34878D82A}">
                    <a16:rowId xmlns:a16="http://schemas.microsoft.com/office/drawing/2014/main" val="2743696150"/>
                  </a:ext>
                </a:extLst>
              </a:tr>
              <a:tr h="370840">
                <a:tc>
                  <a:txBody>
                    <a:bodyPr/>
                    <a:lstStyle/>
                    <a:p>
                      <a:r>
                        <a:rPr lang="en-US" altLang="zh-CN" dirty="0"/>
                        <a:t>Sub(pattern,</a:t>
                      </a:r>
                      <a:r>
                        <a:rPr lang="en-US" altLang="zh-CN" baseline="0" dirty="0"/>
                        <a:t> </a:t>
                      </a:r>
                      <a:r>
                        <a:rPr lang="en-US" altLang="zh-CN" baseline="0" dirty="0" err="1"/>
                        <a:t>repl</a:t>
                      </a:r>
                      <a:r>
                        <a:rPr lang="en-US" altLang="zh-CN" baseline="0" dirty="0"/>
                        <a:t>, string, max=0</a:t>
                      </a:r>
                      <a:r>
                        <a:rPr lang="en-US" altLang="zh-CN" dirty="0"/>
                        <a:t>)</a:t>
                      </a:r>
                      <a:endParaRPr lang="zh-CN" altLang="en-US" dirty="0"/>
                    </a:p>
                  </a:txBody>
                  <a:tcPr/>
                </a:tc>
                <a:tc>
                  <a:txBody>
                    <a:bodyPr/>
                    <a:lstStyle/>
                    <a:p>
                      <a:r>
                        <a:rPr lang="zh-CN" altLang="en-US" dirty="0"/>
                        <a:t>把字符串</a:t>
                      </a:r>
                      <a:r>
                        <a:rPr lang="en-US" altLang="zh-CN" dirty="0"/>
                        <a:t>string</a:t>
                      </a:r>
                      <a:r>
                        <a:rPr lang="zh-CN" altLang="en-US" dirty="0"/>
                        <a:t>中所有匹配</a:t>
                      </a:r>
                      <a:r>
                        <a:rPr lang="en-US" altLang="zh-CN" dirty="0"/>
                        <a:t>pattern</a:t>
                      </a:r>
                      <a:r>
                        <a:rPr lang="zh-CN" altLang="en-US" dirty="0"/>
                        <a:t>的地方替换成</a:t>
                      </a:r>
                      <a:r>
                        <a:rPr lang="en-US" altLang="zh-CN" dirty="0" err="1"/>
                        <a:t>repl</a:t>
                      </a:r>
                      <a:endParaRPr lang="zh-CN" altLang="en-US" dirty="0"/>
                    </a:p>
                  </a:txBody>
                  <a:tcPr/>
                </a:tc>
                <a:extLst>
                  <a:ext uri="{0D108BD9-81ED-4DB2-BD59-A6C34878D82A}">
                    <a16:rowId xmlns:a16="http://schemas.microsoft.com/office/drawing/2014/main" val="973408333"/>
                  </a:ext>
                </a:extLst>
              </a:tr>
            </a:tbl>
          </a:graphicData>
        </a:graphic>
      </p:graphicFrame>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2.2 </a:t>
            </a:r>
            <a:r>
              <a:rPr lang="zh-CN" altLang="en-US" sz="3300" dirty="0"/>
              <a:t>正则表达式的预编译</a:t>
            </a:r>
          </a:p>
        </p:txBody>
      </p:sp>
      <p:sp>
        <p:nvSpPr>
          <p:cNvPr id="8" name="矩形 7"/>
          <p:cNvSpPr/>
          <p:nvPr/>
        </p:nvSpPr>
        <p:spPr>
          <a:xfrm>
            <a:off x="486955" y="959716"/>
            <a:ext cx="8236421" cy="3293209"/>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正则表达式的</a:t>
            </a:r>
            <a:r>
              <a:rPr lang="en-US" altLang="zh-CN" sz="2000" kern="100" dirty="0">
                <a:latin typeface="微软雅黑" pitchFamily="34" charset="-122"/>
                <a:ea typeface="微软雅黑" pitchFamily="34" charset="-122"/>
                <a:cs typeface="Times New Roman" panose="02020603050405020304" pitchFamily="18" charset="0"/>
              </a:rPr>
              <a:t>Re</a:t>
            </a:r>
            <a:r>
              <a:rPr lang="zh-CN" altLang="en-US" sz="2000" kern="100" dirty="0">
                <a:latin typeface="微软雅黑" pitchFamily="34" charset="-122"/>
                <a:ea typeface="微软雅黑" pitchFamily="34" charset="-122"/>
                <a:cs typeface="Times New Roman" panose="02020603050405020304" pitchFamily="18" charset="0"/>
              </a:rPr>
              <a:t>编译，使用</a:t>
            </a:r>
            <a:r>
              <a:rPr lang="en-US" altLang="zh-CN" sz="2000" kern="100" dirty="0">
                <a:latin typeface="微软雅黑" pitchFamily="34" charset="-122"/>
                <a:ea typeface="微软雅黑" pitchFamily="34" charset="-122"/>
                <a:cs typeface="Times New Roman" panose="02020603050405020304" pitchFamily="18" charset="0"/>
              </a:rPr>
              <a:t>compile</a:t>
            </a:r>
            <a:r>
              <a:rPr lang="zh-CN" altLang="en-US" sz="2000" kern="100" dirty="0">
                <a:latin typeface="微软雅黑" pitchFamily="34" charset="-122"/>
                <a:ea typeface="微软雅黑" pitchFamily="34" charset="-122"/>
                <a:cs typeface="Times New Roman" panose="02020603050405020304" pitchFamily="18" charset="0"/>
              </a:rPr>
              <a:t>函数。</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正则表达式的预编译不是必须的，但是</a:t>
            </a:r>
            <a:r>
              <a:rPr lang="en-US" altLang="zh-CN" sz="2000" kern="100" dirty="0">
                <a:latin typeface="微软雅黑" pitchFamily="34" charset="-122"/>
                <a:ea typeface="微软雅黑" pitchFamily="34" charset="-122"/>
                <a:cs typeface="Times New Roman" panose="02020603050405020304" pitchFamily="18" charset="0"/>
              </a:rPr>
              <a:t>Python</a:t>
            </a:r>
            <a:r>
              <a:rPr lang="zh-CN" altLang="en-US" sz="2000" kern="100" dirty="0">
                <a:latin typeface="微软雅黑" pitchFamily="34" charset="-122"/>
                <a:ea typeface="微软雅黑" pitchFamily="34" charset="-122"/>
                <a:cs typeface="Times New Roman" panose="02020603050405020304" pitchFamily="18" charset="0"/>
              </a:rPr>
              <a:t>会在后台进行编译。</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在模式匹配之前，正则表达式模式必须先被编译成</a:t>
            </a:r>
            <a:r>
              <a:rPr lang="en-US" altLang="zh-CN" sz="2000" kern="100" dirty="0">
                <a:latin typeface="微软雅黑" pitchFamily="34" charset="-122"/>
                <a:ea typeface="微软雅黑" pitchFamily="34" charset="-122"/>
                <a:cs typeface="Times New Roman" panose="02020603050405020304" pitchFamily="18" charset="0"/>
              </a:rPr>
              <a:t>regex</a:t>
            </a:r>
            <a:r>
              <a:rPr lang="zh-CN" altLang="en-US" sz="2000" kern="100" dirty="0">
                <a:latin typeface="微软雅黑" pitchFamily="34" charset="-122"/>
                <a:ea typeface="微软雅黑" pitchFamily="34" charset="-122"/>
                <a:cs typeface="Times New Roman" panose="02020603050405020304" pitchFamily="18" charset="0"/>
              </a:rPr>
              <a:t>对象，预编译可以提高运行效率。</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err="1">
                <a:latin typeface="微软雅黑" pitchFamily="34" charset="-122"/>
                <a:ea typeface="微软雅黑" pitchFamily="34" charset="-122"/>
                <a:cs typeface="Times New Roman" panose="02020603050405020304" pitchFamily="18" charset="0"/>
              </a:rPr>
              <a:t>Re.compile</a:t>
            </a:r>
            <a:r>
              <a:rPr lang="en-US" altLang="zh-CN" sz="2000" kern="100" dirty="0">
                <a:latin typeface="微软雅黑" pitchFamily="34" charset="-122"/>
                <a:ea typeface="微软雅黑" pitchFamily="34" charset="-122"/>
                <a:cs typeface="Times New Roman" panose="02020603050405020304" pitchFamily="18" charset="0"/>
              </a:rPr>
              <a:t>()</a:t>
            </a:r>
            <a:r>
              <a:rPr lang="zh-CN" altLang="en-US" sz="2000" kern="100" dirty="0">
                <a:latin typeface="微软雅黑" pitchFamily="34" charset="-122"/>
                <a:ea typeface="微软雅黑" pitchFamily="34" charset="-122"/>
                <a:cs typeface="Times New Roman" panose="02020603050405020304" pitchFamily="18" charset="0"/>
              </a:rPr>
              <a:t>就是用来提供预编译功能</a:t>
            </a:r>
            <a:endParaRPr lang="en-US" altLang="zh-CN" sz="2000" kern="100" dirty="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18</a:t>
            </a:fld>
            <a:endParaRPr lang="zh-CN" altLang="en-US">
              <a:solidFill>
                <a:prstClr val="black">
                  <a:tint val="75000"/>
                </a:prstClr>
              </a:solidFill>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2.3 </a:t>
            </a:r>
            <a:r>
              <a:rPr lang="zh-CN" altLang="en-US" sz="3300" dirty="0"/>
              <a:t>匹配对象和</a:t>
            </a:r>
            <a:r>
              <a:rPr lang="en-US" altLang="zh-CN" sz="3300" dirty="0"/>
              <a:t>group()</a:t>
            </a:r>
            <a:r>
              <a:rPr lang="zh-CN" altLang="en-US" sz="3300" dirty="0"/>
              <a:t>、</a:t>
            </a:r>
            <a:r>
              <a:rPr lang="en-US" altLang="zh-CN" sz="3300" dirty="0"/>
              <a:t>groups()</a:t>
            </a:r>
            <a:r>
              <a:rPr lang="zh-CN" altLang="en-US" sz="3300" dirty="0"/>
              <a:t>方法</a:t>
            </a:r>
          </a:p>
        </p:txBody>
      </p:sp>
      <p:sp>
        <p:nvSpPr>
          <p:cNvPr id="8" name="矩形 7"/>
          <p:cNvSpPr/>
          <p:nvPr/>
        </p:nvSpPr>
        <p:spPr>
          <a:xfrm>
            <a:off x="486955" y="959716"/>
            <a:ext cx="8236421" cy="169277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在处理正则表达式时，除</a:t>
            </a:r>
            <a:r>
              <a:rPr lang="en-US" altLang="zh-CN" sz="2000" kern="100" dirty="0">
                <a:latin typeface="微软雅黑" pitchFamily="34" charset="-122"/>
                <a:ea typeface="微软雅黑" pitchFamily="34" charset="-122"/>
                <a:cs typeface="Times New Roman" panose="02020603050405020304" pitchFamily="18" charset="0"/>
              </a:rPr>
              <a:t>regex</a:t>
            </a:r>
            <a:r>
              <a:rPr lang="zh-CN" altLang="en-US" sz="2000" kern="100" dirty="0">
                <a:latin typeface="微软雅黑" pitchFamily="34" charset="-122"/>
                <a:ea typeface="微软雅黑" pitchFamily="34" charset="-122"/>
                <a:cs typeface="Times New Roman" panose="02020603050405020304" pitchFamily="18" charset="0"/>
              </a:rPr>
              <a:t>对象外，还有另一种对象类型</a:t>
            </a:r>
            <a:r>
              <a:rPr lang="en-US" altLang="zh-CN" sz="2000" kern="100" dirty="0">
                <a:latin typeface="微软雅黑" pitchFamily="34" charset="-122"/>
                <a:ea typeface="微软雅黑" pitchFamily="34" charset="-122"/>
                <a:cs typeface="Times New Roman" panose="02020603050405020304" pitchFamily="18" charset="0"/>
              </a:rPr>
              <a:t>match objects</a:t>
            </a:r>
            <a:r>
              <a:rPr lang="zh-CN" altLang="en-US" sz="2000" kern="100" dirty="0">
                <a:latin typeface="微软雅黑" pitchFamily="34" charset="-122"/>
                <a:ea typeface="微软雅黑" pitchFamily="34" charset="-122"/>
                <a:cs typeface="Times New Roman" panose="02020603050405020304" pitchFamily="18" charset="0"/>
              </a:rPr>
              <a:t>。</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这些对象是在</a:t>
            </a:r>
            <a:r>
              <a:rPr lang="en-US" altLang="zh-CN" sz="2000" kern="100" dirty="0">
                <a:latin typeface="微软雅黑" pitchFamily="34" charset="-122"/>
                <a:ea typeface="微软雅黑" pitchFamily="34" charset="-122"/>
                <a:cs typeface="Times New Roman" panose="02020603050405020304" pitchFamily="18" charset="0"/>
              </a:rPr>
              <a:t>match()</a:t>
            </a:r>
            <a:r>
              <a:rPr lang="zh-CN" altLang="en-US" sz="2000" kern="100" dirty="0">
                <a:latin typeface="微软雅黑" pitchFamily="34" charset="-122"/>
                <a:ea typeface="微软雅黑" pitchFamily="34" charset="-122"/>
                <a:cs typeface="Times New Roman" panose="02020603050405020304" pitchFamily="18" charset="0"/>
              </a:rPr>
              <a:t>或</a:t>
            </a:r>
            <a:r>
              <a:rPr lang="en-US" altLang="zh-CN" sz="2000" kern="100" dirty="0">
                <a:latin typeface="微软雅黑" pitchFamily="34" charset="-122"/>
                <a:ea typeface="微软雅黑" pitchFamily="34" charset="-122"/>
                <a:cs typeface="Times New Roman" panose="02020603050405020304" pitchFamily="18" charset="0"/>
              </a:rPr>
              <a:t>search()</a:t>
            </a:r>
            <a:r>
              <a:rPr lang="zh-CN" altLang="en-US" sz="2000" kern="100" dirty="0">
                <a:latin typeface="微软雅黑" pitchFamily="34" charset="-122"/>
                <a:ea typeface="微软雅黑" pitchFamily="34" charset="-122"/>
                <a:cs typeface="Times New Roman" panose="02020603050405020304" pitchFamily="18" charset="0"/>
              </a:rPr>
              <a:t>被成功调用之后所返回的结果。</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匹配对象主要有两个方法：</a:t>
            </a:r>
            <a:r>
              <a:rPr lang="en-US" altLang="zh-CN" sz="2000" kern="100" dirty="0">
                <a:latin typeface="微软雅黑" pitchFamily="34" charset="-122"/>
                <a:ea typeface="微软雅黑" pitchFamily="34" charset="-122"/>
                <a:cs typeface="Times New Roman" panose="02020603050405020304" pitchFamily="18" charset="0"/>
              </a:rPr>
              <a:t>group()</a:t>
            </a:r>
            <a:r>
              <a:rPr lang="zh-CN" altLang="en-US" sz="2000" kern="100" dirty="0">
                <a:latin typeface="微软雅黑" pitchFamily="34" charset="-122"/>
                <a:ea typeface="微软雅黑" pitchFamily="34" charset="-122"/>
                <a:cs typeface="Times New Roman" panose="02020603050405020304" pitchFamily="18" charset="0"/>
              </a:rPr>
              <a:t>和</a:t>
            </a:r>
            <a:r>
              <a:rPr lang="en-US" altLang="zh-CN" sz="2000" kern="100" dirty="0">
                <a:latin typeface="微软雅黑" pitchFamily="34" charset="-122"/>
                <a:ea typeface="微软雅黑" pitchFamily="34" charset="-122"/>
                <a:cs typeface="Times New Roman" panose="02020603050405020304" pitchFamily="18" charset="0"/>
              </a:rPr>
              <a:t>groups()</a:t>
            </a:r>
            <a:r>
              <a:rPr lang="zh-CN" altLang="en-US" sz="2000" kern="100" dirty="0">
                <a:latin typeface="微软雅黑" pitchFamily="34" charset="-122"/>
                <a:ea typeface="微软雅黑" pitchFamily="34" charset="-122"/>
                <a:cs typeface="Times New Roman" panose="02020603050405020304" pitchFamily="18" charset="0"/>
              </a:rPr>
              <a:t>。</a:t>
            </a:r>
            <a:endParaRPr lang="en-US" altLang="zh-CN" sz="2000" kern="100" dirty="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19</a:t>
            </a:fld>
            <a:endParaRPr lang="zh-CN" altLang="en-US">
              <a:solidFill>
                <a:prstClr val="black">
                  <a:tint val="75000"/>
                </a:prstClr>
              </a:solidFill>
            </a:endParaRPr>
          </a:p>
        </p:txBody>
      </p:sp>
      <p:sp>
        <p:nvSpPr>
          <p:cNvPr id="9" name="矩形 8"/>
          <p:cNvSpPr/>
          <p:nvPr/>
        </p:nvSpPr>
        <p:spPr>
          <a:xfrm>
            <a:off x="477430" y="2988541"/>
            <a:ext cx="8236421" cy="205383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a:latin typeface="微软雅黑" pitchFamily="34" charset="-122"/>
                <a:ea typeface="微软雅黑" pitchFamily="34" charset="-122"/>
                <a:cs typeface="Times New Roman" panose="02020603050405020304" pitchFamily="18" charset="0"/>
              </a:rPr>
              <a:t>group()</a:t>
            </a:r>
            <a:r>
              <a:rPr lang="zh-CN" altLang="en-US" sz="2000" kern="100" dirty="0">
                <a:latin typeface="微软雅黑" pitchFamily="34" charset="-122"/>
                <a:ea typeface="微软雅黑" pitchFamily="34" charset="-122"/>
                <a:cs typeface="Times New Roman" panose="02020603050405020304" pitchFamily="18" charset="0"/>
              </a:rPr>
              <a:t>方法或者返回所有匹配对象，或是根据要求返回某个特定子组。</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a:latin typeface="微软雅黑" pitchFamily="34" charset="-122"/>
                <a:ea typeface="微软雅黑" pitchFamily="34" charset="-122"/>
                <a:cs typeface="Times New Roman" panose="02020603050405020304" pitchFamily="18" charset="0"/>
              </a:rPr>
              <a:t>groups()</a:t>
            </a:r>
            <a:r>
              <a:rPr lang="zh-CN" altLang="en-US" sz="2000" kern="100" dirty="0">
                <a:latin typeface="微软雅黑" pitchFamily="34" charset="-122"/>
                <a:ea typeface="微软雅黑" pitchFamily="34" charset="-122"/>
                <a:cs typeface="Times New Roman" panose="02020603050405020304" pitchFamily="18" charset="0"/>
              </a:rPr>
              <a:t>方法返回一个包含唯一或所有子组的元组。如果正则表达式中没有子组的话，</a:t>
            </a:r>
            <a:r>
              <a:rPr lang="en-US" altLang="zh-CN" sz="2000" kern="100" dirty="0">
                <a:latin typeface="微软雅黑" pitchFamily="34" charset="-122"/>
                <a:ea typeface="微软雅黑" pitchFamily="34" charset="-122"/>
                <a:cs typeface="Times New Roman" panose="02020603050405020304" pitchFamily="18" charset="0"/>
              </a:rPr>
              <a:t>groups()</a:t>
            </a:r>
            <a:r>
              <a:rPr lang="zh-CN" altLang="en-US" sz="2000" kern="100" dirty="0">
                <a:latin typeface="微软雅黑" pitchFamily="34" charset="-122"/>
                <a:ea typeface="微软雅黑" pitchFamily="34" charset="-122"/>
                <a:cs typeface="Times New Roman" panose="02020603050405020304" pitchFamily="18" charset="0"/>
              </a:rPr>
              <a:t>将返回一个空元组，而</a:t>
            </a:r>
            <a:r>
              <a:rPr lang="en-US" altLang="zh-CN" sz="2000" kern="100" dirty="0">
                <a:latin typeface="微软雅黑" pitchFamily="34" charset="-122"/>
                <a:ea typeface="微软雅黑" pitchFamily="34" charset="-122"/>
                <a:cs typeface="Times New Roman" panose="02020603050405020304" pitchFamily="18" charset="0"/>
              </a:rPr>
              <a:t>group()</a:t>
            </a:r>
            <a:r>
              <a:rPr lang="zh-CN" altLang="en-US" sz="2000" kern="100" dirty="0">
                <a:latin typeface="微软雅黑" pitchFamily="34" charset="-122"/>
                <a:ea typeface="微软雅黑" pitchFamily="34" charset="-122"/>
                <a:cs typeface="Times New Roman" panose="02020603050405020304" pitchFamily="18" charset="0"/>
              </a:rPr>
              <a:t>仍会返回全部匹配对象。</a:t>
            </a:r>
            <a:endParaRPr lang="en-US" altLang="zh-CN" sz="2000" kern="100" dirty="0">
              <a:latin typeface="微软雅黑" pitchFamily="34" charset="-122"/>
              <a:ea typeface="微软雅黑" pitchFamily="34" charset="-122"/>
              <a:cs typeface="Times New Roman" panose="02020603050405020304" pitchFamily="18" charset="0"/>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eaLnBrk="1" hangingPunct="1">
              <a:defRPr/>
            </a:pPr>
            <a:r>
              <a:rPr lang="en-US" altLang="zh-CN" sz="3300" dirty="0"/>
              <a:t>1.1. </a:t>
            </a:r>
            <a:r>
              <a:rPr lang="zh-CN" altLang="en-US" sz="3300" dirty="0"/>
              <a:t>什么正则表达式</a:t>
            </a:r>
          </a:p>
        </p:txBody>
      </p:sp>
      <p:sp>
        <p:nvSpPr>
          <p:cNvPr id="8" name="矩形 7"/>
          <p:cNvSpPr/>
          <p:nvPr/>
        </p:nvSpPr>
        <p:spPr>
          <a:xfrm>
            <a:off x="486955" y="1078588"/>
            <a:ext cx="8236421" cy="3693319"/>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你想获得自己去年二月份收发的所有邮件，如何设计一个计算机程序来自动整理信息然后将它转发给你？</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凡是带有“</a:t>
            </a:r>
            <a:r>
              <a:rPr lang="en-US" altLang="zh-CN" sz="2000" kern="100" dirty="0">
                <a:latin typeface="微软雅黑" pitchFamily="34" charset="-122"/>
                <a:ea typeface="微软雅黑" pitchFamily="34" charset="-122"/>
                <a:cs typeface="Times New Roman" panose="02020603050405020304" pitchFamily="18" charset="0"/>
              </a:rPr>
              <a:t>ILOVEYOU</a:t>
            </a:r>
            <a:r>
              <a:rPr lang="zh-CN" altLang="en-US" sz="2000" kern="100" dirty="0">
                <a:latin typeface="微软雅黑" pitchFamily="34" charset="-122"/>
                <a:ea typeface="微软雅黑" pitchFamily="34" charset="-122"/>
                <a:cs typeface="Times New Roman" panose="02020603050405020304" pitchFamily="18" charset="0"/>
              </a:rPr>
              <a:t>”这样主题的邮件都是已被感染病毒的信息，如何批量的匹配并识别这些主题的邮件并删除？</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从网站抓取下来的网页中，所需要的信息存放在</a:t>
            </a:r>
            <a:r>
              <a:rPr lang="en-US" altLang="zh-CN" sz="2000" kern="100" dirty="0">
                <a:latin typeface="微软雅黑" pitchFamily="34" charset="-122"/>
                <a:ea typeface="微软雅黑" pitchFamily="34" charset="-122"/>
                <a:cs typeface="Times New Roman" panose="02020603050405020304" pitchFamily="18" charset="0"/>
              </a:rPr>
              <a:t>&lt;</a:t>
            </a:r>
            <a:r>
              <a:rPr lang="en-US" altLang="zh-CN" sz="2000" kern="100" dirty="0" err="1">
                <a:latin typeface="微软雅黑" pitchFamily="34" charset="-122"/>
                <a:ea typeface="微软雅黑" pitchFamily="34" charset="-122"/>
                <a:cs typeface="Times New Roman" panose="02020603050405020304" pitchFamily="18" charset="0"/>
              </a:rPr>
              <a:t>textarea</a:t>
            </a:r>
            <a:r>
              <a:rPr lang="en-US" altLang="zh-CN" sz="2000" kern="100" dirty="0">
                <a:latin typeface="微软雅黑" pitchFamily="34" charset="-122"/>
                <a:ea typeface="微软雅黑" pitchFamily="34" charset="-122"/>
                <a:cs typeface="Times New Roman" panose="02020603050405020304" pitchFamily="18" charset="0"/>
              </a:rPr>
              <a:t>&gt; &lt;/</a:t>
            </a:r>
            <a:r>
              <a:rPr lang="en-US" altLang="zh-CN" sz="2000" kern="100" dirty="0" err="1">
                <a:latin typeface="微软雅黑" pitchFamily="34" charset="-122"/>
                <a:ea typeface="微软雅黑" pitchFamily="34" charset="-122"/>
                <a:cs typeface="Times New Roman" panose="02020603050405020304" pitchFamily="18" charset="0"/>
              </a:rPr>
              <a:t>textarea</a:t>
            </a:r>
            <a:r>
              <a:rPr lang="en-US" altLang="zh-CN" sz="2000" kern="100" dirty="0">
                <a:latin typeface="微软雅黑" pitchFamily="34" charset="-122"/>
                <a:ea typeface="微软雅黑" pitchFamily="34" charset="-122"/>
                <a:cs typeface="Times New Roman" panose="02020603050405020304" pitchFamily="18" charset="0"/>
              </a:rPr>
              <a:t>&gt;</a:t>
            </a:r>
            <a:r>
              <a:rPr lang="zh-CN" altLang="en-US" sz="2000" kern="100" dirty="0">
                <a:latin typeface="微软雅黑" pitchFamily="34" charset="-122"/>
                <a:ea typeface="微软雅黑" pitchFamily="34" charset="-122"/>
                <a:cs typeface="Times New Roman" panose="02020603050405020304" pitchFamily="18" charset="0"/>
              </a:rPr>
              <a:t>标签之间，如何从网页的</a:t>
            </a:r>
            <a:r>
              <a:rPr lang="en-US" altLang="zh-CN" sz="2000" kern="100" dirty="0">
                <a:latin typeface="微软雅黑" pitchFamily="34" charset="-122"/>
                <a:ea typeface="微软雅黑" pitchFamily="34" charset="-122"/>
                <a:cs typeface="Times New Roman" panose="02020603050405020304" pitchFamily="18" charset="0"/>
              </a:rPr>
              <a:t>html</a:t>
            </a:r>
            <a:r>
              <a:rPr lang="zh-CN" altLang="en-US" sz="2000" kern="100" dirty="0">
                <a:latin typeface="微软雅黑" pitchFamily="34" charset="-122"/>
                <a:ea typeface="微软雅黑" pitchFamily="34" charset="-122"/>
                <a:cs typeface="Times New Roman" panose="02020603050405020304" pitchFamily="18" charset="0"/>
              </a:rPr>
              <a:t>代码中识别出这部分内容并自动提取出来？</a:t>
            </a:r>
          </a:p>
        </p:txBody>
      </p:sp>
      <p:sp>
        <p:nvSpPr>
          <p:cNvPr id="11" name="灯片编号占位符 10"/>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a:t>
            </a:fld>
            <a:endParaRPr lang="zh-CN" altLang="en-US">
              <a:solidFill>
                <a:prstClr val="black">
                  <a:tint val="75000"/>
                </a:prstClr>
              </a:solidFill>
            </a:endParaRPr>
          </a:p>
        </p:txBody>
      </p:sp>
    </p:spTree>
    <p:extLst>
      <p:ext uri="{BB962C8B-B14F-4D97-AF65-F5344CB8AC3E}">
        <p14:creationId xmlns:p14="http://schemas.microsoft.com/office/powerpoint/2010/main" val="983318782"/>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2.4 </a:t>
            </a:r>
            <a:r>
              <a:rPr lang="zh-CN" altLang="en-US" sz="3300" dirty="0"/>
              <a:t>用</a:t>
            </a:r>
            <a:r>
              <a:rPr lang="en-US" altLang="zh-CN" sz="3300" dirty="0"/>
              <a:t>match()</a:t>
            </a:r>
            <a:r>
              <a:rPr lang="zh-CN" altLang="en-US" sz="3300" dirty="0"/>
              <a:t>匹配字符串</a:t>
            </a:r>
          </a:p>
        </p:txBody>
      </p:sp>
      <p:sp>
        <p:nvSpPr>
          <p:cNvPr id="8" name="矩形 7"/>
          <p:cNvSpPr/>
          <p:nvPr/>
        </p:nvSpPr>
        <p:spPr>
          <a:xfrm>
            <a:off x="486955" y="1014580"/>
            <a:ext cx="8236421" cy="169277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a:latin typeface="微软雅黑" pitchFamily="34" charset="-122"/>
                <a:ea typeface="微软雅黑" pitchFamily="34" charset="-122"/>
                <a:cs typeface="Times New Roman" panose="02020603050405020304" pitchFamily="18" charset="0"/>
              </a:rPr>
              <a:t>Match</a:t>
            </a:r>
            <a:r>
              <a:rPr lang="zh-CN" altLang="en-US" sz="2000" kern="100" dirty="0">
                <a:latin typeface="微软雅黑" pitchFamily="34" charset="-122"/>
                <a:ea typeface="微软雅黑" pitchFamily="34" charset="-122"/>
                <a:cs typeface="Times New Roman" panose="02020603050405020304" pitchFamily="18" charset="0"/>
              </a:rPr>
              <a:t>函数从字符串的开头开始对模式进行匹配，如果匹配成功，就返回一个匹配对象，如果匹配失败，就返回</a:t>
            </a:r>
            <a:r>
              <a:rPr lang="en-US" altLang="zh-CN" sz="2000" kern="100" dirty="0">
                <a:latin typeface="微软雅黑" pitchFamily="34" charset="-122"/>
                <a:ea typeface="微软雅黑" pitchFamily="34" charset="-122"/>
                <a:cs typeface="Times New Roman" panose="02020603050405020304" pitchFamily="18" charset="0"/>
              </a:rPr>
              <a:t>None</a:t>
            </a:r>
            <a:r>
              <a:rPr lang="zh-CN" altLang="en-US" sz="2000" kern="100" dirty="0">
                <a:latin typeface="微软雅黑" pitchFamily="34" charset="-122"/>
                <a:ea typeface="微软雅黑" pitchFamily="34" charset="-122"/>
                <a:cs typeface="Times New Roman" panose="02020603050405020304" pitchFamily="18" charset="0"/>
              </a:rPr>
              <a:t>。</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如果不是起始位置匹配成功，</a:t>
            </a:r>
            <a:r>
              <a:rPr lang="en-US" altLang="zh-CN" sz="2000" kern="100" dirty="0">
                <a:latin typeface="微软雅黑" pitchFamily="34" charset="-122"/>
                <a:ea typeface="微软雅黑" pitchFamily="34" charset="-122"/>
                <a:cs typeface="Times New Roman" panose="02020603050405020304" pitchFamily="18" charset="0"/>
              </a:rPr>
              <a:t>match</a:t>
            </a:r>
            <a:r>
              <a:rPr lang="zh-CN" altLang="en-US" sz="2000" kern="100" dirty="0">
                <a:latin typeface="微软雅黑" pitchFamily="34" charset="-122"/>
                <a:ea typeface="微软雅黑" pitchFamily="34" charset="-122"/>
                <a:cs typeface="Times New Roman" panose="02020603050405020304" pitchFamily="18" charset="0"/>
              </a:rPr>
              <a:t>返回</a:t>
            </a:r>
            <a:r>
              <a:rPr lang="en-US" altLang="zh-CN" sz="2000" kern="100" dirty="0">
                <a:latin typeface="微软雅黑" pitchFamily="34" charset="-122"/>
                <a:ea typeface="微软雅黑" pitchFamily="34" charset="-122"/>
                <a:cs typeface="Times New Roman" panose="02020603050405020304" pitchFamily="18" charset="0"/>
              </a:rPr>
              <a:t>None</a:t>
            </a:r>
            <a:r>
              <a:rPr lang="zh-CN" altLang="en-US" sz="2000" kern="100" dirty="0">
                <a:latin typeface="微软雅黑" pitchFamily="34" charset="-122"/>
                <a:ea typeface="微软雅黑" pitchFamily="34" charset="-122"/>
                <a:cs typeface="Times New Roman" panose="02020603050405020304" pitchFamily="18" charset="0"/>
              </a:rPr>
              <a:t>。</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匹配对象的</a:t>
            </a:r>
            <a:r>
              <a:rPr lang="en-US" altLang="zh-CN" sz="2000" kern="100" dirty="0">
                <a:latin typeface="微软雅黑" pitchFamily="34" charset="-122"/>
                <a:ea typeface="微软雅黑" pitchFamily="34" charset="-122"/>
                <a:cs typeface="Times New Roman" panose="02020603050405020304" pitchFamily="18" charset="0"/>
              </a:rPr>
              <a:t>group()</a:t>
            </a:r>
            <a:r>
              <a:rPr lang="zh-CN" altLang="en-US" sz="2000" kern="100" dirty="0">
                <a:latin typeface="微软雅黑" pitchFamily="34" charset="-122"/>
                <a:ea typeface="微软雅黑" pitchFamily="34" charset="-122"/>
                <a:cs typeface="Times New Roman" panose="02020603050405020304" pitchFamily="18" charset="0"/>
              </a:rPr>
              <a:t>方法可以用来显示那个成功的匹配。</a:t>
            </a:r>
            <a:endParaRPr lang="en-US" altLang="zh-CN" sz="2000" kern="100" dirty="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20</a:t>
            </a:fld>
            <a:endParaRPr lang="zh-CN" altLang="en-US">
              <a:solidFill>
                <a:prstClr val="black">
                  <a:tint val="75000"/>
                </a:prstClr>
              </a:solidFill>
            </a:endParaRPr>
          </a:p>
        </p:txBody>
      </p:sp>
      <p:pic>
        <p:nvPicPr>
          <p:cNvPr id="2" name="图片 1"/>
          <p:cNvPicPr>
            <a:picLocks noChangeAspect="1"/>
          </p:cNvPicPr>
          <p:nvPr/>
        </p:nvPicPr>
        <p:blipFill>
          <a:blip r:embed="rId3" cstate="print"/>
          <a:stretch>
            <a:fillRect/>
          </a:stretch>
        </p:blipFill>
        <p:spPr>
          <a:xfrm>
            <a:off x="952500" y="2686050"/>
            <a:ext cx="3505200" cy="2076450"/>
          </a:xfrm>
          <a:prstGeom prst="rect">
            <a:avLst/>
          </a:prstGeom>
        </p:spPr>
      </p:pic>
      <p:sp>
        <p:nvSpPr>
          <p:cNvPr id="9" name="矩形 8"/>
          <p:cNvSpPr/>
          <p:nvPr/>
        </p:nvSpPr>
        <p:spPr>
          <a:xfrm>
            <a:off x="477430" y="4872205"/>
            <a:ext cx="8236421" cy="492443"/>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进一步确定</a:t>
            </a:r>
            <a:r>
              <a:rPr lang="en-US" altLang="zh-CN" sz="2000" kern="100" dirty="0">
                <a:latin typeface="微软雅黑" pitchFamily="34" charset="-122"/>
                <a:ea typeface="微软雅黑" pitchFamily="34" charset="-122"/>
                <a:cs typeface="Times New Roman" panose="02020603050405020304" pitchFamily="18" charset="0"/>
              </a:rPr>
              <a:t>m</a:t>
            </a:r>
            <a:r>
              <a:rPr lang="zh-CN" altLang="en-US" sz="2000" kern="100" dirty="0">
                <a:latin typeface="微软雅黑" pitchFamily="34" charset="-122"/>
                <a:ea typeface="微软雅黑" pitchFamily="34" charset="-122"/>
                <a:cs typeface="Times New Roman" panose="02020603050405020304" pitchFamily="18" charset="0"/>
              </a:rPr>
              <a:t>是一个匹配对象的实例。</a:t>
            </a:r>
            <a:endParaRPr lang="en-US" altLang="zh-CN" sz="2000" kern="100" dirty="0">
              <a:latin typeface="微软雅黑" pitchFamily="34" charset="-122"/>
              <a:ea typeface="微软雅黑" pitchFamily="34" charset="-122"/>
              <a:cs typeface="Times New Roman" panose="02020603050405020304" pitchFamily="18" charset="0"/>
            </a:endParaRPr>
          </a:p>
        </p:txBody>
      </p:sp>
      <p:pic>
        <p:nvPicPr>
          <p:cNvPr id="3" name="图片 2"/>
          <p:cNvPicPr>
            <a:picLocks noChangeAspect="1"/>
          </p:cNvPicPr>
          <p:nvPr/>
        </p:nvPicPr>
        <p:blipFill>
          <a:blip r:embed="rId4" cstate="print"/>
          <a:stretch>
            <a:fillRect/>
          </a:stretch>
        </p:blipFill>
        <p:spPr>
          <a:xfrm>
            <a:off x="890587" y="5624513"/>
            <a:ext cx="4562475" cy="895350"/>
          </a:xfrm>
          <a:prstGeom prst="rect">
            <a:avLst/>
          </a:prstGeom>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2.4 </a:t>
            </a:r>
            <a:r>
              <a:rPr lang="zh-CN" altLang="en-US" sz="3300" dirty="0"/>
              <a:t>用</a:t>
            </a:r>
            <a:r>
              <a:rPr lang="en-US" altLang="zh-CN" sz="3300" dirty="0"/>
              <a:t>match()</a:t>
            </a:r>
            <a:r>
              <a:rPr lang="zh-CN" altLang="en-US" sz="3300" dirty="0"/>
              <a:t>匹配字符串</a:t>
            </a:r>
          </a:p>
        </p:txBody>
      </p:sp>
      <p:sp>
        <p:nvSpPr>
          <p:cNvPr id="8" name="矩形 7"/>
          <p:cNvSpPr/>
          <p:nvPr/>
        </p:nvSpPr>
        <p:spPr>
          <a:xfrm>
            <a:off x="486955" y="1014580"/>
            <a:ext cx="8236421" cy="89255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即使字符串比模式要长，匹配也可能成功；只要模式是从字符串的开始进行匹配的。</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21</a:t>
            </a:fld>
            <a:endParaRPr lang="zh-CN" altLang="en-US">
              <a:solidFill>
                <a:prstClr val="black">
                  <a:tint val="75000"/>
                </a:prstClr>
              </a:solidFill>
            </a:endParaRPr>
          </a:p>
        </p:txBody>
      </p:sp>
      <p:pic>
        <p:nvPicPr>
          <p:cNvPr id="2" name="图片 1"/>
          <p:cNvPicPr>
            <a:picLocks noChangeAspect="1"/>
          </p:cNvPicPr>
          <p:nvPr/>
        </p:nvPicPr>
        <p:blipFill>
          <a:blip r:embed="rId3" cstate="print"/>
          <a:stretch>
            <a:fillRect/>
          </a:stretch>
        </p:blipFill>
        <p:spPr>
          <a:xfrm>
            <a:off x="942975" y="2057400"/>
            <a:ext cx="4476750" cy="838200"/>
          </a:xfrm>
          <a:prstGeom prst="rect">
            <a:avLst/>
          </a:prstGeom>
        </p:spPr>
      </p:pic>
      <p:sp>
        <p:nvSpPr>
          <p:cNvPr id="7" name="矩形 6"/>
          <p:cNvSpPr/>
          <p:nvPr/>
        </p:nvSpPr>
        <p:spPr>
          <a:xfrm>
            <a:off x="506005" y="3157705"/>
            <a:ext cx="8236421" cy="89255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我们可以充分利用</a:t>
            </a:r>
            <a:r>
              <a:rPr lang="en-US" altLang="zh-CN" sz="2000" kern="100" dirty="0">
                <a:latin typeface="微软雅黑" pitchFamily="34" charset="-122"/>
                <a:ea typeface="微软雅黑" pitchFamily="34" charset="-122"/>
                <a:cs typeface="Times New Roman" panose="02020603050405020304" pitchFamily="18" charset="0"/>
              </a:rPr>
              <a:t>Python</a:t>
            </a:r>
            <a:r>
              <a:rPr lang="zh-CN" altLang="en-US" sz="2000" kern="100" dirty="0">
                <a:latin typeface="微软雅黑" pitchFamily="34" charset="-122"/>
                <a:ea typeface="微软雅黑" pitchFamily="34" charset="-122"/>
                <a:cs typeface="Times New Roman" panose="02020603050405020304" pitchFamily="18" charset="0"/>
              </a:rPr>
              <a:t>语言面向对象的特征，将最终结果保存到一起：</a:t>
            </a:r>
          </a:p>
        </p:txBody>
      </p:sp>
      <p:pic>
        <p:nvPicPr>
          <p:cNvPr id="3" name="图片 2"/>
          <p:cNvPicPr>
            <a:picLocks noChangeAspect="1"/>
          </p:cNvPicPr>
          <p:nvPr/>
        </p:nvPicPr>
        <p:blipFill>
          <a:blip r:embed="rId4" cstate="print"/>
          <a:stretch>
            <a:fillRect/>
          </a:stretch>
        </p:blipFill>
        <p:spPr>
          <a:xfrm>
            <a:off x="942975" y="4146173"/>
            <a:ext cx="4924425" cy="600075"/>
          </a:xfrm>
          <a:prstGeom prst="rect">
            <a:avLst/>
          </a:prstGeom>
        </p:spPr>
      </p:pic>
      <p:sp>
        <p:nvSpPr>
          <p:cNvPr id="9" name="矩形 8"/>
          <p:cNvSpPr/>
          <p:nvPr/>
        </p:nvSpPr>
        <p:spPr>
          <a:xfrm>
            <a:off x="515530" y="5119855"/>
            <a:ext cx="8236421" cy="89255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上述例子中，如果匹配失败，会引发一个</a:t>
            </a:r>
            <a:r>
              <a:rPr lang="en-US" altLang="zh-CN" sz="2000" kern="100" dirty="0" err="1">
                <a:latin typeface="微软雅黑" pitchFamily="34" charset="-122"/>
                <a:ea typeface="微软雅黑" pitchFamily="34" charset="-122"/>
                <a:cs typeface="Times New Roman" panose="02020603050405020304" pitchFamily="18" charset="0"/>
              </a:rPr>
              <a:t>AttributeError</a:t>
            </a:r>
            <a:r>
              <a:rPr lang="zh-CN" altLang="en-US" sz="2000" kern="100" dirty="0">
                <a:latin typeface="微软雅黑" pitchFamily="34" charset="-122"/>
                <a:ea typeface="微软雅黑" pitchFamily="34" charset="-122"/>
                <a:cs typeface="Times New Roman" panose="02020603050405020304" pitchFamily="18" charset="0"/>
              </a:rPr>
              <a:t>异常</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a:latin typeface="微软雅黑" pitchFamily="34" charset="-122"/>
                <a:ea typeface="微软雅黑" pitchFamily="34" charset="-122"/>
                <a:cs typeface="Times New Roman" panose="02020603050405020304" pitchFamily="18" charset="0"/>
              </a:rPr>
              <a:t>None</a:t>
            </a:r>
            <a:r>
              <a:rPr lang="zh-CN" altLang="en-US" sz="2000" kern="100" dirty="0">
                <a:latin typeface="微软雅黑" pitchFamily="34" charset="-122"/>
                <a:ea typeface="微软雅黑" pitchFamily="34" charset="-122"/>
                <a:cs typeface="Times New Roman" panose="02020603050405020304" pitchFamily="18" charset="0"/>
              </a:rPr>
              <a:t>没有</a:t>
            </a:r>
            <a:r>
              <a:rPr lang="en-US" altLang="zh-CN" sz="2000" kern="100" dirty="0">
                <a:latin typeface="微软雅黑" pitchFamily="34" charset="-122"/>
                <a:ea typeface="微软雅黑" pitchFamily="34" charset="-122"/>
                <a:cs typeface="Times New Roman" panose="02020603050405020304" pitchFamily="18" charset="0"/>
              </a:rPr>
              <a:t>group()</a:t>
            </a:r>
            <a:r>
              <a:rPr lang="zh-CN" altLang="en-US" sz="2000" kern="100" dirty="0">
                <a:latin typeface="微软雅黑" pitchFamily="34" charset="-122"/>
                <a:ea typeface="微软雅黑" pitchFamily="34" charset="-122"/>
                <a:cs typeface="Times New Roman" panose="02020603050405020304" pitchFamily="18" charset="0"/>
              </a:rPr>
              <a:t>属性</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2.5 search()</a:t>
            </a:r>
            <a:r>
              <a:rPr lang="zh-CN" altLang="en-US" sz="3300" dirty="0"/>
              <a:t>在一个字符串中查找一个模式</a:t>
            </a:r>
          </a:p>
        </p:txBody>
      </p:sp>
      <p:sp>
        <p:nvSpPr>
          <p:cNvPr id="8" name="矩形 7"/>
          <p:cNvSpPr/>
          <p:nvPr/>
        </p:nvSpPr>
        <p:spPr>
          <a:xfrm>
            <a:off x="486955" y="1014580"/>
            <a:ext cx="8236421" cy="129266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a:latin typeface="微软雅黑" pitchFamily="34" charset="-122"/>
                <a:ea typeface="微软雅黑" pitchFamily="34" charset="-122"/>
                <a:cs typeface="Times New Roman" panose="02020603050405020304" pitchFamily="18" charset="0"/>
              </a:rPr>
              <a:t>Search</a:t>
            </a:r>
            <a:r>
              <a:rPr lang="zh-CN" altLang="en-US" sz="2000" kern="100" dirty="0">
                <a:latin typeface="微软雅黑" pitchFamily="34" charset="-122"/>
                <a:ea typeface="微软雅黑" pitchFamily="34" charset="-122"/>
                <a:cs typeface="Times New Roman" panose="02020603050405020304" pitchFamily="18" charset="0"/>
              </a:rPr>
              <a:t>与</a:t>
            </a:r>
            <a:r>
              <a:rPr lang="en-US" altLang="zh-CN" sz="2000" kern="100" dirty="0">
                <a:latin typeface="微软雅黑" pitchFamily="34" charset="-122"/>
                <a:ea typeface="微软雅黑" pitchFamily="34" charset="-122"/>
                <a:cs typeface="Times New Roman" panose="02020603050405020304" pitchFamily="18" charset="0"/>
              </a:rPr>
              <a:t>match</a:t>
            </a:r>
            <a:r>
              <a:rPr lang="zh-CN" altLang="en-US" sz="2000" kern="100" dirty="0">
                <a:latin typeface="微软雅黑" pitchFamily="34" charset="-122"/>
                <a:ea typeface="微软雅黑" pitchFamily="34" charset="-122"/>
                <a:cs typeface="Times New Roman" panose="02020603050405020304" pitchFamily="18" charset="0"/>
              </a:rPr>
              <a:t>的工作方式一样，不同之处在于</a:t>
            </a:r>
            <a:r>
              <a:rPr lang="en-US" altLang="zh-CN" sz="2000" kern="100" dirty="0">
                <a:latin typeface="微软雅黑" pitchFamily="34" charset="-122"/>
                <a:ea typeface="微软雅黑" pitchFamily="34" charset="-122"/>
                <a:cs typeface="Times New Roman" panose="02020603050405020304" pitchFamily="18" charset="0"/>
              </a:rPr>
              <a:t>search</a:t>
            </a:r>
            <a:r>
              <a:rPr lang="zh-CN" altLang="en-US" sz="2000" kern="100" dirty="0">
                <a:latin typeface="微软雅黑" pitchFamily="34" charset="-122"/>
                <a:ea typeface="微软雅黑" pitchFamily="34" charset="-122"/>
                <a:cs typeface="Times New Roman" panose="02020603050405020304" pitchFamily="18" charset="0"/>
              </a:rPr>
              <a:t>会检查参数字符串任意位置的地方给定正则表达式的匹配情况。</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如果搜索到成功的匹配，会返回一个匹配对象，否则返回</a:t>
            </a:r>
            <a:r>
              <a:rPr lang="en-US" altLang="zh-CN" sz="2000" kern="100" dirty="0">
                <a:latin typeface="微软雅黑" pitchFamily="34" charset="-122"/>
                <a:ea typeface="微软雅黑" pitchFamily="34" charset="-122"/>
                <a:cs typeface="Times New Roman" panose="02020603050405020304" pitchFamily="18" charset="0"/>
              </a:rPr>
              <a:t>None</a:t>
            </a:r>
            <a:endParaRPr lang="zh-CN" altLang="en-US" sz="2000" kern="100" dirty="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22</a:t>
            </a:fld>
            <a:endParaRPr lang="zh-CN" altLang="en-US">
              <a:solidFill>
                <a:prstClr val="black">
                  <a:tint val="75000"/>
                </a:prstClr>
              </a:solidFill>
            </a:endParaRPr>
          </a:p>
        </p:txBody>
      </p:sp>
      <p:sp>
        <p:nvSpPr>
          <p:cNvPr id="11" name="矩形 10"/>
          <p:cNvSpPr/>
          <p:nvPr/>
        </p:nvSpPr>
        <p:spPr>
          <a:xfrm>
            <a:off x="486955" y="3786884"/>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a:latin typeface="微软雅黑" pitchFamily="34" charset="-122"/>
                <a:ea typeface="微软雅黑" pitchFamily="34" charset="-122"/>
                <a:cs typeface="Times New Roman" panose="02020603050405020304" pitchFamily="18" charset="0"/>
              </a:rPr>
              <a:t>Search</a:t>
            </a:r>
            <a:r>
              <a:rPr lang="zh-CN" altLang="en-US" sz="2000" kern="100" dirty="0">
                <a:latin typeface="微软雅黑" pitchFamily="34" charset="-122"/>
                <a:ea typeface="微软雅黑" pitchFamily="34" charset="-122"/>
                <a:cs typeface="Times New Roman" panose="02020603050405020304" pitchFamily="18" charset="0"/>
              </a:rPr>
              <a:t>函数从左到右搜索。</a:t>
            </a:r>
          </a:p>
        </p:txBody>
      </p:sp>
      <p:pic>
        <p:nvPicPr>
          <p:cNvPr id="2" name="图片 1"/>
          <p:cNvPicPr>
            <a:picLocks noChangeAspect="1"/>
          </p:cNvPicPr>
          <p:nvPr/>
        </p:nvPicPr>
        <p:blipFill>
          <a:blip r:embed="rId3" cstate="print"/>
          <a:stretch>
            <a:fillRect/>
          </a:stretch>
        </p:blipFill>
        <p:spPr>
          <a:xfrm>
            <a:off x="942975" y="2389213"/>
            <a:ext cx="3505200" cy="1143000"/>
          </a:xfrm>
          <a:prstGeom prst="rect">
            <a:avLst/>
          </a:prstGeom>
        </p:spPr>
      </p:pic>
      <p:pic>
        <p:nvPicPr>
          <p:cNvPr id="3" name="图片 2"/>
          <p:cNvPicPr>
            <a:picLocks noChangeAspect="1"/>
          </p:cNvPicPr>
          <p:nvPr/>
        </p:nvPicPr>
        <p:blipFill>
          <a:blip r:embed="rId4" cstate="print"/>
          <a:stretch>
            <a:fillRect/>
          </a:stretch>
        </p:blipFill>
        <p:spPr>
          <a:xfrm>
            <a:off x="4867275" y="2320976"/>
            <a:ext cx="3648075" cy="1181100"/>
          </a:xfrm>
          <a:prstGeom prst="rect">
            <a:avLst/>
          </a:prstGeom>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2.6 </a:t>
            </a:r>
            <a:r>
              <a:rPr lang="zh-CN" altLang="en-US" sz="3300" dirty="0"/>
              <a:t>匹配多个字符串</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23</a:t>
            </a:fld>
            <a:endParaRPr lang="zh-CN" altLang="en-US">
              <a:solidFill>
                <a:prstClr val="black">
                  <a:tint val="75000"/>
                </a:prstClr>
              </a:solidFill>
            </a:endParaRPr>
          </a:p>
        </p:txBody>
      </p:sp>
      <p:pic>
        <p:nvPicPr>
          <p:cNvPr id="2" name="图片 1"/>
          <p:cNvPicPr>
            <a:picLocks noChangeAspect="1"/>
          </p:cNvPicPr>
          <p:nvPr/>
        </p:nvPicPr>
        <p:blipFill>
          <a:blip r:embed="rId3" cstate="print"/>
          <a:stretch>
            <a:fillRect/>
          </a:stretch>
        </p:blipFill>
        <p:spPr>
          <a:xfrm>
            <a:off x="2739097" y="1566862"/>
            <a:ext cx="3667125" cy="4429125"/>
          </a:xfrm>
          <a:prstGeom prst="rect">
            <a:avLst/>
          </a:prstGeom>
        </p:spPr>
      </p:pic>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2.7 </a:t>
            </a:r>
            <a:r>
              <a:rPr lang="zh-CN" altLang="en-US" sz="3300" dirty="0"/>
              <a:t>匹配任意单个字符</a:t>
            </a:r>
            <a:r>
              <a:rPr lang="en-US" altLang="zh-CN" sz="3300" dirty="0"/>
              <a:t>(.)</a:t>
            </a:r>
            <a:endParaRPr lang="zh-CN" altLang="en-US" sz="3300" dirty="0"/>
          </a:p>
        </p:txBody>
      </p:sp>
      <p:sp>
        <p:nvSpPr>
          <p:cNvPr id="8" name="矩形 7"/>
          <p:cNvSpPr/>
          <p:nvPr/>
        </p:nvSpPr>
        <p:spPr>
          <a:xfrm>
            <a:off x="486955" y="10145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句点是不能匹配换行符：</a:t>
            </a: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24</a:t>
            </a:fld>
            <a:endParaRPr lang="zh-CN" altLang="en-US">
              <a:solidFill>
                <a:prstClr val="black">
                  <a:tint val="75000"/>
                </a:prstClr>
              </a:solidFill>
            </a:endParaRPr>
          </a:p>
        </p:txBody>
      </p:sp>
      <p:pic>
        <p:nvPicPr>
          <p:cNvPr id="2" name="图片 1"/>
          <p:cNvPicPr>
            <a:picLocks noChangeAspect="1"/>
          </p:cNvPicPr>
          <p:nvPr/>
        </p:nvPicPr>
        <p:blipFill>
          <a:blip r:embed="rId3" cstate="print"/>
          <a:stretch>
            <a:fillRect/>
          </a:stretch>
        </p:blipFill>
        <p:spPr>
          <a:xfrm>
            <a:off x="966787" y="1721444"/>
            <a:ext cx="3743325" cy="4381500"/>
          </a:xfrm>
          <a:prstGeom prst="rect">
            <a:avLst/>
          </a:prstGeom>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2.8 </a:t>
            </a:r>
            <a:r>
              <a:rPr lang="zh-CN" altLang="en-US" sz="3300" dirty="0"/>
              <a:t>创建字符集合</a:t>
            </a:r>
            <a:r>
              <a:rPr lang="en-US" altLang="zh-CN" sz="3300" dirty="0"/>
              <a:t>([])</a:t>
            </a:r>
            <a:endParaRPr lang="zh-CN" altLang="en-US" sz="3300" dirty="0"/>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25</a:t>
            </a:fld>
            <a:endParaRPr lang="zh-CN" altLang="en-US">
              <a:solidFill>
                <a:prstClr val="black">
                  <a:tint val="75000"/>
                </a:prstClr>
              </a:solidFill>
            </a:endParaRPr>
          </a:p>
        </p:txBody>
      </p:sp>
      <p:pic>
        <p:nvPicPr>
          <p:cNvPr id="2" name="图片 1"/>
          <p:cNvPicPr>
            <a:picLocks noChangeAspect="1"/>
          </p:cNvPicPr>
          <p:nvPr/>
        </p:nvPicPr>
        <p:blipFill>
          <a:blip r:embed="rId3" cstate="print"/>
          <a:stretch>
            <a:fillRect/>
          </a:stretch>
        </p:blipFill>
        <p:spPr>
          <a:xfrm>
            <a:off x="458520" y="1714500"/>
            <a:ext cx="4791075" cy="2324100"/>
          </a:xfrm>
          <a:prstGeom prst="rect">
            <a:avLst/>
          </a:prstGeom>
        </p:spPr>
      </p:pic>
      <p:pic>
        <p:nvPicPr>
          <p:cNvPr id="3" name="图片 2"/>
          <p:cNvPicPr>
            <a:picLocks noChangeAspect="1"/>
          </p:cNvPicPr>
          <p:nvPr/>
        </p:nvPicPr>
        <p:blipFill>
          <a:blip r:embed="rId4" cstate="print"/>
          <a:stretch>
            <a:fillRect/>
          </a:stretch>
        </p:blipFill>
        <p:spPr>
          <a:xfrm>
            <a:off x="4762500" y="3886200"/>
            <a:ext cx="3924300" cy="2105025"/>
          </a:xfrm>
          <a:prstGeom prst="rect">
            <a:avLst/>
          </a:prstGeom>
        </p:spPr>
      </p:pic>
      <p:sp>
        <p:nvSpPr>
          <p:cNvPr id="9" name="矩形 8"/>
          <p:cNvSpPr/>
          <p:nvPr/>
        </p:nvSpPr>
        <p:spPr>
          <a:xfrm>
            <a:off x="486955" y="10145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比较</a:t>
            </a:r>
            <a:r>
              <a:rPr lang="en-US" altLang="zh-CN" sz="2000" kern="100" dirty="0">
                <a:latin typeface="微软雅黑" pitchFamily="34" charset="-122"/>
                <a:ea typeface="微软雅黑" pitchFamily="34" charset="-122"/>
                <a:cs typeface="Times New Roman" panose="02020603050405020304" pitchFamily="18" charset="0"/>
              </a:rPr>
              <a:t>[]</a:t>
            </a:r>
            <a:r>
              <a:rPr lang="zh-CN" altLang="en-US" sz="2000" kern="100" dirty="0">
                <a:latin typeface="微软雅黑" pitchFamily="34" charset="-122"/>
                <a:ea typeface="微软雅黑" pitchFamily="34" charset="-122"/>
                <a:cs typeface="Times New Roman" panose="02020603050405020304" pitchFamily="18" charset="0"/>
              </a:rPr>
              <a:t>与或之间的区别：</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2.9 </a:t>
            </a:r>
            <a:r>
              <a:rPr lang="zh-CN" altLang="en-US" sz="3300" dirty="0"/>
              <a:t>重复、特殊字符和子组</a:t>
            </a:r>
          </a:p>
        </p:txBody>
      </p:sp>
      <p:sp>
        <p:nvSpPr>
          <p:cNvPr id="8" name="矩形 7"/>
          <p:cNvSpPr/>
          <p:nvPr/>
        </p:nvSpPr>
        <p:spPr>
          <a:xfrm>
            <a:off x="486955" y="1014580"/>
            <a:ext cx="8236421" cy="492443"/>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邮件地址匹配：</a:t>
            </a:r>
            <a:endParaRPr lang="en-US" altLang="zh-CN" sz="2000" kern="100" dirty="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26</a:t>
            </a:fld>
            <a:endParaRPr lang="zh-CN" altLang="en-US">
              <a:solidFill>
                <a:prstClr val="black">
                  <a:tint val="75000"/>
                </a:prstClr>
              </a:solidFill>
            </a:endParaRPr>
          </a:p>
        </p:txBody>
      </p:sp>
      <p:pic>
        <p:nvPicPr>
          <p:cNvPr id="2" name="图片 1"/>
          <p:cNvPicPr>
            <a:picLocks noChangeAspect="1"/>
          </p:cNvPicPr>
          <p:nvPr/>
        </p:nvPicPr>
        <p:blipFill>
          <a:blip r:embed="rId3" cstate="print"/>
          <a:stretch>
            <a:fillRect/>
          </a:stretch>
        </p:blipFill>
        <p:spPr>
          <a:xfrm>
            <a:off x="909637" y="1731412"/>
            <a:ext cx="5724525" cy="1466850"/>
          </a:xfrm>
          <a:prstGeom prst="rect">
            <a:avLst/>
          </a:prstGeom>
        </p:spPr>
      </p:pic>
      <p:sp>
        <p:nvSpPr>
          <p:cNvPr id="6" name="矩形 5"/>
          <p:cNvSpPr/>
          <p:nvPr/>
        </p:nvSpPr>
        <p:spPr>
          <a:xfrm>
            <a:off x="496480" y="3510130"/>
            <a:ext cx="8236421" cy="89255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如果需要进一步扩展邮箱后缀该怎么办？</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将？改为*</a:t>
            </a:r>
            <a:endParaRPr lang="en-US" altLang="zh-CN" sz="2000" kern="100" dirty="0">
              <a:latin typeface="微软雅黑" pitchFamily="34" charset="-122"/>
              <a:ea typeface="微软雅黑" pitchFamily="34" charset="-122"/>
              <a:cs typeface="Times New Roman" panose="02020603050405020304" pitchFamily="18" charset="0"/>
            </a:endParaRPr>
          </a:p>
        </p:txBody>
      </p:sp>
      <p:pic>
        <p:nvPicPr>
          <p:cNvPr id="1026" name="Picture 2"/>
          <p:cNvPicPr>
            <a:picLocks noChangeAspect="1" noChangeArrowheads="1"/>
          </p:cNvPicPr>
          <p:nvPr/>
        </p:nvPicPr>
        <p:blipFill>
          <a:blip r:embed="rId4" cstate="print"/>
          <a:srcRect/>
          <a:stretch>
            <a:fillRect/>
          </a:stretch>
        </p:blipFill>
        <p:spPr bwMode="auto">
          <a:xfrm>
            <a:off x="1081441" y="4656138"/>
            <a:ext cx="6619875" cy="1000125"/>
          </a:xfrm>
          <a:prstGeom prst="rect">
            <a:avLst/>
          </a:prstGeom>
          <a:noFill/>
          <a:ln w="9525">
            <a:noFill/>
            <a:miter lim="800000"/>
            <a:headEnd/>
            <a:tailEnd/>
          </a:ln>
        </p:spPr>
      </p:pic>
    </p:spTree>
    <p:extLst>
      <p:ext uri="{BB962C8B-B14F-4D97-AF65-F5344CB8AC3E}">
        <p14:creationId xmlns:p14="http://schemas.microsoft.com/office/powerpoint/2010/main" val="188914103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2.9 </a:t>
            </a:r>
            <a:r>
              <a:rPr lang="zh-CN" altLang="en-US" sz="3300" dirty="0"/>
              <a:t>重复、特殊字符和子组</a:t>
            </a:r>
          </a:p>
        </p:txBody>
      </p:sp>
      <p:sp>
        <p:nvSpPr>
          <p:cNvPr id="8" name="矩形 7"/>
          <p:cNvSpPr/>
          <p:nvPr/>
        </p:nvSpPr>
        <p:spPr>
          <a:xfrm>
            <a:off x="486955" y="101458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子组的使用：</a:t>
            </a:r>
            <a:endParaRPr lang="en-US" altLang="zh-CN" sz="2000" kern="100" dirty="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27</a:t>
            </a:fld>
            <a:endParaRPr lang="zh-CN" altLang="en-US">
              <a:solidFill>
                <a:prstClr val="black">
                  <a:tint val="75000"/>
                </a:prstClr>
              </a:solidFill>
            </a:endParaRPr>
          </a:p>
        </p:txBody>
      </p:sp>
      <p:pic>
        <p:nvPicPr>
          <p:cNvPr id="2050" name="Picture 2"/>
          <p:cNvPicPr>
            <a:picLocks noChangeAspect="1" noChangeArrowheads="1"/>
          </p:cNvPicPr>
          <p:nvPr/>
        </p:nvPicPr>
        <p:blipFill>
          <a:blip r:embed="rId3" cstate="print"/>
          <a:srcRect/>
          <a:stretch>
            <a:fillRect/>
          </a:stretch>
        </p:blipFill>
        <p:spPr bwMode="auto">
          <a:xfrm>
            <a:off x="3861869" y="1002417"/>
            <a:ext cx="5010150" cy="2505075"/>
          </a:xfrm>
          <a:prstGeom prst="rect">
            <a:avLst/>
          </a:prstGeom>
          <a:noFill/>
          <a:ln w="9525">
            <a:noFill/>
            <a:miter lim="800000"/>
            <a:headEnd/>
            <a:tailEnd/>
          </a:ln>
        </p:spPr>
      </p:pic>
      <p:sp>
        <p:nvSpPr>
          <p:cNvPr id="9" name="矩形 8"/>
          <p:cNvSpPr/>
          <p:nvPr/>
        </p:nvSpPr>
        <p:spPr>
          <a:xfrm>
            <a:off x="526468" y="3898889"/>
            <a:ext cx="3165000" cy="129266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如果要提取包含字母或数字的部分和仅含数字的部分，需要用子组。</a:t>
            </a:r>
            <a:endParaRPr lang="en-US" altLang="zh-CN" sz="2000" kern="100" dirty="0">
              <a:latin typeface="微软雅黑" pitchFamily="34" charset="-122"/>
              <a:ea typeface="微软雅黑" pitchFamily="34" charset="-122"/>
              <a:cs typeface="Times New Roman" panose="02020603050405020304" pitchFamily="18" charset="0"/>
            </a:endParaRPr>
          </a:p>
        </p:txBody>
      </p:sp>
      <p:pic>
        <p:nvPicPr>
          <p:cNvPr id="2051" name="Picture 3"/>
          <p:cNvPicPr>
            <a:picLocks noChangeAspect="1" noChangeArrowheads="1"/>
          </p:cNvPicPr>
          <p:nvPr/>
        </p:nvPicPr>
        <p:blipFill>
          <a:blip r:embed="rId4" cstate="print"/>
          <a:srcRect/>
          <a:stretch>
            <a:fillRect/>
          </a:stretch>
        </p:blipFill>
        <p:spPr bwMode="auto">
          <a:xfrm>
            <a:off x="3924300" y="3535539"/>
            <a:ext cx="5219700" cy="2857500"/>
          </a:xfrm>
          <a:prstGeom prst="rect">
            <a:avLst/>
          </a:prstGeom>
          <a:noFill/>
          <a:ln w="9525">
            <a:noFill/>
            <a:miter lim="800000"/>
            <a:headEnd/>
            <a:tailEnd/>
          </a:ln>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2.9 </a:t>
            </a:r>
            <a:r>
              <a:rPr lang="zh-CN" altLang="en-US" sz="3300" dirty="0"/>
              <a:t>重复、特殊字符和子组</a:t>
            </a:r>
          </a:p>
        </p:txBody>
      </p:sp>
      <p:sp>
        <p:nvSpPr>
          <p:cNvPr id="8" name="矩形 7"/>
          <p:cNvSpPr/>
          <p:nvPr/>
        </p:nvSpPr>
        <p:spPr>
          <a:xfrm>
            <a:off x="486955" y="1014580"/>
            <a:ext cx="4130201" cy="129266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尝试如下几个例子：</a:t>
            </a:r>
            <a:endParaRPr lang="en-US" altLang="zh-CN" sz="2000" kern="10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en-US" altLang="zh-CN" sz="2000" kern="100">
                <a:latin typeface="微软雅黑" pitchFamily="34" charset="-122"/>
                <a:ea typeface="微软雅黑" pitchFamily="34" charset="-122"/>
                <a:cs typeface="Times New Roman" panose="02020603050405020304" pitchFamily="18" charset="0"/>
              </a:rPr>
              <a:t>group(1)</a:t>
            </a:r>
            <a:r>
              <a:rPr lang="zh-CN" altLang="en-US" sz="2000" kern="100">
                <a:latin typeface="微软雅黑" pitchFamily="34" charset="-122"/>
                <a:ea typeface="微软雅黑" pitchFamily="34" charset="-122"/>
                <a:cs typeface="Times New Roman" panose="02020603050405020304" pitchFamily="18" charset="0"/>
              </a:rPr>
              <a:t>匹配的子组</a:t>
            </a:r>
            <a:r>
              <a:rPr lang="en-US" altLang="zh-CN" sz="2000" kern="100">
                <a:latin typeface="微软雅黑" pitchFamily="34" charset="-122"/>
                <a:ea typeface="微软雅黑" pitchFamily="34" charset="-122"/>
                <a:cs typeface="Times New Roman" panose="02020603050405020304" pitchFamily="18" charset="0"/>
              </a:rPr>
              <a:t>1</a:t>
            </a:r>
            <a:r>
              <a:rPr lang="zh-CN" altLang="en-US" sz="2000" kern="100">
                <a:latin typeface="微软雅黑" pitchFamily="34" charset="-122"/>
                <a:ea typeface="微软雅黑" pitchFamily="34" charset="-122"/>
                <a:cs typeface="Times New Roman" panose="02020603050405020304" pitchFamily="18" charset="0"/>
              </a:rPr>
              <a:t>，</a:t>
            </a:r>
            <a:r>
              <a:rPr lang="en-US" altLang="zh-CN" sz="2000" kern="100">
                <a:latin typeface="微软雅黑" pitchFamily="34" charset="-122"/>
                <a:ea typeface="微软雅黑" pitchFamily="34" charset="-122"/>
                <a:cs typeface="Times New Roman" panose="02020603050405020304" pitchFamily="18" charset="0"/>
              </a:rPr>
              <a:t>groups()</a:t>
            </a:r>
            <a:r>
              <a:rPr lang="zh-CN" altLang="en-US" sz="2000" kern="100">
                <a:latin typeface="微软雅黑" pitchFamily="34" charset="-122"/>
                <a:ea typeface="微软雅黑" pitchFamily="34" charset="-122"/>
                <a:cs typeface="Times New Roman" panose="02020603050405020304" pitchFamily="18" charset="0"/>
              </a:rPr>
              <a:t>所有匹配子组</a:t>
            </a:r>
            <a:endParaRPr lang="en-US" altLang="zh-CN" sz="2000" kern="10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28</a:t>
            </a:fld>
            <a:endParaRPr lang="zh-CN" altLang="en-US">
              <a:solidFill>
                <a:prstClr val="black">
                  <a:tint val="75000"/>
                </a:prstClr>
              </a:solidFill>
            </a:endParaRPr>
          </a:p>
        </p:txBody>
      </p:sp>
      <p:pic>
        <p:nvPicPr>
          <p:cNvPr id="3074" name="Picture 2"/>
          <p:cNvPicPr>
            <a:picLocks noChangeAspect="1" noChangeArrowheads="1"/>
          </p:cNvPicPr>
          <p:nvPr/>
        </p:nvPicPr>
        <p:blipFill>
          <a:blip r:embed="rId3" cstate="print"/>
          <a:srcRect/>
          <a:stretch>
            <a:fillRect/>
          </a:stretch>
        </p:blipFill>
        <p:spPr bwMode="auto">
          <a:xfrm>
            <a:off x="398986" y="2602981"/>
            <a:ext cx="3333750" cy="3819525"/>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924601" y="1010001"/>
            <a:ext cx="3990975" cy="5667375"/>
          </a:xfrm>
          <a:prstGeom prst="rect">
            <a:avLst/>
          </a:prstGeom>
          <a:noFill/>
          <a:ln w="9525">
            <a:noFill/>
            <a:miter lim="800000"/>
            <a:headEnd/>
            <a:tailEnd/>
          </a:ln>
        </p:spPr>
      </p:pic>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a:t>2.10 </a:t>
            </a:r>
            <a:r>
              <a:rPr lang="zh-CN" altLang="en-US" sz="3300"/>
              <a:t>用</a:t>
            </a:r>
            <a:r>
              <a:rPr lang="en-US" altLang="zh-CN" sz="3300"/>
              <a:t>findall()</a:t>
            </a:r>
            <a:r>
              <a:rPr lang="zh-CN" altLang="en-US" sz="3300"/>
              <a:t>找出每个出现的匹配部分</a:t>
            </a:r>
            <a:endParaRPr lang="zh-CN" altLang="en-US" sz="3300" dirty="0"/>
          </a:p>
        </p:txBody>
      </p:sp>
      <p:sp>
        <p:nvSpPr>
          <p:cNvPr id="8" name="矩形 7"/>
          <p:cNvSpPr/>
          <p:nvPr/>
        </p:nvSpPr>
        <p:spPr>
          <a:xfrm>
            <a:off x="486955" y="1014580"/>
            <a:ext cx="8194201" cy="209288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a:latin typeface="微软雅黑" pitchFamily="34" charset="-122"/>
                <a:ea typeface="微软雅黑" pitchFamily="34" charset="-122"/>
                <a:cs typeface="Times New Roman" panose="02020603050405020304" pitchFamily="18" charset="0"/>
              </a:rPr>
              <a:t>Findall()</a:t>
            </a:r>
            <a:r>
              <a:rPr lang="zh-CN" altLang="en-US" sz="2000" kern="100">
                <a:latin typeface="微软雅黑" pitchFamily="34" charset="-122"/>
                <a:ea typeface="微软雅黑" pitchFamily="34" charset="-122"/>
                <a:cs typeface="Times New Roman" panose="02020603050405020304" pitchFamily="18" charset="0"/>
              </a:rPr>
              <a:t>用于非重叠地搜索某字符串中一个正则表达式模式出现的情况。</a:t>
            </a:r>
            <a:endParaRPr lang="en-US" altLang="zh-CN" sz="2000" kern="10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en-US" altLang="zh-CN" sz="2000" kern="100">
                <a:latin typeface="微软雅黑" pitchFamily="34" charset="-122"/>
                <a:ea typeface="微软雅黑" pitchFamily="34" charset="-122"/>
                <a:cs typeface="Times New Roman" panose="02020603050405020304" pitchFamily="18" charset="0"/>
              </a:rPr>
              <a:t>Findall</a:t>
            </a:r>
            <a:r>
              <a:rPr lang="zh-CN" altLang="en-US" sz="2000" kern="100">
                <a:latin typeface="微软雅黑" pitchFamily="34" charset="-122"/>
                <a:ea typeface="微软雅黑" pitchFamily="34" charset="-122"/>
                <a:cs typeface="Times New Roman" panose="02020603050405020304" pitchFamily="18" charset="0"/>
              </a:rPr>
              <a:t>和</a:t>
            </a:r>
            <a:r>
              <a:rPr lang="en-US" altLang="zh-CN" sz="2000" kern="100">
                <a:latin typeface="微软雅黑" pitchFamily="34" charset="-122"/>
                <a:ea typeface="微软雅黑" pitchFamily="34" charset="-122"/>
                <a:cs typeface="Times New Roman" panose="02020603050405020304" pitchFamily="18" charset="0"/>
              </a:rPr>
              <a:t>search</a:t>
            </a:r>
            <a:r>
              <a:rPr lang="zh-CN" altLang="en-US" sz="2000" kern="100">
                <a:latin typeface="微软雅黑" pitchFamily="34" charset="-122"/>
                <a:ea typeface="微软雅黑" pitchFamily="34" charset="-122"/>
                <a:cs typeface="Times New Roman" panose="02020603050405020304" pitchFamily="18" charset="0"/>
              </a:rPr>
              <a:t>相似之处在于二者都执行字符串搜索</a:t>
            </a:r>
            <a:endParaRPr lang="en-US" altLang="zh-CN" sz="2000" kern="10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但</a:t>
            </a:r>
            <a:r>
              <a:rPr lang="en-US" altLang="zh-CN" sz="2000" kern="100">
                <a:latin typeface="微软雅黑" pitchFamily="34" charset="-122"/>
                <a:ea typeface="微软雅黑" pitchFamily="34" charset="-122"/>
                <a:cs typeface="Times New Roman" panose="02020603050405020304" pitchFamily="18" charset="0"/>
              </a:rPr>
              <a:t>findall</a:t>
            </a:r>
            <a:r>
              <a:rPr lang="zh-CN" altLang="en-US" sz="2000" kern="100">
                <a:latin typeface="微软雅黑" pitchFamily="34" charset="-122"/>
                <a:ea typeface="微软雅黑" pitchFamily="34" charset="-122"/>
                <a:cs typeface="Times New Roman" panose="02020603050405020304" pitchFamily="18" charset="0"/>
              </a:rPr>
              <a:t>和</a:t>
            </a:r>
            <a:r>
              <a:rPr lang="en-US" altLang="zh-CN" sz="2000" kern="100">
                <a:latin typeface="微软雅黑" pitchFamily="34" charset="-122"/>
                <a:ea typeface="微软雅黑" pitchFamily="34" charset="-122"/>
                <a:cs typeface="Times New Roman" panose="02020603050405020304" pitchFamily="18" charset="0"/>
              </a:rPr>
              <a:t>match</a:t>
            </a:r>
            <a:r>
              <a:rPr lang="zh-CN" altLang="en-US" sz="2000" kern="100">
                <a:latin typeface="微软雅黑" pitchFamily="34" charset="-122"/>
                <a:ea typeface="微软雅黑" pitchFamily="34" charset="-122"/>
                <a:cs typeface="Times New Roman" panose="02020603050405020304" pitchFamily="18" charset="0"/>
              </a:rPr>
              <a:t>和</a:t>
            </a:r>
            <a:r>
              <a:rPr lang="en-US" altLang="zh-CN" sz="2000" kern="100">
                <a:latin typeface="微软雅黑" pitchFamily="34" charset="-122"/>
                <a:ea typeface="微软雅黑" pitchFamily="34" charset="-122"/>
                <a:cs typeface="Times New Roman" panose="02020603050405020304" pitchFamily="18" charset="0"/>
              </a:rPr>
              <a:t>search</a:t>
            </a:r>
            <a:r>
              <a:rPr lang="zh-CN" altLang="en-US" sz="2000" kern="100">
                <a:latin typeface="微软雅黑" pitchFamily="34" charset="-122"/>
                <a:ea typeface="微软雅黑" pitchFamily="34" charset="-122"/>
                <a:cs typeface="Times New Roman" panose="02020603050405020304" pitchFamily="18" charset="0"/>
              </a:rPr>
              <a:t>不同之处是：</a:t>
            </a:r>
            <a:r>
              <a:rPr lang="en-US" altLang="zh-CN" sz="2000" kern="100">
                <a:latin typeface="微软雅黑" pitchFamily="34" charset="-122"/>
                <a:ea typeface="微软雅黑" pitchFamily="34" charset="-122"/>
                <a:cs typeface="Times New Roman" panose="02020603050405020304" pitchFamily="18" charset="0"/>
              </a:rPr>
              <a:t>findall</a:t>
            </a:r>
            <a:r>
              <a:rPr lang="zh-CN" altLang="en-US" sz="2000" kern="100">
                <a:latin typeface="微软雅黑" pitchFamily="34" charset="-122"/>
                <a:ea typeface="微软雅黑" pitchFamily="34" charset="-122"/>
                <a:cs typeface="Times New Roman" panose="02020603050405020304" pitchFamily="18" charset="0"/>
              </a:rPr>
              <a:t>总返回一个列表，如果没有找到匹配的部分，会返回空列表。</a:t>
            </a:r>
            <a:endParaRPr lang="en-US" altLang="zh-CN" sz="2000" kern="10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29</a:t>
            </a:fld>
            <a:endParaRPr lang="zh-CN" altLang="en-US">
              <a:solidFill>
                <a:prstClr val="black">
                  <a:tint val="75000"/>
                </a:prstClr>
              </a:solidFill>
            </a:endParaRPr>
          </a:p>
        </p:txBody>
      </p:sp>
      <p:pic>
        <p:nvPicPr>
          <p:cNvPr id="4098" name="Picture 2"/>
          <p:cNvPicPr>
            <a:picLocks noChangeAspect="1" noChangeArrowheads="1"/>
          </p:cNvPicPr>
          <p:nvPr/>
        </p:nvPicPr>
        <p:blipFill>
          <a:blip r:embed="rId3" cstate="print"/>
          <a:srcRect/>
          <a:stretch>
            <a:fillRect/>
          </a:stretch>
        </p:blipFill>
        <p:spPr bwMode="auto">
          <a:xfrm>
            <a:off x="992188" y="3181174"/>
            <a:ext cx="5534025" cy="1895475"/>
          </a:xfrm>
          <a:prstGeom prst="rect">
            <a:avLst/>
          </a:prstGeom>
          <a:noFill/>
          <a:ln w="9525">
            <a:noFill/>
            <a:miter lim="800000"/>
            <a:headEnd/>
            <a:tailEnd/>
          </a:ln>
        </p:spPr>
      </p:pic>
      <p:sp>
        <p:nvSpPr>
          <p:cNvPr id="9" name="矩形 8"/>
          <p:cNvSpPr/>
          <p:nvPr/>
        </p:nvSpPr>
        <p:spPr>
          <a:xfrm>
            <a:off x="492598" y="5253598"/>
            <a:ext cx="819420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如果正则表达式包含子组，那么</a:t>
            </a:r>
            <a:r>
              <a:rPr lang="en-US" altLang="zh-CN" sz="2000" kern="100">
                <a:latin typeface="微软雅黑" pitchFamily="34" charset="-122"/>
                <a:ea typeface="微软雅黑" pitchFamily="34" charset="-122"/>
                <a:cs typeface="Times New Roman" panose="02020603050405020304" pitchFamily="18" charset="0"/>
              </a:rPr>
              <a:t>findall</a:t>
            </a:r>
            <a:r>
              <a:rPr lang="zh-CN" altLang="en-US" sz="2000" kern="100">
                <a:latin typeface="微软雅黑" pitchFamily="34" charset="-122"/>
                <a:ea typeface="微软雅黑" pitchFamily="34" charset="-122"/>
                <a:cs typeface="Times New Roman" panose="02020603050405020304" pitchFamily="18" charset="0"/>
              </a:rPr>
              <a:t>的返回结果是什么样子？</a:t>
            </a:r>
            <a:endParaRPr lang="en-US" altLang="zh-CN" sz="2000" kern="100">
              <a:latin typeface="微软雅黑" pitchFamily="34" charset="-122"/>
              <a:ea typeface="微软雅黑"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0C8674AE-F8AE-6743-B1CA-549470EB0964}"/>
              </a:ext>
            </a:extLst>
          </p:cNvPr>
          <p:cNvPicPr>
            <a:picLocks noChangeAspect="1"/>
          </p:cNvPicPr>
          <p:nvPr/>
        </p:nvPicPr>
        <p:blipFill>
          <a:blip r:embed="rId4"/>
          <a:stretch>
            <a:fillRect/>
          </a:stretch>
        </p:blipFill>
        <p:spPr>
          <a:xfrm>
            <a:off x="6038850" y="2793426"/>
            <a:ext cx="2895600" cy="1574800"/>
          </a:xfrm>
          <a:prstGeom prst="rect">
            <a:avLst/>
          </a:prstGeom>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eaLnBrk="1" hangingPunct="1">
              <a:defRPr/>
            </a:pPr>
            <a:r>
              <a:rPr lang="en-US" altLang="zh-CN" sz="3300" dirty="0"/>
              <a:t>1.1. </a:t>
            </a:r>
            <a:r>
              <a:rPr lang="zh-CN" altLang="en-US" sz="3300" dirty="0"/>
              <a:t>什么正则表达式</a:t>
            </a:r>
          </a:p>
        </p:txBody>
      </p:sp>
      <p:sp>
        <p:nvSpPr>
          <p:cNvPr id="8" name="矩形 7"/>
          <p:cNvSpPr/>
          <p:nvPr/>
        </p:nvSpPr>
        <p:spPr>
          <a:xfrm>
            <a:off x="486955" y="1078588"/>
            <a:ext cx="8236421" cy="489364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正则表达式（</a:t>
            </a:r>
            <a:r>
              <a:rPr lang="en-US" altLang="zh-CN" sz="2000" kern="100" dirty="0">
                <a:latin typeface="微软雅黑" pitchFamily="34" charset="-122"/>
                <a:ea typeface="微软雅黑" pitchFamily="34" charset="-122"/>
                <a:cs typeface="Times New Roman" panose="02020603050405020304" pitchFamily="18" charset="0"/>
              </a:rPr>
              <a:t>RE: Regular Expression</a:t>
            </a:r>
            <a:r>
              <a:rPr lang="zh-CN" altLang="en-US" sz="2000" kern="100" dirty="0">
                <a:latin typeface="微软雅黑" pitchFamily="34" charset="-122"/>
                <a:ea typeface="微软雅黑" pitchFamily="34" charset="-122"/>
                <a:cs typeface="Times New Roman" panose="02020603050405020304" pitchFamily="18" charset="0"/>
              </a:rPr>
              <a:t>）是一些由字符和特殊符号组成的字符串，它们描述了这些字符和字符的某种重复方式，因此能按某种模式匹配一个有相似特征的字符串的集合。</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正则表达式能按某模式匹配一系列有相似特征的字符串，一个只能匹配一个字符串的</a:t>
            </a:r>
            <a:r>
              <a:rPr lang="en-US" altLang="zh-CN" sz="2000" kern="100" dirty="0">
                <a:latin typeface="微软雅黑" pitchFamily="34" charset="-122"/>
                <a:ea typeface="微软雅黑" pitchFamily="34" charset="-122"/>
                <a:cs typeface="Times New Roman" panose="02020603050405020304" pitchFamily="18" charset="0"/>
              </a:rPr>
              <a:t>RE</a:t>
            </a:r>
            <a:r>
              <a:rPr lang="zh-CN" altLang="en-US" sz="2000" kern="100" dirty="0">
                <a:latin typeface="微软雅黑" pitchFamily="34" charset="-122"/>
                <a:ea typeface="微软雅黑" pitchFamily="34" charset="-122"/>
                <a:cs typeface="Times New Roman" panose="02020603050405020304" pitchFamily="18" charset="0"/>
              </a:rPr>
              <a:t>模式是毫无作用的。</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正则表达式示例：</a:t>
            </a:r>
            <a:r>
              <a:rPr lang="en-US" altLang="zh-CN" sz="2000" kern="100" dirty="0">
                <a:latin typeface="微软雅黑" pitchFamily="34" charset="-122"/>
                <a:ea typeface="微软雅黑" pitchFamily="34" charset="-122"/>
                <a:cs typeface="Times New Roman" panose="02020603050405020304" pitchFamily="18" charset="0"/>
              </a:rPr>
              <a:t>“[A-</a:t>
            </a:r>
            <a:r>
              <a:rPr lang="en-US" altLang="zh-CN" sz="2000" kern="100" dirty="0" err="1">
                <a:latin typeface="微软雅黑" pitchFamily="34" charset="-122"/>
                <a:ea typeface="微软雅黑" pitchFamily="34" charset="-122"/>
                <a:cs typeface="Times New Roman" panose="02020603050405020304" pitchFamily="18" charset="0"/>
              </a:rPr>
              <a:t>Za</a:t>
            </a:r>
            <a:r>
              <a:rPr lang="en-US" altLang="zh-CN" sz="2000" kern="100" dirty="0">
                <a:latin typeface="微软雅黑" pitchFamily="34" charset="-122"/>
                <a:ea typeface="微软雅黑" pitchFamily="34" charset="-122"/>
                <a:cs typeface="Times New Roman" panose="02020603050405020304" pitchFamily="18" charset="0"/>
              </a:rPr>
              <a:t>-z]\w+”</a:t>
            </a:r>
          </a:p>
          <a:p>
            <a:pPr marL="800100" lvl="1" indent="-342900">
              <a:lnSpc>
                <a:spcPct val="130000"/>
              </a:lnSpc>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含义是：第一个字符是字母，即，由大写字母</a:t>
            </a:r>
            <a:r>
              <a:rPr lang="en-US" altLang="zh-CN" sz="2000" kern="100" dirty="0">
                <a:latin typeface="微软雅黑" pitchFamily="34" charset="-122"/>
                <a:ea typeface="微软雅黑" pitchFamily="34" charset="-122"/>
                <a:cs typeface="Times New Roman" panose="02020603050405020304" pitchFamily="18" charset="0"/>
              </a:rPr>
              <a:t>A-Z</a:t>
            </a:r>
            <a:r>
              <a:rPr lang="zh-CN" altLang="en-US" sz="2000" kern="100" dirty="0">
                <a:latin typeface="微软雅黑" pitchFamily="34" charset="-122"/>
                <a:ea typeface="微软雅黑" pitchFamily="34" charset="-122"/>
                <a:cs typeface="Times New Roman" panose="02020603050405020304" pitchFamily="18" charset="0"/>
              </a:rPr>
              <a:t>或是小写字母</a:t>
            </a:r>
            <a:r>
              <a:rPr lang="en-US" altLang="zh-CN" sz="2000" kern="100" dirty="0">
                <a:latin typeface="微软雅黑" pitchFamily="34" charset="-122"/>
                <a:ea typeface="微软雅黑" pitchFamily="34" charset="-122"/>
                <a:cs typeface="Times New Roman" panose="02020603050405020304" pitchFamily="18" charset="0"/>
              </a:rPr>
              <a:t>a-z</a:t>
            </a:r>
            <a:r>
              <a:rPr lang="zh-CN" altLang="en-US" sz="2000" kern="100" dirty="0">
                <a:latin typeface="微软雅黑" pitchFamily="34" charset="-122"/>
                <a:ea typeface="微软雅黑" pitchFamily="34" charset="-122"/>
                <a:cs typeface="Times New Roman" panose="02020603050405020304" pitchFamily="18" charset="0"/>
              </a:rPr>
              <a:t>组成，它后面至少跟有一个（或更多）由字母或数字组成的字符（</a:t>
            </a:r>
            <a:r>
              <a:rPr lang="en-US" altLang="zh-CN" sz="2000" kern="100" dirty="0">
                <a:latin typeface="微软雅黑" pitchFamily="34" charset="-122"/>
                <a:ea typeface="微软雅黑" pitchFamily="34" charset="-122"/>
                <a:cs typeface="Times New Roman" panose="02020603050405020304" pitchFamily="18" charset="0"/>
              </a:rPr>
              <a:t>\w</a:t>
            </a:r>
            <a:r>
              <a:rPr lang="zh-CN" altLang="en-US" sz="2000" kern="100" dirty="0">
                <a:latin typeface="微软雅黑" pitchFamily="34" charset="-122"/>
                <a:ea typeface="微软雅黑" pitchFamily="34" charset="-122"/>
                <a:cs typeface="Times New Roman" panose="02020603050405020304" pitchFamily="18" charset="0"/>
              </a:rPr>
              <a:t>）。</a:t>
            </a:r>
            <a:endParaRPr lang="en-US" altLang="zh-CN" sz="2000"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a:t>
            </a:r>
            <a:r>
              <a:rPr lang="en-US" altLang="zh-CN" sz="2000" kern="100" dirty="0">
                <a:latin typeface="微软雅黑" pitchFamily="34" charset="-122"/>
                <a:ea typeface="微软雅黑" pitchFamily="34" charset="-122"/>
                <a:cs typeface="Times New Roman" panose="02020603050405020304" pitchFamily="18" charset="0"/>
              </a:rPr>
              <a:t>4xZ</a:t>
            </a:r>
            <a:r>
              <a:rPr lang="zh-CN" altLang="en-US" sz="2000" kern="100" dirty="0">
                <a:latin typeface="微软雅黑" pitchFamily="34" charset="-122"/>
                <a:ea typeface="微软雅黑" pitchFamily="34" charset="-122"/>
                <a:cs typeface="Times New Roman" panose="02020603050405020304" pitchFamily="18" charset="0"/>
              </a:rPr>
              <a:t>”不符合正则表达式，所以无法匹配。</a:t>
            </a:r>
          </a:p>
        </p:txBody>
      </p:sp>
      <p:sp>
        <p:nvSpPr>
          <p:cNvPr id="11" name="灯片编号占位符 10"/>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a:t>
            </a:fld>
            <a:endParaRPr lang="zh-CN" altLang="en-US">
              <a:solidFill>
                <a:prstClr val="black">
                  <a:tint val="75000"/>
                </a:prstClr>
              </a:solidFill>
            </a:endParaRPr>
          </a:p>
        </p:txBody>
      </p:sp>
    </p:spTree>
    <p:extLst>
      <p:ext uri="{BB962C8B-B14F-4D97-AF65-F5344CB8AC3E}">
        <p14:creationId xmlns:p14="http://schemas.microsoft.com/office/powerpoint/2010/main" val="264482081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a:t>2.11 </a:t>
            </a:r>
            <a:r>
              <a:rPr lang="zh-CN" altLang="en-US" sz="3300"/>
              <a:t>用</a:t>
            </a:r>
            <a:r>
              <a:rPr lang="en-US" altLang="zh-CN" sz="3300"/>
              <a:t>sub()</a:t>
            </a:r>
            <a:r>
              <a:rPr lang="zh-CN" altLang="en-US" sz="3300"/>
              <a:t>进行搜索和替换</a:t>
            </a:r>
            <a:endParaRPr lang="zh-CN" altLang="en-US" sz="3300" dirty="0"/>
          </a:p>
        </p:txBody>
      </p:sp>
      <p:sp>
        <p:nvSpPr>
          <p:cNvPr id="8" name="矩形 7"/>
          <p:cNvSpPr/>
          <p:nvPr/>
        </p:nvSpPr>
        <p:spPr>
          <a:xfrm>
            <a:off x="486955" y="1014580"/>
            <a:ext cx="8194201" cy="89255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有两种函数</a:t>
            </a:r>
            <a:r>
              <a:rPr lang="en-US" altLang="zh-CN" sz="2000" kern="100">
                <a:latin typeface="微软雅黑" pitchFamily="34" charset="-122"/>
                <a:ea typeface="微软雅黑" pitchFamily="34" charset="-122"/>
                <a:cs typeface="Times New Roman" panose="02020603050405020304" pitchFamily="18" charset="0"/>
              </a:rPr>
              <a:t>/</a:t>
            </a:r>
            <a:r>
              <a:rPr lang="zh-CN" altLang="en-US" sz="2000" kern="100">
                <a:latin typeface="微软雅黑" pitchFamily="34" charset="-122"/>
                <a:ea typeface="微软雅黑" pitchFamily="34" charset="-122"/>
                <a:cs typeface="Times New Roman" panose="02020603050405020304" pitchFamily="18" charset="0"/>
              </a:rPr>
              <a:t>方法用于完成搜索和代替的功能</a:t>
            </a:r>
            <a:r>
              <a:rPr lang="en-US" altLang="zh-CN" sz="2000" kern="100">
                <a:latin typeface="微软雅黑" pitchFamily="34" charset="-122"/>
                <a:ea typeface="微软雅黑" pitchFamily="34" charset="-122"/>
                <a:cs typeface="Times New Roman" panose="02020603050405020304" pitchFamily="18" charset="0"/>
              </a:rPr>
              <a:t>: sub()</a:t>
            </a:r>
            <a:r>
              <a:rPr lang="zh-CN" altLang="en-US" sz="2000" kern="100">
                <a:latin typeface="微软雅黑" pitchFamily="34" charset="-122"/>
                <a:ea typeface="微软雅黑" pitchFamily="34" charset="-122"/>
                <a:cs typeface="Times New Roman" panose="02020603050405020304" pitchFamily="18" charset="0"/>
              </a:rPr>
              <a:t>和</a:t>
            </a:r>
            <a:r>
              <a:rPr lang="en-US" altLang="zh-CN" sz="2000" kern="100">
                <a:latin typeface="微软雅黑" pitchFamily="34" charset="-122"/>
                <a:ea typeface="微软雅黑" pitchFamily="34" charset="-122"/>
                <a:cs typeface="Times New Roman" panose="02020603050405020304" pitchFamily="18" charset="0"/>
              </a:rPr>
              <a:t>subn()</a:t>
            </a:r>
            <a:r>
              <a:rPr lang="zh-CN" altLang="en-US" sz="2000" kern="100">
                <a:latin typeface="微软雅黑" pitchFamily="34" charset="-122"/>
                <a:ea typeface="微软雅黑" pitchFamily="34" charset="-122"/>
                <a:cs typeface="Times New Roman" panose="02020603050405020304" pitchFamily="18" charset="0"/>
              </a:rPr>
              <a:t>。</a:t>
            </a:r>
            <a:endParaRPr lang="en-US" altLang="zh-CN" sz="2000" kern="10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两个函数几乎是一样的。</a:t>
            </a:r>
            <a:endParaRPr lang="en-US" altLang="zh-CN" sz="2000" kern="10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30</a:t>
            </a:fld>
            <a:endParaRPr lang="zh-CN" altLang="en-US">
              <a:solidFill>
                <a:prstClr val="black">
                  <a:tint val="75000"/>
                </a:prstClr>
              </a:solidFill>
            </a:endParaRPr>
          </a:p>
        </p:txBody>
      </p:sp>
      <p:pic>
        <p:nvPicPr>
          <p:cNvPr id="5122" name="Picture 2"/>
          <p:cNvPicPr>
            <a:picLocks noChangeAspect="1" noChangeArrowheads="1"/>
          </p:cNvPicPr>
          <p:nvPr/>
        </p:nvPicPr>
        <p:blipFill>
          <a:blip r:embed="rId3" cstate="print"/>
          <a:srcRect/>
          <a:stretch>
            <a:fillRect/>
          </a:stretch>
        </p:blipFill>
        <p:spPr bwMode="auto">
          <a:xfrm>
            <a:off x="990953" y="2227968"/>
            <a:ext cx="6800850" cy="2695575"/>
          </a:xfrm>
          <a:prstGeom prst="rect">
            <a:avLst/>
          </a:prstGeom>
          <a:noFill/>
          <a:ln w="9525">
            <a:noFill/>
            <a:miter lim="800000"/>
            <a:headEnd/>
            <a:tailEnd/>
          </a:ln>
        </p:spPr>
      </p:pic>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a:t>2.12 </a:t>
            </a:r>
            <a:r>
              <a:rPr lang="zh-CN" altLang="en-US" sz="3300"/>
              <a:t>用</a:t>
            </a:r>
            <a:r>
              <a:rPr lang="en-US" altLang="zh-CN" sz="3300"/>
              <a:t>split()</a:t>
            </a:r>
            <a:r>
              <a:rPr lang="zh-CN" altLang="en-US" sz="3300"/>
              <a:t>分割</a:t>
            </a:r>
            <a:endParaRPr lang="zh-CN" altLang="en-US" sz="3300" dirty="0"/>
          </a:p>
        </p:txBody>
      </p:sp>
      <p:sp>
        <p:nvSpPr>
          <p:cNvPr id="8" name="矩形 7"/>
          <p:cNvSpPr/>
          <p:nvPr/>
        </p:nvSpPr>
        <p:spPr>
          <a:xfrm>
            <a:off x="486955" y="1014580"/>
            <a:ext cx="8194201" cy="209288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a:latin typeface="微软雅黑" pitchFamily="34" charset="-122"/>
                <a:ea typeface="微软雅黑" pitchFamily="34" charset="-122"/>
                <a:cs typeface="Times New Roman" panose="02020603050405020304" pitchFamily="18" charset="0"/>
              </a:rPr>
              <a:t>Re</a:t>
            </a:r>
            <a:r>
              <a:rPr lang="zh-CN" altLang="en-US" sz="2000" kern="100">
                <a:latin typeface="微软雅黑" pitchFamily="34" charset="-122"/>
                <a:ea typeface="微软雅黑" pitchFamily="34" charset="-122"/>
                <a:cs typeface="Times New Roman" panose="02020603050405020304" pitchFamily="18" charset="0"/>
              </a:rPr>
              <a:t>模块和正则表达式对象的方法</a:t>
            </a:r>
            <a:r>
              <a:rPr lang="en-US" altLang="zh-CN" sz="2000" kern="100">
                <a:latin typeface="微软雅黑" pitchFamily="34" charset="-122"/>
                <a:ea typeface="微软雅黑" pitchFamily="34" charset="-122"/>
                <a:cs typeface="Times New Roman" panose="02020603050405020304" pitchFamily="18" charset="0"/>
              </a:rPr>
              <a:t>split()</a:t>
            </a:r>
            <a:r>
              <a:rPr lang="zh-CN" altLang="en-US" sz="2000" kern="100">
                <a:latin typeface="微软雅黑" pitchFamily="34" charset="-122"/>
                <a:ea typeface="微软雅黑" pitchFamily="34" charset="-122"/>
                <a:cs typeface="Times New Roman" panose="02020603050405020304" pitchFamily="18" charset="0"/>
              </a:rPr>
              <a:t>与字符串的</a:t>
            </a:r>
            <a:r>
              <a:rPr lang="en-US" altLang="zh-CN" sz="2000" kern="100">
                <a:latin typeface="微软雅黑" pitchFamily="34" charset="-122"/>
                <a:ea typeface="微软雅黑" pitchFamily="34" charset="-122"/>
                <a:cs typeface="Times New Roman" panose="02020603050405020304" pitchFamily="18" charset="0"/>
              </a:rPr>
              <a:t>split()</a:t>
            </a:r>
            <a:r>
              <a:rPr lang="zh-CN" altLang="en-US" sz="2000" kern="100">
                <a:latin typeface="微软雅黑" pitchFamily="34" charset="-122"/>
                <a:ea typeface="微软雅黑" pitchFamily="34" charset="-122"/>
                <a:cs typeface="Times New Roman" panose="02020603050405020304" pitchFamily="18" charset="0"/>
              </a:rPr>
              <a:t>方法相似，前者根据正则表达式模式分割字符串，后者是根据固定的字符串分割。</a:t>
            </a:r>
            <a:endParaRPr lang="en-US" altLang="zh-CN" sz="2000" kern="10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如果分隔符没有使用由特殊符号表示的正则表达式来匹配多个模式，那么</a:t>
            </a:r>
            <a:r>
              <a:rPr lang="en-US" altLang="zh-CN" sz="2000" kern="100">
                <a:latin typeface="微软雅黑" pitchFamily="34" charset="-122"/>
                <a:ea typeface="微软雅黑" pitchFamily="34" charset="-122"/>
                <a:cs typeface="Times New Roman" panose="02020603050405020304" pitchFamily="18" charset="0"/>
              </a:rPr>
              <a:t>re.split()</a:t>
            </a:r>
            <a:r>
              <a:rPr lang="zh-CN" altLang="en-US" sz="2000" kern="100">
                <a:latin typeface="微软雅黑" pitchFamily="34" charset="-122"/>
                <a:ea typeface="微软雅黑" pitchFamily="34" charset="-122"/>
                <a:cs typeface="Times New Roman" panose="02020603050405020304" pitchFamily="18" charset="0"/>
              </a:rPr>
              <a:t>和</a:t>
            </a:r>
            <a:r>
              <a:rPr lang="en-US" altLang="zh-CN" sz="2000" kern="100">
                <a:latin typeface="微软雅黑" pitchFamily="34" charset="-122"/>
                <a:ea typeface="微软雅黑" pitchFamily="34" charset="-122"/>
                <a:cs typeface="Times New Roman" panose="02020603050405020304" pitchFamily="18" charset="0"/>
              </a:rPr>
              <a:t>string.split()</a:t>
            </a:r>
            <a:r>
              <a:rPr lang="zh-CN" altLang="en-US" sz="2000" kern="100">
                <a:latin typeface="微软雅黑" pitchFamily="34" charset="-122"/>
                <a:ea typeface="微软雅黑" pitchFamily="34" charset="-122"/>
                <a:cs typeface="Times New Roman" panose="02020603050405020304" pitchFamily="18" charset="0"/>
              </a:rPr>
              <a:t>的执行过程是一样的。</a:t>
            </a:r>
            <a:endParaRPr lang="en-US" altLang="zh-CN" sz="2000" kern="10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31</a:t>
            </a:fld>
            <a:endParaRPr lang="zh-CN" altLang="en-US">
              <a:solidFill>
                <a:prstClr val="black">
                  <a:tint val="75000"/>
                </a:prstClr>
              </a:solidFill>
            </a:endParaRPr>
          </a:p>
        </p:txBody>
      </p:sp>
      <p:pic>
        <p:nvPicPr>
          <p:cNvPr id="6146" name="Picture 2"/>
          <p:cNvPicPr>
            <a:picLocks noChangeAspect="1" noChangeArrowheads="1"/>
          </p:cNvPicPr>
          <p:nvPr/>
        </p:nvPicPr>
        <p:blipFill>
          <a:blip r:embed="rId3" cstate="print"/>
          <a:srcRect/>
          <a:stretch>
            <a:fillRect/>
          </a:stretch>
        </p:blipFill>
        <p:spPr bwMode="auto">
          <a:xfrm>
            <a:off x="932569" y="3412243"/>
            <a:ext cx="3305175" cy="733425"/>
          </a:xfrm>
          <a:prstGeom prst="rect">
            <a:avLst/>
          </a:prstGeom>
          <a:noFill/>
          <a:ln w="9525">
            <a:noFill/>
            <a:miter lim="800000"/>
            <a:headEnd/>
            <a:tailEnd/>
          </a:ln>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3. </a:t>
            </a:r>
            <a:r>
              <a:rPr lang="zh-CN" altLang="en-US" sz="3300" dirty="0"/>
              <a:t>课程总结</a:t>
            </a:r>
            <a:r>
              <a:rPr lang="en-US" altLang="zh-CN" sz="3300" dirty="0"/>
              <a:t>(1)</a:t>
            </a:r>
            <a:endParaRPr lang="zh-CN" altLang="en-US" sz="3300" dirty="0"/>
          </a:p>
        </p:txBody>
      </p:sp>
      <p:sp>
        <p:nvSpPr>
          <p:cNvPr id="8" name="矩形 7"/>
          <p:cNvSpPr/>
          <p:nvPr/>
        </p:nvSpPr>
        <p:spPr>
          <a:xfrm>
            <a:off x="486955" y="1014580"/>
            <a:ext cx="8236421" cy="4813625"/>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课程内容</a:t>
            </a:r>
            <a:endParaRPr lang="en-US" altLang="zh-CN" sz="2000"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引言</a:t>
            </a: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数据类型和运算符</a:t>
            </a: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条件、循环和其他语句</a:t>
            </a:r>
            <a:endParaRPr lang="en-US" altLang="zh-CN"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函数和类</a:t>
            </a: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特殊方法、属性和迭代器</a:t>
            </a: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模块和标准库</a:t>
            </a: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异常、文件和流</a:t>
            </a:r>
            <a:endParaRPr lang="en-US" altLang="zh-CN"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正则表达式</a:t>
            </a:r>
            <a:endParaRPr lang="en-US" altLang="zh-CN"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网页数据爬取</a:t>
            </a:r>
            <a:r>
              <a:rPr lang="en-US" altLang="zh-CN" kern="100" dirty="0">
                <a:latin typeface="微软雅黑" pitchFamily="34" charset="-122"/>
                <a:ea typeface="微软雅黑" pitchFamily="34" charset="-122"/>
                <a:cs typeface="Times New Roman" panose="02020603050405020304" pitchFamily="18" charset="0"/>
              </a:rPr>
              <a:t>—</a:t>
            </a:r>
            <a:r>
              <a:rPr lang="zh-CN" altLang="en-US" kern="100" dirty="0">
                <a:latin typeface="微软雅黑" pitchFamily="34" charset="-122"/>
                <a:ea typeface="微软雅黑" pitchFamily="34" charset="-122"/>
                <a:cs typeface="Times New Roman" panose="02020603050405020304" pitchFamily="18" charset="0"/>
              </a:rPr>
              <a:t>爬虫实例</a:t>
            </a:r>
            <a:endParaRPr lang="en-US" altLang="zh-CN"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在线商品评论处理</a:t>
            </a:r>
            <a:endParaRPr lang="en-US" altLang="zh-CN" kern="100" dirty="0">
              <a:latin typeface="微软雅黑" pitchFamily="34" charset="-122"/>
              <a:ea typeface="微软雅黑" pitchFamily="34" charset="-122"/>
              <a:cs typeface="Times New Roman" panose="02020603050405020304" pitchFamily="18" charset="0"/>
            </a:endParaRPr>
          </a:p>
          <a:p>
            <a:pPr marL="1257300" lvl="2" indent="-342900">
              <a:lnSpc>
                <a:spcPct val="130000"/>
              </a:lnSpc>
              <a:buFont typeface="Wingdings" panose="05000000000000000000" pitchFamily="2" charset="2"/>
              <a:buChar char=""/>
              <a:tabLst>
                <a:tab pos="457200" algn="l"/>
              </a:tabLst>
            </a:pPr>
            <a:r>
              <a:rPr lang="en-US" altLang="zh-CN" sz="1600" kern="100" dirty="0">
                <a:latin typeface="微软雅黑" pitchFamily="34" charset="-122"/>
                <a:ea typeface="微软雅黑" pitchFamily="34" charset="-122"/>
                <a:cs typeface="Times New Roman" panose="02020603050405020304" pitchFamily="18" charset="0"/>
              </a:rPr>
              <a:t>NLP</a:t>
            </a:r>
            <a:r>
              <a:rPr lang="zh-CN" altLang="en-US" sz="1600" kern="100" dirty="0">
                <a:latin typeface="微软雅黑" pitchFamily="34" charset="-122"/>
                <a:ea typeface="微软雅黑" pitchFamily="34" charset="-122"/>
                <a:cs typeface="Times New Roman" panose="02020603050405020304" pitchFamily="18" charset="0"/>
              </a:rPr>
              <a:t>、特征抽取、情感分析</a:t>
            </a:r>
            <a:endParaRPr lang="en-US" altLang="zh-CN" sz="1600" kern="100" dirty="0">
              <a:latin typeface="微软雅黑" pitchFamily="34" charset="-122"/>
              <a:ea typeface="微软雅黑" pitchFamily="34" charset="-122"/>
              <a:cs typeface="Times New Roman" panose="02020603050405020304" pitchFamily="18" charset="0"/>
            </a:endParaRPr>
          </a:p>
          <a:p>
            <a:pPr marL="1257300" lvl="2" indent="-342900">
              <a:lnSpc>
                <a:spcPct val="130000"/>
              </a:lnSpc>
              <a:buFont typeface="Wingdings" panose="05000000000000000000" pitchFamily="2" charset="2"/>
              <a:buChar char=""/>
              <a:tabLst>
                <a:tab pos="457200" algn="l"/>
              </a:tabLst>
            </a:pPr>
            <a:r>
              <a:rPr lang="zh-CN" altLang="en-US" sz="1600" kern="100" dirty="0">
                <a:latin typeface="微软雅黑" pitchFamily="34" charset="-122"/>
                <a:ea typeface="微软雅黑" pitchFamily="34" charset="-122"/>
                <a:cs typeface="Times New Roman" panose="02020603050405020304" pitchFamily="18" charset="0"/>
              </a:rPr>
              <a:t>课程大作业</a:t>
            </a:r>
            <a:endParaRPr lang="en-US" altLang="zh-CN" sz="1600" kern="100" dirty="0">
              <a:latin typeface="微软雅黑" pitchFamily="34" charset="-122"/>
              <a:ea typeface="微软雅黑" pitchFamily="34"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32</a:t>
            </a:fld>
            <a:endParaRPr lang="zh-CN" altLang="en-US">
              <a:solidFill>
                <a:prstClr val="black">
                  <a:tint val="75000"/>
                </a:prstClr>
              </a:solidFill>
            </a:endParaRPr>
          </a:p>
        </p:txBody>
      </p:sp>
    </p:spTree>
    <p:extLst>
      <p:ext uri="{BB962C8B-B14F-4D97-AF65-F5344CB8AC3E}">
        <p14:creationId xmlns:p14="http://schemas.microsoft.com/office/powerpoint/2010/main" val="1317391650"/>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3. </a:t>
            </a:r>
            <a:r>
              <a:rPr lang="zh-CN" altLang="en-US" sz="3300" dirty="0"/>
              <a:t>课程总结</a:t>
            </a:r>
            <a:r>
              <a:rPr lang="en-US" altLang="zh-CN" sz="3300" dirty="0"/>
              <a:t>(2)</a:t>
            </a:r>
            <a:endParaRPr lang="zh-CN" altLang="en-US" sz="3300" dirty="0"/>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33</a:t>
            </a:fld>
            <a:endParaRPr lang="zh-CN" altLang="en-US">
              <a:solidFill>
                <a:prstClr val="black">
                  <a:tint val="75000"/>
                </a:prstClr>
              </a:solidFill>
            </a:endParaRPr>
          </a:p>
        </p:txBody>
      </p:sp>
      <p:sp>
        <p:nvSpPr>
          <p:cNvPr id="5" name="圆角矩形 4"/>
          <p:cNvSpPr/>
          <p:nvPr/>
        </p:nvSpPr>
        <p:spPr>
          <a:xfrm>
            <a:off x="996696" y="1874520"/>
            <a:ext cx="2176272" cy="138988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编程语言</a:t>
            </a:r>
            <a:endParaRPr lang="en-US" altLang="zh-CN" dirty="0">
              <a:solidFill>
                <a:srgbClr val="FF0000"/>
              </a:solidFill>
            </a:endParaRPr>
          </a:p>
          <a:p>
            <a:pPr algn="ctr"/>
            <a:r>
              <a:rPr lang="zh-CN" altLang="en-US" dirty="0">
                <a:solidFill>
                  <a:srgbClr val="FF0000"/>
                </a:solidFill>
              </a:rPr>
              <a:t>数据结构</a:t>
            </a:r>
            <a:endParaRPr lang="en-US" altLang="zh-CN" dirty="0">
              <a:solidFill>
                <a:srgbClr val="FF0000"/>
              </a:solidFill>
            </a:endParaRPr>
          </a:p>
          <a:p>
            <a:pPr algn="ctr"/>
            <a:r>
              <a:rPr lang="en-US" altLang="zh-CN" dirty="0">
                <a:solidFill>
                  <a:srgbClr val="FF0000"/>
                </a:solidFill>
              </a:rPr>
              <a:t>(C/C++/C#/JAVA/Python/R/Perl)</a:t>
            </a:r>
            <a:endParaRPr lang="zh-CN" altLang="en-US" dirty="0">
              <a:solidFill>
                <a:srgbClr val="FF0000"/>
              </a:solidFill>
            </a:endParaRPr>
          </a:p>
        </p:txBody>
      </p:sp>
      <p:sp>
        <p:nvSpPr>
          <p:cNvPr id="6" name="圆角矩形 5"/>
          <p:cNvSpPr/>
          <p:nvPr/>
        </p:nvSpPr>
        <p:spPr>
          <a:xfrm>
            <a:off x="3462528" y="1871472"/>
            <a:ext cx="2176272" cy="138988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算法</a:t>
            </a:r>
            <a:endParaRPr lang="en-US" altLang="zh-CN" dirty="0">
              <a:solidFill>
                <a:srgbClr val="FF0000"/>
              </a:solidFill>
            </a:endParaRPr>
          </a:p>
          <a:p>
            <a:pPr algn="ctr"/>
            <a:r>
              <a:rPr lang="en-US" altLang="zh-CN" dirty="0">
                <a:solidFill>
                  <a:srgbClr val="FF0000"/>
                </a:solidFill>
              </a:rPr>
              <a:t>(Data Mining/ Machine Learning)</a:t>
            </a:r>
            <a:endParaRPr lang="zh-CN" altLang="en-US" dirty="0">
              <a:solidFill>
                <a:srgbClr val="FF0000"/>
              </a:solidFill>
            </a:endParaRPr>
          </a:p>
        </p:txBody>
      </p:sp>
      <p:sp>
        <p:nvSpPr>
          <p:cNvPr id="7" name="圆角矩形 6"/>
          <p:cNvSpPr/>
          <p:nvPr/>
        </p:nvSpPr>
        <p:spPr>
          <a:xfrm>
            <a:off x="5937504" y="1886712"/>
            <a:ext cx="2176272" cy="138988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模型</a:t>
            </a:r>
            <a:endParaRPr lang="en-US" altLang="zh-CN" dirty="0">
              <a:solidFill>
                <a:srgbClr val="FF0000"/>
              </a:solidFill>
            </a:endParaRPr>
          </a:p>
          <a:p>
            <a:pPr algn="ctr"/>
            <a:r>
              <a:rPr lang="en-US" altLang="zh-CN" dirty="0">
                <a:solidFill>
                  <a:srgbClr val="FF0000"/>
                </a:solidFill>
              </a:rPr>
              <a:t>(Statistics/Econometrics)</a:t>
            </a:r>
            <a:endParaRPr lang="zh-CN" altLang="en-US" dirty="0">
              <a:solidFill>
                <a:srgbClr val="FF0000"/>
              </a:solidFill>
            </a:endParaRPr>
          </a:p>
        </p:txBody>
      </p:sp>
      <p:sp>
        <p:nvSpPr>
          <p:cNvPr id="9" name="圆角矩形 8"/>
          <p:cNvSpPr/>
          <p:nvPr/>
        </p:nvSpPr>
        <p:spPr>
          <a:xfrm>
            <a:off x="1700784" y="3858768"/>
            <a:ext cx="5852160" cy="86868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数据库和数据平台</a:t>
            </a:r>
            <a:endParaRPr lang="en-US" altLang="zh-CN" dirty="0">
              <a:solidFill>
                <a:srgbClr val="FF0000"/>
              </a:solidFill>
            </a:endParaRPr>
          </a:p>
          <a:p>
            <a:pPr algn="ctr"/>
            <a:r>
              <a:rPr lang="en-US" altLang="zh-CN" dirty="0">
                <a:solidFill>
                  <a:srgbClr val="FF0000"/>
                </a:solidFill>
              </a:rPr>
              <a:t>(SQL/</a:t>
            </a:r>
            <a:r>
              <a:rPr lang="en-US" altLang="zh-CN" dirty="0" err="1">
                <a:solidFill>
                  <a:srgbClr val="FF0000"/>
                </a:solidFill>
              </a:rPr>
              <a:t>MapReduce</a:t>
            </a:r>
            <a:r>
              <a:rPr lang="en-US" altLang="zh-CN" dirty="0">
                <a:solidFill>
                  <a:srgbClr val="FF0000"/>
                </a:solidFill>
              </a:rPr>
              <a:t>/Spark)</a:t>
            </a:r>
            <a:endParaRPr lang="zh-CN" altLang="en-US" dirty="0">
              <a:solidFill>
                <a:srgbClr val="FF0000"/>
              </a:solidFill>
            </a:endParaRPr>
          </a:p>
        </p:txBody>
      </p:sp>
      <p:sp>
        <p:nvSpPr>
          <p:cNvPr id="10" name="圆角矩形 9"/>
          <p:cNvSpPr/>
          <p:nvPr/>
        </p:nvSpPr>
        <p:spPr>
          <a:xfrm>
            <a:off x="1697736" y="5181600"/>
            <a:ext cx="5852160" cy="86868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商业和业务</a:t>
            </a:r>
            <a:endParaRPr lang="en-US" altLang="zh-CN" dirty="0">
              <a:solidFill>
                <a:srgbClr val="FF0000"/>
              </a:solidFill>
            </a:endParaRPr>
          </a:p>
          <a:p>
            <a:pPr algn="ctr"/>
            <a:r>
              <a:rPr lang="en-US" altLang="zh-CN" dirty="0">
                <a:solidFill>
                  <a:srgbClr val="FF0000"/>
                </a:solidFill>
              </a:rPr>
              <a:t>(Business/Transactions)</a:t>
            </a:r>
            <a:endParaRPr lang="zh-CN" altLang="en-US" dirty="0">
              <a:solidFill>
                <a:srgbClr val="FF0000"/>
              </a:solidFill>
            </a:endParaRPr>
          </a:p>
        </p:txBody>
      </p:sp>
      <p:sp>
        <p:nvSpPr>
          <p:cNvPr id="11" name="右箭头 10"/>
          <p:cNvSpPr/>
          <p:nvPr/>
        </p:nvSpPr>
        <p:spPr>
          <a:xfrm rot="16200000">
            <a:off x="4407408" y="3410712"/>
            <a:ext cx="356616" cy="347472"/>
          </a:xfrm>
          <a:prstGeom prst="righ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rot="16200000">
            <a:off x="4431792" y="4797552"/>
            <a:ext cx="356616" cy="347472"/>
          </a:xfrm>
          <a:prstGeom prst="righ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713232" y="1645920"/>
            <a:ext cx="7818120" cy="456285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FF0000"/>
              </a:solidFill>
            </a:endParaRPr>
          </a:p>
        </p:txBody>
      </p:sp>
      <p:sp>
        <p:nvSpPr>
          <p:cNvPr id="14" name="矩形 13"/>
          <p:cNvSpPr/>
          <p:nvPr/>
        </p:nvSpPr>
        <p:spPr>
          <a:xfrm>
            <a:off x="486955" y="1060300"/>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数据分析的核心技能</a:t>
            </a:r>
          </a:p>
        </p:txBody>
      </p:sp>
    </p:spTree>
    <p:extLst>
      <p:ext uri="{BB962C8B-B14F-4D97-AF65-F5344CB8AC3E}">
        <p14:creationId xmlns:p14="http://schemas.microsoft.com/office/powerpoint/2010/main" val="1239995571"/>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3. </a:t>
            </a:r>
            <a:r>
              <a:rPr lang="zh-CN" altLang="en-US" sz="3300" dirty="0"/>
              <a:t>课程总结</a:t>
            </a:r>
            <a:r>
              <a:rPr lang="en-US" altLang="zh-CN" sz="3300" dirty="0"/>
              <a:t>(3)</a:t>
            </a:r>
            <a:endParaRPr lang="zh-CN" altLang="en-US" sz="3300" dirty="0"/>
          </a:p>
        </p:txBody>
      </p:sp>
      <p:sp>
        <p:nvSpPr>
          <p:cNvPr id="4" name="灯片编号占位符 3"/>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34</a:t>
            </a:fld>
            <a:endParaRPr lang="zh-CN" altLang="en-US">
              <a:solidFill>
                <a:prstClr val="black">
                  <a:tint val="75000"/>
                </a:prstClr>
              </a:solidFill>
            </a:endParaRPr>
          </a:p>
        </p:txBody>
      </p:sp>
      <p:sp>
        <p:nvSpPr>
          <p:cNvPr id="14" name="矩形 13"/>
          <p:cNvSpPr/>
          <p:nvPr/>
        </p:nvSpPr>
        <p:spPr>
          <a:xfrm>
            <a:off x="486955" y="1060300"/>
            <a:ext cx="8236421" cy="5373779"/>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管理信息系统的前沿</a:t>
            </a:r>
            <a:endParaRPr lang="en-US" altLang="zh-CN" sz="2000"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商务智能系统</a:t>
            </a:r>
            <a:endParaRPr lang="en-US" altLang="zh-CN"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人工智能系统</a:t>
            </a:r>
            <a:endParaRPr lang="en-US" altLang="zh-CN"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大数据分析系统</a:t>
            </a:r>
            <a:endParaRPr lang="en-US" altLang="zh-CN"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区块链系统</a:t>
            </a:r>
            <a:endParaRPr lang="en-US" altLang="zh-CN"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en-US" altLang="zh-CN" kern="100" dirty="0">
                <a:latin typeface="微软雅黑" pitchFamily="34" charset="-122"/>
                <a:ea typeface="微软雅黑" pitchFamily="34" charset="-122"/>
                <a:cs typeface="Times New Roman" panose="02020603050405020304" pitchFamily="18" charset="0"/>
              </a:rPr>
              <a:t>…</a:t>
            </a: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编程语言是系统落地实施的基础</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“数据分析” </a:t>
            </a:r>
            <a:r>
              <a:rPr lang="zh-CN" altLang="en-US" sz="2000" kern="100" dirty="0">
                <a:latin typeface="微软雅黑" pitchFamily="34" charset="-122"/>
                <a:ea typeface="微软雅黑" pitchFamily="34" charset="-122"/>
                <a:cs typeface="Times New Roman" panose="02020603050405020304" pitchFamily="18" charset="0"/>
              </a:rPr>
              <a:t>是管理科学与工程的就业方向之一，需要编程能力</a:t>
            </a:r>
            <a:endParaRPr lang="en-US" altLang="zh-CN" sz="1600"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互联网公司</a:t>
            </a:r>
            <a:endParaRPr lang="en-US" altLang="zh-CN"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kern="100" dirty="0">
                <a:latin typeface="微软雅黑" pitchFamily="34" charset="-122"/>
                <a:ea typeface="微软雅黑" pitchFamily="34" charset="-122"/>
                <a:cs typeface="Times New Roman" panose="02020603050405020304" pitchFamily="18" charset="0"/>
              </a:rPr>
              <a:t>金融体系</a:t>
            </a:r>
            <a:endParaRPr lang="en-US" altLang="zh-CN" kern="100" dirty="0">
              <a:latin typeface="微软雅黑" pitchFamily="34" charset="-122"/>
              <a:ea typeface="微软雅黑" pitchFamily="34" charset="-122"/>
              <a:cs typeface="Times New Roman" panose="02020603050405020304" pitchFamily="18" charset="0"/>
            </a:endParaRPr>
          </a:p>
          <a:p>
            <a:pPr marL="800100" lvl="1" indent="-342900">
              <a:lnSpc>
                <a:spcPct val="130000"/>
              </a:lnSpc>
              <a:buFont typeface="Wingdings" panose="05000000000000000000" pitchFamily="2" charset="2"/>
              <a:buChar char=""/>
              <a:tabLst>
                <a:tab pos="457200" algn="l"/>
              </a:tabLst>
            </a:pPr>
            <a:r>
              <a:rPr lang="zh-CN" altLang="en-US" kern="100">
                <a:latin typeface="微软雅黑" pitchFamily="34" charset="-122"/>
                <a:ea typeface="微软雅黑" pitchFamily="34" charset="-122"/>
                <a:cs typeface="Times New Roman" panose="02020603050405020304" pitchFamily="18" charset="0"/>
              </a:rPr>
              <a:t>传统实业</a:t>
            </a:r>
            <a:endParaRPr lang="en-US" altLang="zh-CN" kern="100">
              <a:latin typeface="微软雅黑" pitchFamily="34" charset="-122"/>
              <a:ea typeface="微软雅黑" pitchFamily="34" charset="-122"/>
              <a:cs typeface="Times New Roman" panose="02020603050405020304" pitchFamily="18" charset="0"/>
            </a:endParaRPr>
          </a:p>
          <a:p>
            <a:pPr marL="342900" indent="-342900">
              <a:lnSpc>
                <a:spcPct val="130000"/>
              </a:lnSpc>
              <a:buFont typeface="Wingdings" panose="05000000000000000000" pitchFamily="2" charset="2"/>
              <a:buChar char=""/>
              <a:tabLst>
                <a:tab pos="457200" algn="l"/>
              </a:tabLst>
            </a:pPr>
            <a:endParaRPr lang="en-US" altLang="zh-CN" sz="2000" kern="100">
              <a:latin typeface="微软雅黑" pitchFamily="34" charset="-122"/>
              <a:ea typeface="微软雅黑" pitchFamily="34" charset="-122"/>
              <a:cs typeface="Times New Roman" panose="02020603050405020304" pitchFamily="18" charset="0"/>
            </a:endParaRPr>
          </a:p>
          <a:p>
            <a:pPr marL="342900" indent="-342900">
              <a:lnSpc>
                <a:spcPct val="130000"/>
              </a:lnSpc>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欢迎大家随时找我讨论</a:t>
            </a:r>
            <a:endParaRPr lang="en-US" altLang="zh-CN" sz="2000" kern="100" dirty="0">
              <a:latin typeface="微软雅黑" pitchFamily="34" charset="-122"/>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238306966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eaLnBrk="1" hangingPunct="1">
              <a:defRPr/>
            </a:pPr>
            <a:r>
              <a:rPr lang="en-US" altLang="zh-CN" sz="3300" dirty="0"/>
              <a:t>1.1. </a:t>
            </a:r>
            <a:r>
              <a:rPr lang="zh-CN" altLang="en-US" sz="3300" dirty="0"/>
              <a:t>什么正则表达式</a:t>
            </a:r>
          </a:p>
        </p:txBody>
      </p:sp>
      <p:sp>
        <p:nvSpPr>
          <p:cNvPr id="8" name="矩形 7"/>
          <p:cNvSpPr/>
          <p:nvPr/>
        </p:nvSpPr>
        <p:spPr>
          <a:xfrm>
            <a:off x="486955" y="1078588"/>
            <a:ext cx="8236421" cy="3293209"/>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en-US" altLang="zh-CN" sz="2000" kern="100" dirty="0">
                <a:latin typeface="微软雅黑" pitchFamily="34" charset="-122"/>
                <a:ea typeface="微软雅黑" pitchFamily="34" charset="-122"/>
                <a:cs typeface="Times New Roman" panose="02020603050405020304" pitchFamily="18" charset="0"/>
              </a:rPr>
              <a:t>Python</a:t>
            </a:r>
            <a:r>
              <a:rPr lang="zh-CN" altLang="en-US" sz="2000" kern="100" dirty="0">
                <a:latin typeface="微软雅黑" pitchFamily="34" charset="-122"/>
                <a:ea typeface="微软雅黑" pitchFamily="34" charset="-122"/>
                <a:cs typeface="Times New Roman" panose="02020603050405020304" pitchFamily="18" charset="0"/>
              </a:rPr>
              <a:t>中，正则表达式主要用于搜索（</a:t>
            </a:r>
            <a:r>
              <a:rPr lang="en-US" altLang="zh-CN" sz="2000" kern="100" dirty="0">
                <a:latin typeface="微软雅黑" pitchFamily="34" charset="-122"/>
                <a:ea typeface="微软雅黑" pitchFamily="34" charset="-122"/>
                <a:cs typeface="Times New Roman" panose="02020603050405020304" pitchFamily="18" charset="0"/>
              </a:rPr>
              <a:t>searching</a:t>
            </a:r>
            <a:r>
              <a:rPr lang="zh-CN" altLang="en-US" sz="2000" kern="100" dirty="0">
                <a:latin typeface="微软雅黑" pitchFamily="34" charset="-122"/>
                <a:ea typeface="微软雅黑" pitchFamily="34" charset="-122"/>
                <a:cs typeface="Times New Roman" panose="02020603050405020304" pitchFamily="18" charset="0"/>
              </a:rPr>
              <a:t>）和匹配（</a:t>
            </a:r>
            <a:r>
              <a:rPr lang="en-US" altLang="zh-CN" sz="2000" kern="100" dirty="0">
                <a:latin typeface="微软雅黑" pitchFamily="34" charset="-122"/>
                <a:ea typeface="微软雅黑" pitchFamily="34" charset="-122"/>
                <a:cs typeface="Times New Roman" panose="02020603050405020304" pitchFamily="18" charset="0"/>
              </a:rPr>
              <a:t>matching</a:t>
            </a:r>
            <a:r>
              <a:rPr lang="zh-CN" altLang="en-US" sz="2000" kern="100" dirty="0">
                <a:latin typeface="微软雅黑" pitchFamily="34" charset="-122"/>
                <a:ea typeface="微软雅黑" pitchFamily="34" charset="-122"/>
                <a:cs typeface="Times New Roman" panose="02020603050405020304" pitchFamily="18" charset="0"/>
              </a:rPr>
              <a:t>）</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搜索，即在字符串任意部分中搜索匹配的模式。通过</a:t>
            </a:r>
            <a:r>
              <a:rPr lang="en-US" altLang="zh-CN" sz="2000" kern="100" dirty="0">
                <a:latin typeface="微软雅黑" pitchFamily="34" charset="-122"/>
                <a:ea typeface="微软雅黑" pitchFamily="34" charset="-122"/>
                <a:cs typeface="Times New Roman" panose="02020603050405020304" pitchFamily="18" charset="0"/>
              </a:rPr>
              <a:t>search()</a:t>
            </a:r>
            <a:r>
              <a:rPr lang="zh-CN" altLang="en-US" sz="2000" kern="100" dirty="0">
                <a:latin typeface="微软雅黑" pitchFamily="34" charset="-122"/>
                <a:ea typeface="微软雅黑" pitchFamily="34" charset="-122"/>
                <a:cs typeface="Times New Roman" panose="02020603050405020304" pitchFamily="18" charset="0"/>
              </a:rPr>
              <a:t>函数实现。</a:t>
            </a: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endParaRPr lang="en-US" altLang="zh-CN" sz="2000" kern="100" dirty="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dirty="0">
                <a:latin typeface="微软雅黑" pitchFamily="34" charset="-122"/>
                <a:ea typeface="微软雅黑" pitchFamily="34" charset="-122"/>
                <a:cs typeface="Times New Roman" panose="02020603050405020304" pitchFamily="18" charset="0"/>
              </a:rPr>
              <a:t>匹配，是指判断一个字符串能够从起始处全部或部分的匹配某个模式。通过</a:t>
            </a:r>
            <a:r>
              <a:rPr lang="en-US" altLang="zh-CN" sz="2000" kern="100" dirty="0">
                <a:latin typeface="微软雅黑" pitchFamily="34" charset="-122"/>
                <a:ea typeface="微软雅黑" pitchFamily="34" charset="-122"/>
                <a:cs typeface="Times New Roman" panose="02020603050405020304" pitchFamily="18" charset="0"/>
              </a:rPr>
              <a:t>match()</a:t>
            </a:r>
            <a:r>
              <a:rPr lang="zh-CN" altLang="en-US" sz="2000" kern="100" dirty="0">
                <a:latin typeface="微软雅黑" pitchFamily="34" charset="-122"/>
                <a:ea typeface="微软雅黑" pitchFamily="34" charset="-122"/>
                <a:cs typeface="Times New Roman" panose="02020603050405020304" pitchFamily="18" charset="0"/>
              </a:rPr>
              <a:t>函数实现。</a:t>
            </a:r>
          </a:p>
        </p:txBody>
      </p:sp>
      <p:sp>
        <p:nvSpPr>
          <p:cNvPr id="11" name="灯片编号占位符 10"/>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4</a:t>
            </a:fld>
            <a:endParaRPr lang="zh-CN" altLang="en-US">
              <a:solidFill>
                <a:prstClr val="black">
                  <a:tint val="75000"/>
                </a:prstClr>
              </a:solidFill>
            </a:endParaRPr>
          </a:p>
        </p:txBody>
      </p:sp>
    </p:spTree>
    <p:extLst>
      <p:ext uri="{BB962C8B-B14F-4D97-AF65-F5344CB8AC3E}">
        <p14:creationId xmlns:p14="http://schemas.microsoft.com/office/powerpoint/2010/main" val="97541613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1.2. </a:t>
            </a:r>
            <a:r>
              <a:rPr lang="zh-CN" altLang="en-US" sz="3300" dirty="0"/>
              <a:t>正则表达式使用的特殊符号和字符</a:t>
            </a:r>
          </a:p>
        </p:txBody>
      </p:sp>
      <p:sp>
        <p:nvSpPr>
          <p:cNvPr id="12" name="灯片编号占位符 11"/>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5</a:t>
            </a:fld>
            <a:endParaRPr lang="zh-CN" altLang="en-US">
              <a:solidFill>
                <a:prstClr val="black">
                  <a:tint val="75000"/>
                </a:prstClr>
              </a:solidFill>
            </a:endParaRPr>
          </a:p>
        </p:txBody>
      </p:sp>
      <p:graphicFrame>
        <p:nvGraphicFramePr>
          <p:cNvPr id="4" name="表格 3"/>
          <p:cNvGraphicFramePr>
            <a:graphicFrameLocks noGrp="1"/>
          </p:cNvGraphicFramePr>
          <p:nvPr/>
        </p:nvGraphicFramePr>
        <p:xfrm>
          <a:off x="191910" y="1092197"/>
          <a:ext cx="8782758" cy="5461000"/>
        </p:xfrm>
        <a:graphic>
          <a:graphicData uri="http://schemas.openxmlformats.org/drawingml/2006/table">
            <a:tbl>
              <a:tblPr firstRow="1" bandRow="1">
                <a:tableStyleId>{5C22544A-7EE6-4342-B048-85BDC9FD1C3A}</a:tableStyleId>
              </a:tblPr>
              <a:tblGrid>
                <a:gridCol w="1783646">
                  <a:extLst>
                    <a:ext uri="{9D8B030D-6E8A-4147-A177-3AD203B41FA5}">
                      <a16:colId xmlns:a16="http://schemas.microsoft.com/office/drawing/2014/main" val="20000"/>
                    </a:ext>
                  </a:extLst>
                </a:gridCol>
                <a:gridCol w="4684888">
                  <a:extLst>
                    <a:ext uri="{9D8B030D-6E8A-4147-A177-3AD203B41FA5}">
                      <a16:colId xmlns:a16="http://schemas.microsoft.com/office/drawing/2014/main" val="20001"/>
                    </a:ext>
                  </a:extLst>
                </a:gridCol>
                <a:gridCol w="2314224">
                  <a:extLst>
                    <a:ext uri="{9D8B030D-6E8A-4147-A177-3AD203B41FA5}">
                      <a16:colId xmlns:a16="http://schemas.microsoft.com/office/drawing/2014/main" val="20002"/>
                    </a:ext>
                  </a:extLst>
                </a:gridCol>
              </a:tblGrid>
              <a:tr h="370840">
                <a:tc>
                  <a:txBody>
                    <a:bodyPr/>
                    <a:lstStyle/>
                    <a:p>
                      <a:r>
                        <a:rPr lang="zh-CN" altLang="en-US"/>
                        <a:t>记号</a:t>
                      </a:r>
                    </a:p>
                  </a:txBody>
                  <a:tcPr/>
                </a:tc>
                <a:tc>
                  <a:txBody>
                    <a:bodyPr/>
                    <a:lstStyle/>
                    <a:p>
                      <a:r>
                        <a:rPr lang="zh-CN" altLang="en-US"/>
                        <a:t>说明</a:t>
                      </a:r>
                    </a:p>
                  </a:txBody>
                  <a:tcPr/>
                </a:tc>
                <a:tc>
                  <a:txBody>
                    <a:bodyPr/>
                    <a:lstStyle/>
                    <a:p>
                      <a:r>
                        <a:rPr lang="zh-CN" altLang="en-US"/>
                        <a:t>正则表达式样例</a:t>
                      </a:r>
                    </a:p>
                  </a:txBody>
                  <a:tcPr/>
                </a:tc>
                <a:extLst>
                  <a:ext uri="{0D108BD9-81ED-4DB2-BD59-A6C34878D82A}">
                    <a16:rowId xmlns:a16="http://schemas.microsoft.com/office/drawing/2014/main" val="10000"/>
                  </a:ext>
                </a:extLst>
              </a:tr>
              <a:tr h="370840">
                <a:tc>
                  <a:txBody>
                    <a:bodyPr/>
                    <a:lstStyle/>
                    <a:p>
                      <a:r>
                        <a:rPr lang="en-US" altLang="zh-CN"/>
                        <a:t>literal</a:t>
                      </a:r>
                      <a:endParaRPr lang="zh-CN" altLang="en-US"/>
                    </a:p>
                  </a:txBody>
                  <a:tcPr/>
                </a:tc>
                <a:tc>
                  <a:txBody>
                    <a:bodyPr/>
                    <a:lstStyle/>
                    <a:p>
                      <a:r>
                        <a:rPr lang="zh-CN" altLang="en-US"/>
                        <a:t>匹配字符串的值</a:t>
                      </a:r>
                    </a:p>
                  </a:txBody>
                  <a:tcPr/>
                </a:tc>
                <a:tc>
                  <a:txBody>
                    <a:bodyPr/>
                    <a:lstStyle/>
                    <a:p>
                      <a:r>
                        <a:rPr lang="en-US" altLang="zh-CN"/>
                        <a:t>foo</a:t>
                      </a:r>
                      <a:endParaRPr lang="zh-CN" altLang="en-US"/>
                    </a:p>
                  </a:txBody>
                  <a:tcPr/>
                </a:tc>
                <a:extLst>
                  <a:ext uri="{0D108BD9-81ED-4DB2-BD59-A6C34878D82A}">
                    <a16:rowId xmlns:a16="http://schemas.microsoft.com/office/drawing/2014/main" val="10001"/>
                  </a:ext>
                </a:extLst>
              </a:tr>
              <a:tr h="370840">
                <a:tc>
                  <a:txBody>
                    <a:bodyPr/>
                    <a:lstStyle/>
                    <a:p>
                      <a:r>
                        <a:rPr lang="en-US" altLang="zh-CN"/>
                        <a:t>re1|re2</a:t>
                      </a:r>
                      <a:endParaRPr lang="zh-CN" altLang="en-US"/>
                    </a:p>
                  </a:txBody>
                  <a:tcPr/>
                </a:tc>
                <a:tc>
                  <a:txBody>
                    <a:bodyPr/>
                    <a:lstStyle/>
                    <a:p>
                      <a:r>
                        <a:rPr lang="zh-CN" altLang="en-US"/>
                        <a:t>匹配正则表达式</a:t>
                      </a:r>
                      <a:r>
                        <a:rPr lang="en-US" altLang="zh-CN"/>
                        <a:t>re1</a:t>
                      </a:r>
                      <a:r>
                        <a:rPr lang="zh-CN" altLang="en-US"/>
                        <a:t>或</a:t>
                      </a:r>
                      <a:r>
                        <a:rPr lang="en-US" altLang="zh-CN"/>
                        <a:t>re2</a:t>
                      </a:r>
                      <a:endParaRPr lang="zh-CN" altLang="en-US"/>
                    </a:p>
                  </a:txBody>
                  <a:tcPr/>
                </a:tc>
                <a:tc>
                  <a:txBody>
                    <a:bodyPr/>
                    <a:lstStyle/>
                    <a:p>
                      <a:r>
                        <a:rPr lang="en-US" altLang="zh-CN"/>
                        <a:t>foo|bar</a:t>
                      </a:r>
                      <a:endParaRPr lang="zh-CN" altLang="en-US"/>
                    </a:p>
                  </a:txBody>
                  <a:tcPr/>
                </a:tc>
                <a:extLst>
                  <a:ext uri="{0D108BD9-81ED-4DB2-BD59-A6C34878D82A}">
                    <a16:rowId xmlns:a16="http://schemas.microsoft.com/office/drawing/2014/main" val="10002"/>
                  </a:ext>
                </a:extLst>
              </a:tr>
              <a:tr h="370840">
                <a:tc>
                  <a:txBody>
                    <a:bodyPr/>
                    <a:lstStyle/>
                    <a:p>
                      <a:r>
                        <a:rPr lang="en-US" altLang="zh-CN"/>
                        <a:t>.</a:t>
                      </a:r>
                      <a:endParaRPr lang="zh-CN" altLang="en-US"/>
                    </a:p>
                  </a:txBody>
                  <a:tcPr/>
                </a:tc>
                <a:tc>
                  <a:txBody>
                    <a:bodyPr/>
                    <a:lstStyle/>
                    <a:p>
                      <a:r>
                        <a:rPr lang="zh-CN" altLang="en-US"/>
                        <a:t>匹配任何字符（换行符除外）</a:t>
                      </a:r>
                    </a:p>
                  </a:txBody>
                  <a:tcPr/>
                </a:tc>
                <a:tc>
                  <a:txBody>
                    <a:bodyPr/>
                    <a:lstStyle/>
                    <a:p>
                      <a:r>
                        <a:rPr lang="en-US" altLang="zh-CN"/>
                        <a:t>b.b</a:t>
                      </a:r>
                    </a:p>
                  </a:txBody>
                  <a:tcPr/>
                </a:tc>
                <a:extLst>
                  <a:ext uri="{0D108BD9-81ED-4DB2-BD59-A6C34878D82A}">
                    <a16:rowId xmlns:a16="http://schemas.microsoft.com/office/drawing/2014/main" val="10003"/>
                  </a:ext>
                </a:extLst>
              </a:tr>
              <a:tr h="370840">
                <a:tc>
                  <a:txBody>
                    <a:bodyPr/>
                    <a:lstStyle/>
                    <a:p>
                      <a:r>
                        <a:rPr lang="en-US" altLang="zh-CN"/>
                        <a:t>^</a:t>
                      </a:r>
                      <a:endParaRPr lang="zh-CN" altLang="en-US"/>
                    </a:p>
                  </a:txBody>
                  <a:tcPr/>
                </a:tc>
                <a:tc>
                  <a:txBody>
                    <a:bodyPr/>
                    <a:lstStyle/>
                    <a:p>
                      <a:r>
                        <a:rPr lang="zh-CN" altLang="en-US"/>
                        <a:t>匹配字符串的开始</a:t>
                      </a:r>
                    </a:p>
                  </a:txBody>
                  <a:tcPr/>
                </a:tc>
                <a:tc>
                  <a:txBody>
                    <a:bodyPr/>
                    <a:lstStyle/>
                    <a:p>
                      <a:r>
                        <a:rPr lang="en-US" altLang="zh-CN"/>
                        <a:t>^Dear</a:t>
                      </a:r>
                      <a:endParaRPr lang="zh-CN" altLang="en-US"/>
                    </a:p>
                  </a:txBody>
                  <a:tcPr/>
                </a:tc>
                <a:extLst>
                  <a:ext uri="{0D108BD9-81ED-4DB2-BD59-A6C34878D82A}">
                    <a16:rowId xmlns:a16="http://schemas.microsoft.com/office/drawing/2014/main" val="10004"/>
                  </a:ext>
                </a:extLst>
              </a:tr>
              <a:tr h="370840">
                <a:tc>
                  <a:txBody>
                    <a:bodyPr/>
                    <a:lstStyle/>
                    <a:p>
                      <a:r>
                        <a:rPr lang="en-US" altLang="zh-CN"/>
                        <a:t>$</a:t>
                      </a:r>
                      <a:endParaRPr lang="zh-CN" altLang="en-US"/>
                    </a:p>
                  </a:txBody>
                  <a:tcPr/>
                </a:tc>
                <a:tc>
                  <a:txBody>
                    <a:bodyPr/>
                    <a:lstStyle/>
                    <a:p>
                      <a:r>
                        <a:rPr lang="zh-CN" altLang="en-US"/>
                        <a:t>匹配字符串的结尾</a:t>
                      </a:r>
                    </a:p>
                  </a:txBody>
                  <a:tcPr/>
                </a:tc>
                <a:tc>
                  <a:txBody>
                    <a:bodyPr/>
                    <a:lstStyle/>
                    <a:p>
                      <a:r>
                        <a:rPr lang="en-US" altLang="zh-CN"/>
                        <a:t>/bin/*sh$</a:t>
                      </a:r>
                      <a:endParaRPr lang="zh-CN" altLang="en-US"/>
                    </a:p>
                  </a:txBody>
                  <a:tcPr/>
                </a:tc>
                <a:extLst>
                  <a:ext uri="{0D108BD9-81ED-4DB2-BD59-A6C34878D82A}">
                    <a16:rowId xmlns:a16="http://schemas.microsoft.com/office/drawing/2014/main" val="10005"/>
                  </a:ext>
                </a:extLst>
              </a:tr>
              <a:tr h="370840">
                <a:tc>
                  <a:txBody>
                    <a:bodyPr/>
                    <a:lstStyle/>
                    <a:p>
                      <a:r>
                        <a:rPr lang="en-US" altLang="zh-CN"/>
                        <a:t>*</a:t>
                      </a:r>
                      <a:endParaRPr lang="zh-CN" altLang="en-US"/>
                    </a:p>
                  </a:txBody>
                  <a:tcPr/>
                </a:tc>
                <a:tc>
                  <a:txBody>
                    <a:bodyPr/>
                    <a:lstStyle/>
                    <a:p>
                      <a:r>
                        <a:rPr lang="zh-CN" altLang="en-US"/>
                        <a:t>匹配前面出现的正则表达式零次或多次</a:t>
                      </a:r>
                    </a:p>
                  </a:txBody>
                  <a:tcPr/>
                </a:tc>
                <a:tc>
                  <a:txBody>
                    <a:bodyPr/>
                    <a:lstStyle/>
                    <a:p>
                      <a:r>
                        <a:rPr lang="en-US" altLang="zh-CN"/>
                        <a:t>[A-Za-z0-9]*</a:t>
                      </a:r>
                      <a:endParaRPr lang="zh-CN" altLang="en-US"/>
                    </a:p>
                  </a:txBody>
                  <a:tcPr/>
                </a:tc>
                <a:extLst>
                  <a:ext uri="{0D108BD9-81ED-4DB2-BD59-A6C34878D82A}">
                    <a16:rowId xmlns:a16="http://schemas.microsoft.com/office/drawing/2014/main" val="10006"/>
                  </a:ext>
                </a:extLst>
              </a:tr>
              <a:tr h="370840">
                <a:tc>
                  <a:txBody>
                    <a:bodyPr/>
                    <a:lstStyle/>
                    <a:p>
                      <a:r>
                        <a:rPr lang="en-US" altLang="zh-CN"/>
                        <a:t>+</a:t>
                      </a:r>
                      <a:endParaRPr lang="zh-CN" altLang="en-US"/>
                    </a:p>
                  </a:txBody>
                  <a:tcPr/>
                </a:tc>
                <a:tc>
                  <a:txBody>
                    <a:bodyPr/>
                    <a:lstStyle/>
                    <a:p>
                      <a:r>
                        <a:rPr lang="zh-CN" altLang="en-US"/>
                        <a:t>匹配前面出现的正则表达式一次或多次</a:t>
                      </a:r>
                    </a:p>
                  </a:txBody>
                  <a:tcPr/>
                </a:tc>
                <a:tc>
                  <a:txBody>
                    <a:bodyPr/>
                    <a:lstStyle/>
                    <a:p>
                      <a:r>
                        <a:rPr lang="en-US" altLang="zh-CN"/>
                        <a:t>[a-z]+\.com</a:t>
                      </a:r>
                      <a:endParaRPr lang="zh-CN" altLang="en-US"/>
                    </a:p>
                  </a:txBody>
                  <a:tcPr/>
                </a:tc>
                <a:extLst>
                  <a:ext uri="{0D108BD9-81ED-4DB2-BD59-A6C34878D82A}">
                    <a16:rowId xmlns:a16="http://schemas.microsoft.com/office/drawing/2014/main" val="10007"/>
                  </a:ext>
                </a:extLst>
              </a:tr>
              <a:tr h="370840">
                <a:tc>
                  <a:txBody>
                    <a:bodyPr/>
                    <a:lstStyle/>
                    <a:p>
                      <a:r>
                        <a:rPr lang="en-US" altLang="zh-CN"/>
                        <a:t>?</a:t>
                      </a:r>
                      <a:endParaRPr lang="zh-CN" altLang="en-US"/>
                    </a:p>
                  </a:txBody>
                  <a:tcPr/>
                </a:tc>
                <a:tc>
                  <a:txBody>
                    <a:bodyPr/>
                    <a:lstStyle/>
                    <a:p>
                      <a:r>
                        <a:rPr lang="zh-CN" altLang="en-US"/>
                        <a:t>匹配前面出现的正则表达式零次或一次</a:t>
                      </a:r>
                    </a:p>
                  </a:txBody>
                  <a:tcPr/>
                </a:tc>
                <a:tc>
                  <a:txBody>
                    <a:bodyPr/>
                    <a:lstStyle/>
                    <a:p>
                      <a:r>
                        <a:rPr lang="en-US" altLang="zh-CN"/>
                        <a:t>goo</a:t>
                      </a:r>
                      <a:r>
                        <a:rPr lang="zh-CN" altLang="en-US"/>
                        <a:t>？</a:t>
                      </a:r>
                    </a:p>
                  </a:txBody>
                  <a:tcPr/>
                </a:tc>
                <a:extLst>
                  <a:ext uri="{0D108BD9-81ED-4DB2-BD59-A6C34878D82A}">
                    <a16:rowId xmlns:a16="http://schemas.microsoft.com/office/drawing/2014/main" val="10008"/>
                  </a:ext>
                </a:extLst>
              </a:tr>
              <a:tr h="370840">
                <a:tc>
                  <a:txBody>
                    <a:bodyPr/>
                    <a:lstStyle/>
                    <a:p>
                      <a:r>
                        <a:rPr lang="en-US" altLang="zh-CN"/>
                        <a:t>{N}</a:t>
                      </a:r>
                      <a:endParaRPr lang="zh-CN" altLang="en-US"/>
                    </a:p>
                  </a:txBody>
                  <a:tcPr/>
                </a:tc>
                <a:tc>
                  <a:txBody>
                    <a:bodyPr/>
                    <a:lstStyle/>
                    <a:p>
                      <a:r>
                        <a:rPr lang="zh-CN" altLang="en-US"/>
                        <a:t>匹配前面出现的正则表达式</a:t>
                      </a:r>
                      <a:r>
                        <a:rPr lang="en-US" altLang="zh-CN"/>
                        <a:t>N</a:t>
                      </a:r>
                      <a:endParaRPr lang="zh-CN" altLang="en-US"/>
                    </a:p>
                  </a:txBody>
                  <a:tcPr/>
                </a:tc>
                <a:tc>
                  <a:txBody>
                    <a:bodyPr/>
                    <a:lstStyle/>
                    <a:p>
                      <a:r>
                        <a:rPr lang="en-US" altLang="zh-CN"/>
                        <a:t>[0-9]{3}</a:t>
                      </a:r>
                      <a:endParaRPr lang="zh-CN" altLang="en-US"/>
                    </a:p>
                  </a:txBody>
                  <a:tcPr/>
                </a:tc>
                <a:extLst>
                  <a:ext uri="{0D108BD9-81ED-4DB2-BD59-A6C34878D82A}">
                    <a16:rowId xmlns:a16="http://schemas.microsoft.com/office/drawing/2014/main" val="10009"/>
                  </a:ext>
                </a:extLst>
              </a:tr>
              <a:tr h="370840">
                <a:tc>
                  <a:txBody>
                    <a:bodyPr/>
                    <a:lstStyle/>
                    <a:p>
                      <a:r>
                        <a:rPr lang="en-US" altLang="zh-CN"/>
                        <a:t>{M,N}</a:t>
                      </a:r>
                      <a:endParaRPr lang="zh-CN" altLang="en-US"/>
                    </a:p>
                  </a:txBody>
                  <a:tcPr/>
                </a:tc>
                <a:tc>
                  <a:txBody>
                    <a:bodyPr/>
                    <a:lstStyle/>
                    <a:p>
                      <a:r>
                        <a:rPr lang="zh-CN" altLang="en-US"/>
                        <a:t>匹配重复出现</a:t>
                      </a:r>
                      <a:r>
                        <a:rPr lang="en-US" altLang="zh-CN"/>
                        <a:t>M</a:t>
                      </a:r>
                      <a:r>
                        <a:rPr lang="zh-CN" altLang="en-US"/>
                        <a:t>次到</a:t>
                      </a:r>
                      <a:r>
                        <a:rPr lang="en-US" altLang="zh-CN"/>
                        <a:t>N</a:t>
                      </a:r>
                      <a:r>
                        <a:rPr lang="zh-CN" altLang="en-US"/>
                        <a:t>次的正则表达式</a:t>
                      </a:r>
                    </a:p>
                  </a:txBody>
                  <a:tcPr/>
                </a:tc>
                <a:tc>
                  <a:txBody>
                    <a:bodyPr/>
                    <a:lstStyle/>
                    <a:p>
                      <a:r>
                        <a:rPr lang="en-US" altLang="zh-CN"/>
                        <a:t>[0-9]{5,9}</a:t>
                      </a:r>
                      <a:endParaRPr lang="zh-CN" altLang="en-US"/>
                    </a:p>
                  </a:txBody>
                  <a:tcPr/>
                </a:tc>
                <a:extLst>
                  <a:ext uri="{0D108BD9-81ED-4DB2-BD59-A6C34878D82A}">
                    <a16:rowId xmlns:a16="http://schemas.microsoft.com/office/drawing/2014/main" val="10010"/>
                  </a:ext>
                </a:extLst>
              </a:tr>
              <a:tr h="370840">
                <a:tc>
                  <a:txBody>
                    <a:bodyPr/>
                    <a:lstStyle/>
                    <a:p>
                      <a:r>
                        <a:rPr lang="en-US" altLang="zh-CN"/>
                        <a:t>[…]</a:t>
                      </a:r>
                      <a:endParaRPr lang="zh-CN" altLang="en-US"/>
                    </a:p>
                  </a:txBody>
                  <a:tcPr/>
                </a:tc>
                <a:tc>
                  <a:txBody>
                    <a:bodyPr/>
                    <a:lstStyle/>
                    <a:p>
                      <a:r>
                        <a:rPr lang="zh-CN" altLang="en-US"/>
                        <a:t>匹配字符组里出现的任意一个字符</a:t>
                      </a:r>
                    </a:p>
                  </a:txBody>
                  <a:tcPr/>
                </a:tc>
                <a:tc>
                  <a:txBody>
                    <a:bodyPr/>
                    <a:lstStyle/>
                    <a:p>
                      <a:r>
                        <a:rPr lang="en-US" altLang="zh-CN"/>
                        <a:t>[aeiou]</a:t>
                      </a:r>
                      <a:endParaRPr lang="zh-CN" altLang="en-US"/>
                    </a:p>
                  </a:txBody>
                  <a:tcPr/>
                </a:tc>
                <a:extLst>
                  <a:ext uri="{0D108BD9-81ED-4DB2-BD59-A6C34878D82A}">
                    <a16:rowId xmlns:a16="http://schemas.microsoft.com/office/drawing/2014/main" val="10011"/>
                  </a:ext>
                </a:extLst>
              </a:tr>
              <a:tr h="370840">
                <a:tc>
                  <a:txBody>
                    <a:bodyPr/>
                    <a:lstStyle/>
                    <a:p>
                      <a:r>
                        <a:rPr lang="en-US" altLang="zh-CN"/>
                        <a:t>[..x-y..]</a:t>
                      </a:r>
                      <a:endParaRPr lang="zh-CN" altLang="en-US"/>
                    </a:p>
                  </a:txBody>
                  <a:tcPr/>
                </a:tc>
                <a:tc>
                  <a:txBody>
                    <a:bodyPr/>
                    <a:lstStyle/>
                    <a:p>
                      <a:r>
                        <a:rPr lang="zh-CN" altLang="en-US"/>
                        <a:t>匹配从字符</a:t>
                      </a:r>
                      <a:r>
                        <a:rPr lang="en-US" altLang="zh-CN"/>
                        <a:t>x</a:t>
                      </a:r>
                      <a:r>
                        <a:rPr lang="zh-CN" altLang="en-US"/>
                        <a:t>到</a:t>
                      </a:r>
                      <a:r>
                        <a:rPr lang="en-US" altLang="zh-CN"/>
                        <a:t>y</a:t>
                      </a:r>
                      <a:r>
                        <a:rPr lang="zh-CN" altLang="en-US"/>
                        <a:t>的任意一个字符</a:t>
                      </a:r>
                    </a:p>
                  </a:txBody>
                  <a:tcPr/>
                </a:tc>
                <a:tc>
                  <a:txBody>
                    <a:bodyPr/>
                    <a:lstStyle/>
                    <a:p>
                      <a:r>
                        <a:rPr lang="en-US" altLang="zh-CN"/>
                        <a:t>[0-9],[A-Za-z]</a:t>
                      </a:r>
                      <a:endParaRPr lang="zh-CN" altLang="en-US"/>
                    </a:p>
                  </a:txBody>
                  <a:tcPr/>
                </a:tc>
                <a:extLst>
                  <a:ext uri="{0D108BD9-81ED-4DB2-BD59-A6C34878D82A}">
                    <a16:rowId xmlns:a16="http://schemas.microsoft.com/office/drawing/2014/main" val="10012"/>
                  </a:ext>
                </a:extLst>
              </a:tr>
              <a:tr h="370840">
                <a:tc>
                  <a:txBody>
                    <a:bodyPr/>
                    <a:lstStyle/>
                    <a:p>
                      <a:r>
                        <a:rPr lang="en-US" altLang="zh-CN"/>
                        <a:t>[^…]</a:t>
                      </a:r>
                      <a:endParaRPr lang="zh-CN" altLang="en-US"/>
                    </a:p>
                  </a:txBody>
                  <a:tcPr/>
                </a:tc>
                <a:tc>
                  <a:txBody>
                    <a:bodyPr/>
                    <a:lstStyle/>
                    <a:p>
                      <a:r>
                        <a:rPr lang="zh-CN" altLang="en-US"/>
                        <a:t>不匹配此字符集中出现的任何一个字符，包括某一范围的字符</a:t>
                      </a:r>
                    </a:p>
                  </a:txBody>
                  <a:tcPr/>
                </a:tc>
                <a:tc>
                  <a:txBody>
                    <a:bodyPr/>
                    <a:lstStyle/>
                    <a:p>
                      <a:r>
                        <a:rPr lang="en-US" altLang="zh-CN"/>
                        <a:t>[^aeiou],[^A-z]</a:t>
                      </a:r>
                      <a:endParaRPr lang="zh-CN" altLang="en-US"/>
                    </a:p>
                  </a:txBody>
                  <a:tcPr/>
                </a:tc>
                <a:extLst>
                  <a:ext uri="{0D108BD9-81ED-4DB2-BD59-A6C34878D82A}">
                    <a16:rowId xmlns:a16="http://schemas.microsoft.com/office/drawing/2014/main" val="10013"/>
                  </a:ext>
                </a:extLst>
              </a:tr>
            </a:tbl>
          </a:graphicData>
        </a:graphic>
      </p:graphicFrame>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1.2. </a:t>
            </a:r>
            <a:r>
              <a:rPr lang="zh-CN" altLang="en-US" sz="3300" dirty="0"/>
              <a:t>正则表达式使用的特殊符号和字符</a:t>
            </a:r>
          </a:p>
        </p:txBody>
      </p:sp>
      <p:sp>
        <p:nvSpPr>
          <p:cNvPr id="12" name="灯片编号占位符 11"/>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6</a:t>
            </a:fld>
            <a:endParaRPr lang="zh-CN" altLang="en-US">
              <a:solidFill>
                <a:prstClr val="black">
                  <a:tint val="75000"/>
                </a:prstClr>
              </a:solidFill>
            </a:endParaRPr>
          </a:p>
        </p:txBody>
      </p:sp>
      <p:graphicFrame>
        <p:nvGraphicFramePr>
          <p:cNvPr id="4" name="表格 3"/>
          <p:cNvGraphicFramePr>
            <a:graphicFrameLocks noGrp="1"/>
          </p:cNvGraphicFramePr>
          <p:nvPr/>
        </p:nvGraphicFramePr>
        <p:xfrm>
          <a:off x="191910" y="1126064"/>
          <a:ext cx="8782758" cy="4312920"/>
        </p:xfrm>
        <a:graphic>
          <a:graphicData uri="http://schemas.openxmlformats.org/drawingml/2006/table">
            <a:tbl>
              <a:tblPr firstRow="1" bandRow="1">
                <a:tableStyleId>{5C22544A-7EE6-4342-B048-85BDC9FD1C3A}</a:tableStyleId>
              </a:tblPr>
              <a:tblGrid>
                <a:gridCol w="1783646">
                  <a:extLst>
                    <a:ext uri="{9D8B030D-6E8A-4147-A177-3AD203B41FA5}">
                      <a16:colId xmlns:a16="http://schemas.microsoft.com/office/drawing/2014/main" val="20000"/>
                    </a:ext>
                  </a:extLst>
                </a:gridCol>
                <a:gridCol w="4684888">
                  <a:extLst>
                    <a:ext uri="{9D8B030D-6E8A-4147-A177-3AD203B41FA5}">
                      <a16:colId xmlns:a16="http://schemas.microsoft.com/office/drawing/2014/main" val="20001"/>
                    </a:ext>
                  </a:extLst>
                </a:gridCol>
                <a:gridCol w="2314224">
                  <a:extLst>
                    <a:ext uri="{9D8B030D-6E8A-4147-A177-3AD203B41FA5}">
                      <a16:colId xmlns:a16="http://schemas.microsoft.com/office/drawing/2014/main" val="20002"/>
                    </a:ext>
                  </a:extLst>
                </a:gridCol>
              </a:tblGrid>
              <a:tr h="370840">
                <a:tc>
                  <a:txBody>
                    <a:bodyPr/>
                    <a:lstStyle/>
                    <a:p>
                      <a:r>
                        <a:rPr lang="zh-CN" altLang="en-US"/>
                        <a:t>记号</a:t>
                      </a:r>
                    </a:p>
                  </a:txBody>
                  <a:tcPr/>
                </a:tc>
                <a:tc>
                  <a:txBody>
                    <a:bodyPr/>
                    <a:lstStyle/>
                    <a:p>
                      <a:r>
                        <a:rPr lang="zh-CN" altLang="en-US"/>
                        <a:t>说明</a:t>
                      </a:r>
                    </a:p>
                  </a:txBody>
                  <a:tcPr/>
                </a:tc>
                <a:tc>
                  <a:txBody>
                    <a:bodyPr/>
                    <a:lstStyle/>
                    <a:p>
                      <a:r>
                        <a:rPr lang="zh-CN" altLang="en-US"/>
                        <a:t>正则表达式样例</a:t>
                      </a:r>
                    </a:p>
                  </a:txBody>
                  <a:tcPr/>
                </a:tc>
                <a:extLst>
                  <a:ext uri="{0D108BD9-81ED-4DB2-BD59-A6C34878D82A}">
                    <a16:rowId xmlns:a16="http://schemas.microsoft.com/office/drawing/2014/main" val="10000"/>
                  </a:ext>
                </a:extLst>
              </a:tr>
              <a:tr h="370840">
                <a:tc>
                  <a:txBody>
                    <a:bodyPr/>
                    <a:lstStyle/>
                    <a:p>
                      <a:r>
                        <a:rPr lang="en-US" altLang="zh-CN"/>
                        <a:t>\d</a:t>
                      </a:r>
                      <a:endParaRPr lang="zh-CN" altLang="en-US"/>
                    </a:p>
                  </a:txBody>
                  <a:tcPr/>
                </a:tc>
                <a:tc>
                  <a:txBody>
                    <a:bodyPr/>
                    <a:lstStyle/>
                    <a:p>
                      <a:r>
                        <a:rPr lang="zh-CN" altLang="en-US"/>
                        <a:t>匹配任何数字，和</a:t>
                      </a:r>
                      <a:r>
                        <a:rPr lang="en-US" altLang="zh-CN"/>
                        <a:t>[0-9]</a:t>
                      </a:r>
                      <a:r>
                        <a:rPr lang="zh-CN" altLang="en-US"/>
                        <a:t>一样（</a:t>
                      </a:r>
                      <a:r>
                        <a:rPr lang="en-US" altLang="zh-CN"/>
                        <a:t>\D</a:t>
                      </a:r>
                      <a:r>
                        <a:rPr lang="zh-CN" altLang="en-US"/>
                        <a:t>是</a:t>
                      </a:r>
                      <a:r>
                        <a:rPr lang="en-US" altLang="zh-CN"/>
                        <a:t>\d</a:t>
                      </a:r>
                      <a:r>
                        <a:rPr lang="zh-CN" altLang="en-US"/>
                        <a:t>的反义：任何非数符字）</a:t>
                      </a:r>
                    </a:p>
                  </a:txBody>
                  <a:tcPr/>
                </a:tc>
                <a:tc>
                  <a:txBody>
                    <a:bodyPr/>
                    <a:lstStyle/>
                    <a:p>
                      <a:r>
                        <a:rPr lang="en-US" altLang="zh-CN"/>
                        <a:t>data\d+.txt</a:t>
                      </a:r>
                    </a:p>
                  </a:txBody>
                  <a:tcPr/>
                </a:tc>
                <a:extLst>
                  <a:ext uri="{0D108BD9-81ED-4DB2-BD59-A6C34878D82A}">
                    <a16:rowId xmlns:a16="http://schemas.microsoft.com/office/drawing/2014/main" val="10001"/>
                  </a:ext>
                </a:extLst>
              </a:tr>
              <a:tr h="370840">
                <a:tc>
                  <a:txBody>
                    <a:bodyPr/>
                    <a:lstStyle/>
                    <a:p>
                      <a:r>
                        <a:rPr lang="en-US" altLang="zh-CN"/>
                        <a:t>\w</a:t>
                      </a:r>
                      <a:endParaRPr lang="zh-CN" altLang="en-US"/>
                    </a:p>
                  </a:txBody>
                  <a:tcPr/>
                </a:tc>
                <a:tc>
                  <a:txBody>
                    <a:bodyPr/>
                    <a:lstStyle/>
                    <a:p>
                      <a:r>
                        <a:rPr lang="zh-CN" altLang="en-US"/>
                        <a:t>匹配任何数字字母字符，和</a:t>
                      </a:r>
                      <a:r>
                        <a:rPr lang="en-US" altLang="zh-CN"/>
                        <a:t>[A-Za-z0-9]</a:t>
                      </a:r>
                      <a:r>
                        <a:rPr lang="zh-CN" altLang="en-US"/>
                        <a:t>相同（</a:t>
                      </a:r>
                      <a:r>
                        <a:rPr lang="en-US" altLang="zh-CN"/>
                        <a:t>\W</a:t>
                      </a:r>
                      <a:r>
                        <a:rPr lang="zh-CN" altLang="en-US"/>
                        <a:t>是</a:t>
                      </a:r>
                      <a:r>
                        <a:rPr lang="en-US" altLang="zh-CN"/>
                        <a:t>\w</a:t>
                      </a:r>
                      <a:r>
                        <a:rPr lang="zh-CN" altLang="en-US"/>
                        <a:t>的反义）</a:t>
                      </a:r>
                    </a:p>
                  </a:txBody>
                  <a:tcPr/>
                </a:tc>
                <a:tc>
                  <a:txBody>
                    <a:bodyPr/>
                    <a:lstStyle/>
                    <a:p>
                      <a:r>
                        <a:rPr lang="en-US" altLang="zh-CN"/>
                        <a:t>[A-Za-z]\w+</a:t>
                      </a:r>
                      <a:endParaRPr lang="zh-CN" altLang="en-US"/>
                    </a:p>
                  </a:txBody>
                  <a:tcPr/>
                </a:tc>
                <a:extLst>
                  <a:ext uri="{0D108BD9-81ED-4DB2-BD59-A6C34878D82A}">
                    <a16:rowId xmlns:a16="http://schemas.microsoft.com/office/drawing/2014/main" val="10002"/>
                  </a:ext>
                </a:extLst>
              </a:tr>
              <a:tr h="370840">
                <a:tc>
                  <a:txBody>
                    <a:bodyPr/>
                    <a:lstStyle/>
                    <a:p>
                      <a:r>
                        <a:rPr lang="en-US" altLang="zh-CN"/>
                        <a:t>\s</a:t>
                      </a:r>
                      <a:endParaRPr lang="zh-CN" altLang="en-US"/>
                    </a:p>
                  </a:txBody>
                  <a:tcPr/>
                </a:tc>
                <a:tc>
                  <a:txBody>
                    <a:bodyPr/>
                    <a:lstStyle/>
                    <a:p>
                      <a:r>
                        <a:rPr lang="zh-CN" altLang="en-US"/>
                        <a:t>匹配任何空白符，和</a:t>
                      </a:r>
                      <a:r>
                        <a:rPr lang="en-US" altLang="zh-CN"/>
                        <a:t>[\n\t\r\v\f]</a:t>
                      </a:r>
                      <a:r>
                        <a:rPr lang="zh-CN" altLang="en-US"/>
                        <a:t>相同，（</a:t>
                      </a:r>
                      <a:r>
                        <a:rPr lang="en-US" altLang="zh-CN"/>
                        <a:t>\S</a:t>
                      </a:r>
                      <a:r>
                        <a:rPr lang="zh-CN" altLang="en-US"/>
                        <a:t>是</a:t>
                      </a:r>
                      <a:r>
                        <a:rPr lang="en-US" altLang="zh-CN"/>
                        <a:t>\s</a:t>
                      </a:r>
                      <a:r>
                        <a:rPr lang="zh-CN" altLang="en-US"/>
                        <a:t>的反义）</a:t>
                      </a:r>
                    </a:p>
                  </a:txBody>
                  <a:tcPr/>
                </a:tc>
                <a:tc>
                  <a:txBody>
                    <a:bodyPr/>
                    <a:lstStyle/>
                    <a:p>
                      <a:r>
                        <a:rPr lang="en-US" altLang="zh-CN"/>
                        <a:t>of\sthe</a:t>
                      </a:r>
                    </a:p>
                  </a:txBody>
                  <a:tcPr/>
                </a:tc>
                <a:extLst>
                  <a:ext uri="{0D108BD9-81ED-4DB2-BD59-A6C34878D82A}">
                    <a16:rowId xmlns:a16="http://schemas.microsoft.com/office/drawing/2014/main" val="10003"/>
                  </a:ext>
                </a:extLst>
              </a:tr>
              <a:tr h="370840">
                <a:tc>
                  <a:txBody>
                    <a:bodyPr/>
                    <a:lstStyle/>
                    <a:p>
                      <a:r>
                        <a:rPr lang="en-US" altLang="zh-CN"/>
                        <a:t>\b</a:t>
                      </a:r>
                      <a:endParaRPr lang="zh-CN" altLang="en-US"/>
                    </a:p>
                  </a:txBody>
                  <a:tcPr/>
                </a:tc>
                <a:tc>
                  <a:txBody>
                    <a:bodyPr/>
                    <a:lstStyle/>
                    <a:p>
                      <a:r>
                        <a:rPr lang="zh-CN" altLang="en-US"/>
                        <a:t>匹配单词边界（</a:t>
                      </a:r>
                      <a:r>
                        <a:rPr lang="en-US" altLang="zh-CN"/>
                        <a:t>\B</a:t>
                      </a:r>
                      <a:r>
                        <a:rPr lang="zh-CN" altLang="en-US"/>
                        <a:t>是</a:t>
                      </a:r>
                      <a:r>
                        <a:rPr lang="en-US" altLang="zh-CN"/>
                        <a:t>\b</a:t>
                      </a:r>
                      <a:r>
                        <a:rPr lang="zh-CN" altLang="en-US"/>
                        <a:t>的反义）</a:t>
                      </a:r>
                    </a:p>
                  </a:txBody>
                  <a:tcPr/>
                </a:tc>
                <a:tc>
                  <a:txBody>
                    <a:bodyPr/>
                    <a:lstStyle/>
                    <a:p>
                      <a:r>
                        <a:rPr lang="en-US" altLang="zh-CN"/>
                        <a:t>\bThe\b</a:t>
                      </a:r>
                      <a:endParaRPr lang="zh-CN" altLang="en-US"/>
                    </a:p>
                  </a:txBody>
                  <a:tcPr/>
                </a:tc>
                <a:extLst>
                  <a:ext uri="{0D108BD9-81ED-4DB2-BD59-A6C34878D82A}">
                    <a16:rowId xmlns:a16="http://schemas.microsoft.com/office/drawing/2014/main" val="10004"/>
                  </a:ext>
                </a:extLst>
              </a:tr>
              <a:tr h="370840">
                <a:tc>
                  <a:txBody>
                    <a:bodyPr/>
                    <a:lstStyle/>
                    <a:p>
                      <a:r>
                        <a:rPr lang="en-US" altLang="zh-CN"/>
                        <a:t>\nn</a:t>
                      </a:r>
                      <a:endParaRPr lang="zh-CN" altLang="en-US"/>
                    </a:p>
                  </a:txBody>
                  <a:tcPr/>
                </a:tc>
                <a:tc>
                  <a:txBody>
                    <a:bodyPr/>
                    <a:lstStyle/>
                    <a:p>
                      <a:r>
                        <a:rPr lang="zh-CN" altLang="en-US"/>
                        <a:t>匹配已保存的子组（请参考上面的正则表达式符号</a:t>
                      </a:r>
                      <a:r>
                        <a:rPr lang="zh-CN" altLang="en-US">
                          <a:sym typeface="Wingdings" pitchFamily="2" charset="2"/>
                        </a:rPr>
                        <a:t>：（</a:t>
                      </a:r>
                      <a:r>
                        <a:rPr lang="en-US" altLang="zh-CN">
                          <a:sym typeface="Wingdings" pitchFamily="2" charset="2"/>
                        </a:rPr>
                        <a:t>…</a:t>
                      </a:r>
                      <a:r>
                        <a:rPr lang="zh-CN" altLang="en-US">
                          <a:sym typeface="Wingdings" pitchFamily="2" charset="2"/>
                        </a:rPr>
                        <a:t>）</a:t>
                      </a:r>
                      <a:r>
                        <a:rPr lang="zh-CN" altLang="en-US"/>
                        <a:t>）</a:t>
                      </a:r>
                    </a:p>
                  </a:txBody>
                  <a:tcPr/>
                </a:tc>
                <a:tc>
                  <a:txBody>
                    <a:bodyPr/>
                    <a:lstStyle/>
                    <a:p>
                      <a:r>
                        <a:rPr lang="en-US" altLang="zh-CN"/>
                        <a:t>price:\16</a:t>
                      </a:r>
                      <a:endParaRPr lang="zh-CN" altLang="en-US"/>
                    </a:p>
                  </a:txBody>
                  <a:tcPr/>
                </a:tc>
                <a:extLst>
                  <a:ext uri="{0D108BD9-81ED-4DB2-BD59-A6C34878D82A}">
                    <a16:rowId xmlns:a16="http://schemas.microsoft.com/office/drawing/2014/main" val="10005"/>
                  </a:ext>
                </a:extLst>
              </a:tr>
              <a:tr h="370840">
                <a:tc>
                  <a:txBody>
                    <a:bodyPr/>
                    <a:lstStyle/>
                    <a:p>
                      <a:r>
                        <a:rPr lang="en-US" altLang="zh-CN"/>
                        <a:t>\c</a:t>
                      </a:r>
                      <a:endParaRPr lang="zh-CN" altLang="en-US"/>
                    </a:p>
                  </a:txBody>
                  <a:tcPr/>
                </a:tc>
                <a:tc>
                  <a:txBody>
                    <a:bodyPr/>
                    <a:lstStyle/>
                    <a:p>
                      <a:r>
                        <a:rPr lang="zh-CN" altLang="en-US"/>
                        <a:t>逐一匹配特殊字符</a:t>
                      </a:r>
                      <a:r>
                        <a:rPr lang="en-US" altLang="zh-CN"/>
                        <a:t>c</a:t>
                      </a:r>
                      <a:r>
                        <a:rPr lang="zh-CN" altLang="en-US"/>
                        <a:t>（即，取消它的特殊含义，按字面匹配）</a:t>
                      </a:r>
                    </a:p>
                  </a:txBody>
                  <a:tcPr/>
                </a:tc>
                <a:tc>
                  <a:txBody>
                    <a:bodyPr/>
                    <a:lstStyle/>
                    <a:p>
                      <a:r>
                        <a:rPr lang="en-US" altLang="zh-CN"/>
                        <a:t>\., \\, \*</a:t>
                      </a:r>
                      <a:endParaRPr lang="zh-CN" altLang="en-US"/>
                    </a:p>
                  </a:txBody>
                  <a:tcPr/>
                </a:tc>
                <a:extLst>
                  <a:ext uri="{0D108BD9-81ED-4DB2-BD59-A6C34878D82A}">
                    <a16:rowId xmlns:a16="http://schemas.microsoft.com/office/drawing/2014/main" val="10006"/>
                  </a:ext>
                </a:extLst>
              </a:tr>
              <a:tr h="370840">
                <a:tc>
                  <a:txBody>
                    <a:bodyPr/>
                    <a:lstStyle/>
                    <a:p>
                      <a:r>
                        <a:rPr lang="en-US" altLang="zh-CN"/>
                        <a:t>\A(\Z)</a:t>
                      </a:r>
                      <a:endParaRPr lang="zh-CN" altLang="en-US"/>
                    </a:p>
                  </a:txBody>
                  <a:tcPr/>
                </a:tc>
                <a:tc>
                  <a:txBody>
                    <a:bodyPr/>
                    <a:lstStyle/>
                    <a:p>
                      <a:r>
                        <a:rPr lang="zh-CN" altLang="en-US"/>
                        <a:t>匹配字符串的起始（结束）</a:t>
                      </a:r>
                    </a:p>
                  </a:txBody>
                  <a:tcPr/>
                </a:tc>
                <a:tc>
                  <a:txBody>
                    <a:bodyPr/>
                    <a:lstStyle/>
                    <a:p>
                      <a:r>
                        <a:rPr lang="en-US" altLang="zh-CN"/>
                        <a:t>\ADear</a:t>
                      </a:r>
                      <a:endParaRPr lang="zh-CN" altLang="en-US"/>
                    </a:p>
                  </a:txBody>
                  <a:tcPr/>
                </a:tc>
                <a:extLst>
                  <a:ext uri="{0D108BD9-81ED-4DB2-BD59-A6C34878D82A}">
                    <a16:rowId xmlns:a16="http://schemas.microsoft.com/office/drawing/2014/main" val="10007"/>
                  </a:ext>
                </a:extLst>
              </a:tr>
            </a:tbl>
          </a:graphicData>
        </a:graphic>
      </p:graphicFrame>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1.3 </a:t>
            </a:r>
            <a:r>
              <a:rPr lang="zh-CN" altLang="en-US" sz="3300" dirty="0"/>
              <a:t>管道符号</a:t>
            </a:r>
            <a:r>
              <a:rPr lang="en-US" altLang="zh-CN" sz="3300" dirty="0"/>
              <a:t>(|)</a:t>
            </a:r>
            <a:endParaRPr lang="zh-CN" altLang="en-US" sz="3300" dirty="0"/>
          </a:p>
        </p:txBody>
      </p:sp>
      <p:sp>
        <p:nvSpPr>
          <p:cNvPr id="8" name="矩形 7"/>
          <p:cNvSpPr/>
          <p:nvPr/>
        </p:nvSpPr>
        <p:spPr>
          <a:xfrm>
            <a:off x="486955" y="1078588"/>
            <a:ext cx="8236421" cy="89255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管道符号</a:t>
            </a:r>
            <a:r>
              <a:rPr lang="en-US" altLang="zh-CN" sz="2000" kern="100">
                <a:latin typeface="微软雅黑" pitchFamily="34" charset="-122"/>
                <a:ea typeface="微软雅黑" pitchFamily="34" charset="-122"/>
                <a:cs typeface="Times New Roman" panose="02020603050405020304" pitchFamily="18" charset="0"/>
              </a:rPr>
              <a:t>(|)</a:t>
            </a:r>
            <a:r>
              <a:rPr lang="zh-CN" altLang="en-US" sz="2000" kern="100">
                <a:latin typeface="微软雅黑" pitchFamily="34" charset="-122"/>
                <a:ea typeface="微软雅黑" pitchFamily="34" charset="-122"/>
                <a:cs typeface="Times New Roman" panose="02020603050405020304" pitchFamily="18" charset="0"/>
              </a:rPr>
              <a:t>表示一个或操作，它的意思是选择被管道符号分隔的多个不同的正则表达式的一个。</a:t>
            </a:r>
            <a:endParaRPr lang="zh-CN" altLang="en-US" sz="2000" kern="100" dirty="0">
              <a:latin typeface="微软雅黑" pitchFamily="34" charset="-122"/>
              <a:ea typeface="微软雅黑" pitchFamily="34" charset="-122"/>
              <a:cs typeface="Times New Roman" panose="02020603050405020304" pitchFamily="18" charset="0"/>
            </a:endParaRPr>
          </a:p>
        </p:txBody>
      </p:sp>
      <p:sp>
        <p:nvSpPr>
          <p:cNvPr id="13" name="灯片编号占位符 12"/>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7</a:t>
            </a:fld>
            <a:endParaRPr lang="zh-CN" altLang="en-US">
              <a:solidFill>
                <a:prstClr val="black">
                  <a:tint val="75000"/>
                </a:prstClr>
              </a:solidFill>
            </a:endParaRPr>
          </a:p>
        </p:txBody>
      </p:sp>
      <p:sp>
        <p:nvSpPr>
          <p:cNvPr id="9" name="矩形 8"/>
          <p:cNvSpPr/>
          <p:nvPr/>
        </p:nvSpPr>
        <p:spPr>
          <a:xfrm>
            <a:off x="493051" y="4357228"/>
            <a:ext cx="8236421" cy="129266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有了这个符号，正则表达式的灵活性增强了，使得它可以匹配不止一个字符串，“或”操作有时候也叫做“联合”（</a:t>
            </a:r>
            <a:r>
              <a:rPr lang="en-US" altLang="zh-CN" sz="2000" kern="100">
                <a:latin typeface="微软雅黑" pitchFamily="34" charset="-122"/>
                <a:ea typeface="微软雅黑" pitchFamily="34" charset="-122"/>
                <a:cs typeface="Times New Roman" panose="02020603050405020304" pitchFamily="18" charset="0"/>
              </a:rPr>
              <a:t>union</a:t>
            </a:r>
            <a:r>
              <a:rPr lang="zh-CN" altLang="en-US" sz="2000" kern="100">
                <a:latin typeface="微软雅黑" pitchFamily="34" charset="-122"/>
                <a:ea typeface="微软雅黑" pitchFamily="34" charset="-122"/>
                <a:cs typeface="Times New Roman" panose="02020603050405020304" pitchFamily="18" charset="0"/>
              </a:rPr>
              <a:t>）或者逻辑或（</a:t>
            </a:r>
            <a:r>
              <a:rPr lang="en-US" altLang="zh-CN" sz="2000" kern="100">
                <a:latin typeface="微软雅黑" pitchFamily="34" charset="-122"/>
                <a:ea typeface="微软雅黑" pitchFamily="34" charset="-122"/>
                <a:cs typeface="Times New Roman" panose="02020603050405020304" pitchFamily="18" charset="0"/>
              </a:rPr>
              <a:t>OR</a:t>
            </a:r>
            <a:r>
              <a:rPr lang="zh-CN" altLang="en-US" sz="2000" kern="100">
                <a:latin typeface="微软雅黑" pitchFamily="34" charset="-122"/>
                <a:ea typeface="微软雅黑" pitchFamily="34" charset="-122"/>
                <a:cs typeface="Times New Roman" panose="02020603050405020304" pitchFamily="18" charset="0"/>
              </a:rPr>
              <a:t>）。</a:t>
            </a:r>
            <a:endParaRPr lang="zh-CN" altLang="en-US" sz="2000" kern="100" dirty="0">
              <a:latin typeface="微软雅黑" pitchFamily="34" charset="-122"/>
              <a:ea typeface="微软雅黑" pitchFamily="34" charset="-122"/>
              <a:cs typeface="Times New Roman" panose="02020603050405020304" pitchFamily="18" charset="0"/>
            </a:endParaRPr>
          </a:p>
        </p:txBody>
      </p:sp>
      <p:graphicFrame>
        <p:nvGraphicFramePr>
          <p:cNvPr id="10" name="表格 9"/>
          <p:cNvGraphicFramePr>
            <a:graphicFrameLocks noGrp="1"/>
          </p:cNvGraphicFramePr>
          <p:nvPr/>
        </p:nvGraphicFramePr>
        <p:xfrm>
          <a:off x="1512711" y="2164652"/>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zh-CN" altLang="en-US"/>
                        <a:t>正则表达式模式</a:t>
                      </a:r>
                    </a:p>
                  </a:txBody>
                  <a:tcPr/>
                </a:tc>
                <a:tc>
                  <a:txBody>
                    <a:bodyPr/>
                    <a:lstStyle/>
                    <a:p>
                      <a:r>
                        <a:rPr lang="zh-CN" altLang="en-US"/>
                        <a:t>匹配的字符串</a:t>
                      </a:r>
                    </a:p>
                  </a:txBody>
                  <a:tcPr/>
                </a:tc>
                <a:extLst>
                  <a:ext uri="{0D108BD9-81ED-4DB2-BD59-A6C34878D82A}">
                    <a16:rowId xmlns:a16="http://schemas.microsoft.com/office/drawing/2014/main" val="10000"/>
                  </a:ext>
                </a:extLst>
              </a:tr>
              <a:tr h="370840">
                <a:tc>
                  <a:txBody>
                    <a:bodyPr/>
                    <a:lstStyle/>
                    <a:p>
                      <a:r>
                        <a:rPr lang="en-US" altLang="zh-CN"/>
                        <a:t>at|home</a:t>
                      </a:r>
                      <a:endParaRPr lang="zh-CN" altLang="en-US"/>
                    </a:p>
                  </a:txBody>
                  <a:tcPr/>
                </a:tc>
                <a:tc>
                  <a:txBody>
                    <a:bodyPr/>
                    <a:lstStyle/>
                    <a:p>
                      <a:r>
                        <a:rPr lang="en-US" altLang="zh-CN"/>
                        <a:t>at, home</a:t>
                      </a:r>
                      <a:endParaRPr lang="zh-CN" altLang="en-US"/>
                    </a:p>
                  </a:txBody>
                  <a:tcPr/>
                </a:tc>
                <a:extLst>
                  <a:ext uri="{0D108BD9-81ED-4DB2-BD59-A6C34878D82A}">
                    <a16:rowId xmlns:a16="http://schemas.microsoft.com/office/drawing/2014/main" val="10001"/>
                  </a:ext>
                </a:extLst>
              </a:tr>
              <a:tr h="370840">
                <a:tc>
                  <a:txBody>
                    <a:bodyPr/>
                    <a:lstStyle/>
                    <a:p>
                      <a:r>
                        <a:rPr lang="en-US" altLang="zh-CN"/>
                        <a:t>r2d2|c3po</a:t>
                      </a:r>
                      <a:endParaRPr lang="zh-CN" altLang="en-US"/>
                    </a:p>
                  </a:txBody>
                  <a:tcPr/>
                </a:tc>
                <a:tc>
                  <a:txBody>
                    <a:bodyPr/>
                    <a:lstStyle/>
                    <a:p>
                      <a:r>
                        <a:rPr lang="en-US" altLang="zh-CN"/>
                        <a:t>r2d2, c3po</a:t>
                      </a:r>
                      <a:endParaRPr lang="zh-CN" altLang="en-US"/>
                    </a:p>
                  </a:txBody>
                  <a:tcPr/>
                </a:tc>
                <a:extLst>
                  <a:ext uri="{0D108BD9-81ED-4DB2-BD59-A6C34878D82A}">
                    <a16:rowId xmlns:a16="http://schemas.microsoft.com/office/drawing/2014/main" val="10002"/>
                  </a:ext>
                </a:extLst>
              </a:tr>
              <a:tr h="370840">
                <a:tc>
                  <a:txBody>
                    <a:bodyPr/>
                    <a:lstStyle/>
                    <a:p>
                      <a:r>
                        <a:rPr lang="en-US" altLang="zh-CN"/>
                        <a:t>bat|bet|bit</a:t>
                      </a:r>
                      <a:endParaRPr lang="zh-CN" altLang="en-US"/>
                    </a:p>
                  </a:txBody>
                  <a:tcPr/>
                </a:tc>
                <a:tc>
                  <a:txBody>
                    <a:bodyPr/>
                    <a:lstStyle/>
                    <a:p>
                      <a:r>
                        <a:rPr lang="en-US" altLang="zh-CN"/>
                        <a:t>bat,</a:t>
                      </a:r>
                      <a:r>
                        <a:rPr lang="en-US" altLang="zh-CN" baseline="0"/>
                        <a:t> bet, bit</a:t>
                      </a:r>
                      <a:endParaRPr lang="zh-CN" altLang="en-US"/>
                    </a:p>
                  </a:txBody>
                  <a:tcPr/>
                </a:tc>
                <a:extLst>
                  <a:ext uri="{0D108BD9-81ED-4DB2-BD59-A6C34878D82A}">
                    <a16:rowId xmlns:a16="http://schemas.microsoft.com/office/drawing/2014/main" val="10003"/>
                  </a:ext>
                </a:extLst>
              </a:tr>
            </a:tbl>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1.4 </a:t>
            </a:r>
            <a:r>
              <a:rPr lang="zh-CN" altLang="en-US" sz="3300" dirty="0"/>
              <a:t>匹配任意一个单个的字符</a:t>
            </a:r>
            <a:r>
              <a:rPr lang="en-US" altLang="zh-CN" sz="3300" dirty="0"/>
              <a:t>(.)</a:t>
            </a:r>
            <a:endParaRPr lang="zh-CN" altLang="en-US" sz="3300" dirty="0"/>
          </a:p>
        </p:txBody>
      </p:sp>
      <p:sp>
        <p:nvSpPr>
          <p:cNvPr id="8" name="矩形 7"/>
          <p:cNvSpPr/>
          <p:nvPr/>
        </p:nvSpPr>
        <p:spPr>
          <a:xfrm>
            <a:off x="486955" y="1078588"/>
            <a:ext cx="8236421" cy="453457"/>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点字符</a:t>
            </a:r>
            <a:r>
              <a:rPr lang="en-US" altLang="zh-CN" sz="2000" kern="100">
                <a:latin typeface="微软雅黑" pitchFamily="34" charset="-122"/>
                <a:ea typeface="微软雅黑" pitchFamily="34" charset="-122"/>
                <a:cs typeface="Times New Roman" panose="02020603050405020304" pitchFamily="18" charset="0"/>
              </a:rPr>
              <a:t>(.)</a:t>
            </a:r>
            <a:r>
              <a:rPr lang="zh-CN" altLang="en-US" sz="2000" kern="100">
                <a:latin typeface="微软雅黑" pitchFamily="34" charset="-122"/>
                <a:ea typeface="微软雅黑" pitchFamily="34" charset="-122"/>
                <a:cs typeface="Times New Roman" panose="02020603050405020304" pitchFamily="18" charset="0"/>
              </a:rPr>
              <a:t>符号匹配除换行符外的任意一个单个字符。</a:t>
            </a:r>
            <a:endParaRPr lang="en-US" altLang="zh-CN" sz="2000" kern="100" dirty="0">
              <a:latin typeface="微软雅黑" pitchFamily="34" charset="-122"/>
              <a:ea typeface="微软雅黑" pitchFamily="34" charset="-122"/>
              <a:cs typeface="Times New Roman" panose="02020603050405020304" pitchFamily="18" charset="0"/>
            </a:endParaRPr>
          </a:p>
        </p:txBody>
      </p:sp>
      <p:sp>
        <p:nvSpPr>
          <p:cNvPr id="17" name="灯片编号占位符 16"/>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8</a:t>
            </a:fld>
            <a:endParaRPr lang="zh-CN" altLang="en-US">
              <a:solidFill>
                <a:prstClr val="black">
                  <a:tint val="75000"/>
                </a:prstClr>
              </a:solidFill>
            </a:endParaRPr>
          </a:p>
        </p:txBody>
      </p:sp>
      <p:graphicFrame>
        <p:nvGraphicFramePr>
          <p:cNvPr id="7" name="表格 6"/>
          <p:cNvGraphicFramePr>
            <a:graphicFrameLocks noGrp="1"/>
          </p:cNvGraphicFramePr>
          <p:nvPr/>
        </p:nvGraphicFramePr>
        <p:xfrm>
          <a:off x="936977" y="1871142"/>
          <a:ext cx="7123288" cy="1752600"/>
        </p:xfrm>
        <a:graphic>
          <a:graphicData uri="http://schemas.openxmlformats.org/drawingml/2006/table">
            <a:tbl>
              <a:tblPr firstRow="1" bandRow="1">
                <a:tableStyleId>{5C22544A-7EE6-4342-B048-85BDC9FD1C3A}</a:tableStyleId>
              </a:tblPr>
              <a:tblGrid>
                <a:gridCol w="2528711">
                  <a:extLst>
                    <a:ext uri="{9D8B030D-6E8A-4147-A177-3AD203B41FA5}">
                      <a16:colId xmlns:a16="http://schemas.microsoft.com/office/drawing/2014/main" val="20000"/>
                    </a:ext>
                  </a:extLst>
                </a:gridCol>
                <a:gridCol w="4594577">
                  <a:extLst>
                    <a:ext uri="{9D8B030D-6E8A-4147-A177-3AD203B41FA5}">
                      <a16:colId xmlns:a16="http://schemas.microsoft.com/office/drawing/2014/main" val="20001"/>
                    </a:ext>
                  </a:extLst>
                </a:gridCol>
              </a:tblGrid>
              <a:tr h="370840">
                <a:tc>
                  <a:txBody>
                    <a:bodyPr/>
                    <a:lstStyle/>
                    <a:p>
                      <a:r>
                        <a:rPr lang="zh-CN" altLang="en-US"/>
                        <a:t>正则表达式模式</a:t>
                      </a:r>
                    </a:p>
                  </a:txBody>
                  <a:tcPr/>
                </a:tc>
                <a:tc>
                  <a:txBody>
                    <a:bodyPr/>
                    <a:lstStyle/>
                    <a:p>
                      <a:r>
                        <a:rPr lang="zh-CN" altLang="en-US"/>
                        <a:t>匹配的字符串</a:t>
                      </a:r>
                    </a:p>
                  </a:txBody>
                  <a:tcPr/>
                </a:tc>
                <a:extLst>
                  <a:ext uri="{0D108BD9-81ED-4DB2-BD59-A6C34878D82A}">
                    <a16:rowId xmlns:a16="http://schemas.microsoft.com/office/drawing/2014/main" val="10000"/>
                  </a:ext>
                </a:extLst>
              </a:tr>
              <a:tr h="370840">
                <a:tc>
                  <a:txBody>
                    <a:bodyPr/>
                    <a:lstStyle/>
                    <a:p>
                      <a:r>
                        <a:rPr lang="en-US" altLang="zh-CN"/>
                        <a:t>f.o</a:t>
                      </a:r>
                      <a:endParaRPr lang="zh-CN" altLang="en-US"/>
                    </a:p>
                  </a:txBody>
                  <a:tcPr/>
                </a:tc>
                <a:tc>
                  <a:txBody>
                    <a:bodyPr/>
                    <a:lstStyle/>
                    <a:p>
                      <a:r>
                        <a:rPr lang="zh-CN" altLang="en-US"/>
                        <a:t>在“</a:t>
                      </a:r>
                      <a:r>
                        <a:rPr lang="en-US" altLang="zh-CN"/>
                        <a:t>f</a:t>
                      </a:r>
                      <a:r>
                        <a:rPr lang="zh-CN" altLang="en-US"/>
                        <a:t>”和“</a:t>
                      </a:r>
                      <a:r>
                        <a:rPr lang="en-US" altLang="zh-CN"/>
                        <a:t>o</a:t>
                      </a:r>
                      <a:r>
                        <a:rPr lang="zh-CN" altLang="en-US"/>
                        <a:t>”中间的任何字符，如</a:t>
                      </a:r>
                      <a:r>
                        <a:rPr lang="en-US" altLang="zh-CN"/>
                        <a:t>fao</a:t>
                      </a:r>
                      <a:r>
                        <a:rPr lang="zh-CN" altLang="en-US"/>
                        <a:t>，</a:t>
                      </a:r>
                      <a:r>
                        <a:rPr lang="en-US" altLang="zh-CN"/>
                        <a:t>f9o</a:t>
                      </a:r>
                      <a:r>
                        <a:rPr lang="zh-CN" altLang="en-US"/>
                        <a:t>，</a:t>
                      </a:r>
                      <a:r>
                        <a:rPr lang="en-US" altLang="zh-CN"/>
                        <a:t>f#o</a:t>
                      </a:r>
                      <a:r>
                        <a:rPr lang="zh-CN" altLang="en-US"/>
                        <a:t>等</a:t>
                      </a:r>
                    </a:p>
                  </a:txBody>
                  <a:tcPr/>
                </a:tc>
                <a:extLst>
                  <a:ext uri="{0D108BD9-81ED-4DB2-BD59-A6C34878D82A}">
                    <a16:rowId xmlns:a16="http://schemas.microsoft.com/office/drawing/2014/main" val="10001"/>
                  </a:ext>
                </a:extLst>
              </a:tr>
              <a:tr h="370840">
                <a:tc>
                  <a:txBody>
                    <a:bodyPr/>
                    <a:lstStyle/>
                    <a:p>
                      <a:r>
                        <a:rPr lang="en-US" altLang="zh-CN"/>
                        <a:t>..</a:t>
                      </a:r>
                      <a:endParaRPr lang="zh-CN" altLang="en-US"/>
                    </a:p>
                  </a:txBody>
                  <a:tcPr/>
                </a:tc>
                <a:tc>
                  <a:txBody>
                    <a:bodyPr/>
                    <a:lstStyle/>
                    <a:p>
                      <a:r>
                        <a:rPr lang="zh-CN" altLang="en-US"/>
                        <a:t>任意两个字符</a:t>
                      </a:r>
                    </a:p>
                  </a:txBody>
                  <a:tcPr/>
                </a:tc>
                <a:extLst>
                  <a:ext uri="{0D108BD9-81ED-4DB2-BD59-A6C34878D82A}">
                    <a16:rowId xmlns:a16="http://schemas.microsoft.com/office/drawing/2014/main" val="10002"/>
                  </a:ext>
                </a:extLst>
              </a:tr>
              <a:tr h="370840">
                <a:tc>
                  <a:txBody>
                    <a:bodyPr/>
                    <a:lstStyle/>
                    <a:p>
                      <a:r>
                        <a:rPr lang="en-US" altLang="zh-CN"/>
                        <a:t>.end</a:t>
                      </a:r>
                      <a:endParaRPr lang="zh-CN" altLang="en-US"/>
                    </a:p>
                  </a:txBody>
                  <a:tcPr/>
                </a:tc>
                <a:tc>
                  <a:txBody>
                    <a:bodyPr/>
                    <a:lstStyle/>
                    <a:p>
                      <a:r>
                        <a:rPr lang="zh-CN" altLang="en-US"/>
                        <a:t>匹配在字符串</a:t>
                      </a:r>
                      <a:r>
                        <a:rPr lang="en-US" altLang="zh-CN"/>
                        <a:t>end</a:t>
                      </a:r>
                      <a:r>
                        <a:rPr lang="zh-CN" altLang="en-US"/>
                        <a:t>前面的任意一个字符</a:t>
                      </a:r>
                    </a:p>
                  </a:txBody>
                  <a:tcPr/>
                </a:tc>
                <a:extLst>
                  <a:ext uri="{0D108BD9-81ED-4DB2-BD59-A6C34878D82A}">
                    <a16:rowId xmlns:a16="http://schemas.microsoft.com/office/drawing/2014/main" val="10003"/>
                  </a:ext>
                </a:extLst>
              </a:tr>
            </a:tbl>
          </a:graphicData>
        </a:graphic>
      </p:graphicFrame>
      <p:sp>
        <p:nvSpPr>
          <p:cNvPr id="11" name="矩形 10"/>
          <p:cNvSpPr/>
          <p:nvPr/>
        </p:nvSpPr>
        <p:spPr>
          <a:xfrm>
            <a:off x="492598" y="4233862"/>
            <a:ext cx="8236421" cy="892552"/>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如果想要匹配点或者句号，需要怎么办？</a:t>
            </a:r>
            <a:endParaRPr lang="en-US" altLang="zh-CN" sz="2000" kern="10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在前面使用反斜线“</a:t>
            </a:r>
            <a:r>
              <a:rPr lang="en-US" altLang="zh-CN" sz="2000" kern="100">
                <a:latin typeface="微软雅黑" pitchFamily="34" charset="-122"/>
                <a:ea typeface="微软雅黑" pitchFamily="34" charset="-122"/>
                <a:cs typeface="Times New Roman" panose="02020603050405020304" pitchFamily="18" charset="0"/>
              </a:rPr>
              <a:t>\</a:t>
            </a:r>
            <a:r>
              <a:rPr lang="zh-CN" altLang="en-US" sz="2000" kern="100">
                <a:latin typeface="微软雅黑" pitchFamily="34" charset="-122"/>
                <a:ea typeface="微软雅黑" pitchFamily="34" charset="-122"/>
                <a:cs typeface="Times New Roman" panose="02020603050405020304" pitchFamily="18" charset="0"/>
              </a:rPr>
              <a:t>”对它进行转义</a:t>
            </a:r>
            <a:endParaRPr lang="en-US" altLang="zh-CN" sz="2000" kern="100" dirty="0">
              <a:latin typeface="微软雅黑" pitchFamily="34" charset="-122"/>
              <a:ea typeface="微软雅黑" pitchFamily="34" charset="-122"/>
              <a:cs typeface="Times New Roman" panose="02020603050405020304" pitchFamily="18" charset="0"/>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8520" y="362070"/>
            <a:ext cx="8228280" cy="570539"/>
          </a:xfrm>
        </p:spPr>
        <p:txBody>
          <a:bodyPr/>
          <a:lstStyle/>
          <a:p>
            <a:pPr>
              <a:defRPr/>
            </a:pPr>
            <a:r>
              <a:rPr lang="en-US" altLang="zh-CN" sz="3300" dirty="0"/>
              <a:t>1.5 </a:t>
            </a:r>
            <a:r>
              <a:rPr lang="zh-CN" altLang="en-US" sz="3300" dirty="0"/>
              <a:t>从字符串开头</a:t>
            </a:r>
            <a:r>
              <a:rPr lang="en-US" altLang="zh-CN" sz="3300" dirty="0"/>
              <a:t>/</a:t>
            </a:r>
            <a:r>
              <a:rPr lang="zh-CN" altLang="en-US" sz="3300" dirty="0"/>
              <a:t>结尾</a:t>
            </a:r>
            <a:r>
              <a:rPr lang="en-US" altLang="zh-CN" sz="3300" dirty="0"/>
              <a:t>/</a:t>
            </a:r>
            <a:r>
              <a:rPr lang="zh-CN" altLang="en-US" sz="3300" dirty="0"/>
              <a:t>单词边界匹配</a:t>
            </a:r>
          </a:p>
        </p:txBody>
      </p:sp>
      <p:sp>
        <p:nvSpPr>
          <p:cNvPr id="8" name="矩形 7"/>
          <p:cNvSpPr/>
          <p:nvPr/>
        </p:nvSpPr>
        <p:spPr>
          <a:xfrm>
            <a:off x="486955" y="1078588"/>
            <a:ext cx="8236421" cy="169277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还有些符号和特殊字符是用来从字符串的开头或结尾开始搜索正则表达式模式的，如果想从字符串的开头开始匹配一个模式，必须使用符号</a:t>
            </a:r>
            <a:r>
              <a:rPr lang="en-US" altLang="zh-CN" sz="2000" kern="100">
                <a:latin typeface="微软雅黑" pitchFamily="34" charset="-122"/>
                <a:ea typeface="微软雅黑" pitchFamily="34" charset="-122"/>
                <a:cs typeface="Times New Roman" panose="02020603050405020304" pitchFamily="18" charset="0"/>
              </a:rPr>
              <a:t>^</a:t>
            </a:r>
            <a:r>
              <a:rPr lang="zh-CN" altLang="en-US" sz="2000" kern="100">
                <a:latin typeface="微软雅黑" pitchFamily="34" charset="-122"/>
                <a:ea typeface="微软雅黑" pitchFamily="34" charset="-122"/>
                <a:cs typeface="Times New Roman" panose="02020603050405020304" pitchFamily="18" charset="0"/>
              </a:rPr>
              <a:t>或者特殊符号</a:t>
            </a:r>
            <a:r>
              <a:rPr lang="en-US" altLang="zh-CN" sz="2000" kern="100">
                <a:latin typeface="微软雅黑" pitchFamily="34" charset="-122"/>
                <a:ea typeface="微软雅黑" pitchFamily="34" charset="-122"/>
                <a:cs typeface="Times New Roman" panose="02020603050405020304" pitchFamily="18" charset="0"/>
              </a:rPr>
              <a:t>\A</a:t>
            </a:r>
            <a:r>
              <a:rPr lang="zh-CN" altLang="en-US" sz="2000" kern="100">
                <a:latin typeface="微软雅黑" pitchFamily="34" charset="-122"/>
                <a:ea typeface="微软雅黑" pitchFamily="34" charset="-122"/>
                <a:cs typeface="Times New Roman" panose="02020603050405020304" pitchFamily="18" charset="0"/>
              </a:rPr>
              <a:t>。</a:t>
            </a:r>
            <a:endParaRPr lang="en-US" altLang="zh-CN" sz="2000" kern="10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美元符号</a:t>
            </a:r>
            <a:r>
              <a:rPr lang="en-US" altLang="zh-CN" sz="2000" kern="100">
                <a:latin typeface="微软雅黑" pitchFamily="34" charset="-122"/>
                <a:ea typeface="微软雅黑" pitchFamily="34" charset="-122"/>
                <a:cs typeface="Times New Roman" panose="02020603050405020304" pitchFamily="18" charset="0"/>
              </a:rPr>
              <a:t>$</a:t>
            </a:r>
            <a:r>
              <a:rPr lang="zh-CN" altLang="en-US" sz="2000" kern="100">
                <a:latin typeface="微软雅黑" pitchFamily="34" charset="-122"/>
                <a:ea typeface="微软雅黑" pitchFamily="34" charset="-122"/>
                <a:cs typeface="Times New Roman" panose="02020603050405020304" pitchFamily="18" charset="0"/>
              </a:rPr>
              <a:t>或</a:t>
            </a:r>
            <a:r>
              <a:rPr lang="en-US" altLang="zh-CN" sz="2000" kern="100">
                <a:latin typeface="微软雅黑" pitchFamily="34" charset="-122"/>
                <a:ea typeface="微软雅黑" pitchFamily="34" charset="-122"/>
                <a:cs typeface="Times New Roman" panose="02020603050405020304" pitchFamily="18" charset="0"/>
              </a:rPr>
              <a:t>\Z</a:t>
            </a:r>
            <a:r>
              <a:rPr lang="zh-CN" altLang="en-US" sz="2000" kern="100">
                <a:latin typeface="微软雅黑" pitchFamily="34" charset="-122"/>
                <a:ea typeface="微软雅黑" pitchFamily="34" charset="-122"/>
                <a:cs typeface="Times New Roman" panose="02020603050405020304" pitchFamily="18" charset="0"/>
              </a:rPr>
              <a:t>是用来匹配字符串的结尾的。</a:t>
            </a:r>
            <a:endParaRPr lang="en-US" altLang="zh-CN" sz="2000" kern="100">
              <a:latin typeface="微软雅黑" pitchFamily="34" charset="-122"/>
              <a:ea typeface="微软雅黑" pitchFamily="34" charset="-122"/>
              <a:cs typeface="Times New Roman" panose="02020603050405020304" pitchFamily="18" charset="0"/>
            </a:endParaRPr>
          </a:p>
        </p:txBody>
      </p:sp>
      <p:sp>
        <p:nvSpPr>
          <p:cNvPr id="11" name="灯片编号占位符 10"/>
          <p:cNvSpPr>
            <a:spLocks noGrp="1"/>
          </p:cNvSpPr>
          <p:nvPr>
            <p:ph type="sldNum" sz="quarter" idx="12"/>
          </p:nvPr>
        </p:nvSpPr>
        <p:spPr/>
        <p:txBody>
          <a:bodyPr/>
          <a:lstStyle/>
          <a:p>
            <a:fld id="{66EBF366-AA86-4E20-9C14-EE12D42CFD93}" type="slidenum">
              <a:rPr lang="zh-CN" altLang="en-US" smtClean="0">
                <a:solidFill>
                  <a:prstClr val="black">
                    <a:tint val="75000"/>
                  </a:prstClr>
                </a:solidFill>
              </a:rPr>
              <a:pPr/>
              <a:t>9</a:t>
            </a:fld>
            <a:endParaRPr lang="zh-CN" altLang="en-US">
              <a:solidFill>
                <a:prstClr val="black">
                  <a:tint val="75000"/>
                </a:prstClr>
              </a:solidFill>
            </a:endParaRPr>
          </a:p>
        </p:txBody>
      </p:sp>
      <p:graphicFrame>
        <p:nvGraphicFramePr>
          <p:cNvPr id="7" name="表格 6"/>
          <p:cNvGraphicFramePr>
            <a:graphicFrameLocks noGrp="1"/>
          </p:cNvGraphicFramePr>
          <p:nvPr/>
        </p:nvGraphicFramePr>
        <p:xfrm>
          <a:off x="936977" y="2954875"/>
          <a:ext cx="7123288" cy="1483360"/>
        </p:xfrm>
        <a:graphic>
          <a:graphicData uri="http://schemas.openxmlformats.org/drawingml/2006/table">
            <a:tbl>
              <a:tblPr firstRow="1" bandRow="1">
                <a:tableStyleId>{5C22544A-7EE6-4342-B048-85BDC9FD1C3A}</a:tableStyleId>
              </a:tblPr>
              <a:tblGrid>
                <a:gridCol w="2528711">
                  <a:extLst>
                    <a:ext uri="{9D8B030D-6E8A-4147-A177-3AD203B41FA5}">
                      <a16:colId xmlns:a16="http://schemas.microsoft.com/office/drawing/2014/main" val="20000"/>
                    </a:ext>
                  </a:extLst>
                </a:gridCol>
                <a:gridCol w="4594577">
                  <a:extLst>
                    <a:ext uri="{9D8B030D-6E8A-4147-A177-3AD203B41FA5}">
                      <a16:colId xmlns:a16="http://schemas.microsoft.com/office/drawing/2014/main" val="20001"/>
                    </a:ext>
                  </a:extLst>
                </a:gridCol>
              </a:tblGrid>
              <a:tr h="370840">
                <a:tc>
                  <a:txBody>
                    <a:bodyPr/>
                    <a:lstStyle/>
                    <a:p>
                      <a:r>
                        <a:rPr lang="zh-CN" altLang="en-US"/>
                        <a:t>正则表达式模式</a:t>
                      </a:r>
                    </a:p>
                  </a:txBody>
                  <a:tcPr/>
                </a:tc>
                <a:tc>
                  <a:txBody>
                    <a:bodyPr/>
                    <a:lstStyle/>
                    <a:p>
                      <a:r>
                        <a:rPr lang="zh-CN" altLang="en-US"/>
                        <a:t>匹配的字符串</a:t>
                      </a:r>
                    </a:p>
                  </a:txBody>
                  <a:tcPr/>
                </a:tc>
                <a:extLst>
                  <a:ext uri="{0D108BD9-81ED-4DB2-BD59-A6C34878D82A}">
                    <a16:rowId xmlns:a16="http://schemas.microsoft.com/office/drawing/2014/main" val="10000"/>
                  </a:ext>
                </a:extLst>
              </a:tr>
              <a:tr h="370840">
                <a:tc>
                  <a:txBody>
                    <a:bodyPr/>
                    <a:lstStyle/>
                    <a:p>
                      <a:r>
                        <a:rPr lang="en-US" altLang="zh-CN"/>
                        <a:t>^From</a:t>
                      </a:r>
                      <a:endParaRPr lang="zh-CN" altLang="en-US"/>
                    </a:p>
                  </a:txBody>
                  <a:tcPr/>
                </a:tc>
                <a:tc>
                  <a:txBody>
                    <a:bodyPr/>
                    <a:lstStyle/>
                    <a:p>
                      <a:r>
                        <a:rPr lang="zh-CN" altLang="en-US"/>
                        <a:t>匹配任何以</a:t>
                      </a:r>
                      <a:r>
                        <a:rPr lang="en-US" altLang="zh-CN"/>
                        <a:t>From</a:t>
                      </a:r>
                      <a:r>
                        <a:rPr lang="zh-CN" altLang="en-US"/>
                        <a:t>开始的字符串</a:t>
                      </a:r>
                    </a:p>
                  </a:txBody>
                  <a:tcPr/>
                </a:tc>
                <a:extLst>
                  <a:ext uri="{0D108BD9-81ED-4DB2-BD59-A6C34878D82A}">
                    <a16:rowId xmlns:a16="http://schemas.microsoft.com/office/drawing/2014/main" val="10001"/>
                  </a:ext>
                </a:extLst>
              </a:tr>
              <a:tr h="370840">
                <a:tc>
                  <a:txBody>
                    <a:bodyPr/>
                    <a:lstStyle/>
                    <a:p>
                      <a:r>
                        <a:rPr lang="en-US" altLang="zh-CN"/>
                        <a:t>/bin/tcsh$</a:t>
                      </a:r>
                      <a:endParaRPr lang="zh-CN" altLang="en-US"/>
                    </a:p>
                  </a:txBody>
                  <a:tcPr/>
                </a:tc>
                <a:tc>
                  <a:txBody>
                    <a:bodyPr/>
                    <a:lstStyle/>
                    <a:p>
                      <a:r>
                        <a:rPr lang="zh-CN" altLang="en-US"/>
                        <a:t>匹配任何以</a:t>
                      </a:r>
                      <a:r>
                        <a:rPr lang="en-US" altLang="zh-CN"/>
                        <a:t>/bin/tcsh</a:t>
                      </a:r>
                      <a:r>
                        <a:rPr lang="zh-CN" altLang="en-US"/>
                        <a:t>结束的字符串</a:t>
                      </a:r>
                    </a:p>
                  </a:txBody>
                  <a:tcPr/>
                </a:tc>
                <a:extLst>
                  <a:ext uri="{0D108BD9-81ED-4DB2-BD59-A6C34878D82A}">
                    <a16:rowId xmlns:a16="http://schemas.microsoft.com/office/drawing/2014/main" val="10002"/>
                  </a:ext>
                </a:extLst>
              </a:tr>
              <a:tr h="370840">
                <a:tc>
                  <a:txBody>
                    <a:bodyPr/>
                    <a:lstStyle/>
                    <a:p>
                      <a:r>
                        <a:rPr lang="en-US" altLang="zh-CN"/>
                        <a:t>^Subject:</a:t>
                      </a:r>
                      <a:r>
                        <a:rPr lang="en-US" altLang="zh-CN" baseline="0"/>
                        <a:t> hi$</a:t>
                      </a:r>
                      <a:endParaRPr lang="zh-CN" altLang="en-US"/>
                    </a:p>
                  </a:txBody>
                  <a:tcPr/>
                </a:tc>
                <a:tc>
                  <a:txBody>
                    <a:bodyPr/>
                    <a:lstStyle/>
                    <a:p>
                      <a:r>
                        <a:rPr lang="zh-CN" altLang="en-US"/>
                        <a:t>匹配仅由</a:t>
                      </a:r>
                      <a:r>
                        <a:rPr lang="en-US" altLang="zh-CN"/>
                        <a:t>Subject:</a:t>
                      </a:r>
                      <a:r>
                        <a:rPr lang="en-US" altLang="zh-CN" baseline="0"/>
                        <a:t> hi</a:t>
                      </a:r>
                      <a:r>
                        <a:rPr lang="zh-CN" altLang="en-US" baseline="0"/>
                        <a:t>组成的字符串</a:t>
                      </a:r>
                      <a:endParaRPr lang="en-US" altLang="zh-CN" baseline="0"/>
                    </a:p>
                  </a:txBody>
                  <a:tcPr/>
                </a:tc>
                <a:extLst>
                  <a:ext uri="{0D108BD9-81ED-4DB2-BD59-A6C34878D82A}">
                    <a16:rowId xmlns:a16="http://schemas.microsoft.com/office/drawing/2014/main" val="10003"/>
                  </a:ext>
                </a:extLst>
              </a:tr>
            </a:tbl>
          </a:graphicData>
        </a:graphic>
      </p:graphicFrame>
      <p:sp>
        <p:nvSpPr>
          <p:cNvPr id="9" name="矩形 8"/>
          <p:cNvSpPr/>
          <p:nvPr/>
        </p:nvSpPr>
        <p:spPr>
          <a:xfrm>
            <a:off x="492598" y="4561243"/>
            <a:ext cx="8236421" cy="1692771"/>
          </a:xfrm>
          <a:prstGeom prst="rect">
            <a:avLst/>
          </a:prstGeom>
        </p:spPr>
        <p:txBody>
          <a:bodyPr wrap="square">
            <a:spAutoFit/>
          </a:bodyPr>
          <a:lstStyle/>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如果想匹配这两个字符中的任何一个</a:t>
            </a:r>
            <a:r>
              <a:rPr lang="en-US" altLang="zh-CN" sz="2000" kern="100">
                <a:latin typeface="微软雅黑" pitchFamily="34" charset="-122"/>
                <a:ea typeface="微软雅黑" pitchFamily="34" charset="-122"/>
                <a:cs typeface="Times New Roman" panose="02020603050405020304" pitchFamily="18" charset="0"/>
              </a:rPr>
              <a:t>(</a:t>
            </a:r>
            <a:r>
              <a:rPr lang="zh-CN" altLang="en-US" sz="2000" kern="100">
                <a:latin typeface="微软雅黑" pitchFamily="34" charset="-122"/>
                <a:ea typeface="微软雅黑" pitchFamily="34" charset="-122"/>
                <a:cs typeface="Times New Roman" panose="02020603050405020304" pitchFamily="18" charset="0"/>
              </a:rPr>
              <a:t>或全部），就必须用反斜线进行转义。</a:t>
            </a:r>
            <a:endParaRPr lang="en-US" altLang="zh-CN" sz="2000" kern="100">
              <a:latin typeface="微软雅黑" pitchFamily="34" charset="-122"/>
              <a:ea typeface="微软雅黑" pitchFamily="34" charset="-122"/>
              <a:cs typeface="Times New Roman" panose="02020603050405020304" pitchFamily="18" charset="0"/>
            </a:endParaRPr>
          </a:p>
          <a:p>
            <a:pPr marL="342900" lvl="0" indent="-342900">
              <a:lnSpc>
                <a:spcPct val="130000"/>
              </a:lnSpc>
              <a:spcAft>
                <a:spcPts val="0"/>
              </a:spcAft>
              <a:buFont typeface="Wingdings" panose="05000000000000000000" pitchFamily="2" charset="2"/>
              <a:buChar char=""/>
              <a:tabLst>
                <a:tab pos="457200" algn="l"/>
              </a:tabLst>
            </a:pPr>
            <a:r>
              <a:rPr lang="zh-CN" altLang="en-US" sz="2000" kern="100">
                <a:latin typeface="微软雅黑" pitchFamily="34" charset="-122"/>
                <a:ea typeface="微软雅黑" pitchFamily="34" charset="-122"/>
                <a:cs typeface="Times New Roman" panose="02020603050405020304" pitchFamily="18" charset="0"/>
              </a:rPr>
              <a:t>例如，如果想匹配任何以美元符号</a:t>
            </a:r>
            <a:r>
              <a:rPr lang="en-US" altLang="zh-CN" sz="2000" kern="100">
                <a:latin typeface="微软雅黑" pitchFamily="34" charset="-122"/>
                <a:ea typeface="微软雅黑" pitchFamily="34" charset="-122"/>
                <a:cs typeface="Times New Roman" panose="02020603050405020304" pitchFamily="18" charset="0"/>
              </a:rPr>
              <a:t>($)</a:t>
            </a:r>
            <a:r>
              <a:rPr lang="zh-CN" altLang="en-US" sz="2000" kern="100">
                <a:latin typeface="微软雅黑" pitchFamily="34" charset="-122"/>
                <a:ea typeface="微软雅黑" pitchFamily="34" charset="-122"/>
                <a:cs typeface="Times New Roman" panose="02020603050405020304" pitchFamily="18" charset="0"/>
              </a:rPr>
              <a:t>结尾的字符串，一个开行的解决方法是用正则表达式模式</a:t>
            </a:r>
            <a:r>
              <a:rPr lang="en-US" altLang="zh-CN" sz="2000" kern="100">
                <a:latin typeface="微软雅黑" pitchFamily="34" charset="-122"/>
                <a:ea typeface="微软雅黑" pitchFamily="34" charset="-122"/>
                <a:cs typeface="Times New Roman" panose="02020603050405020304" pitchFamily="18" charset="0"/>
              </a:rPr>
              <a:t>”.*\$$”</a:t>
            </a:r>
            <a:r>
              <a:rPr lang="zh-CN" altLang="en-US" sz="2000" kern="100">
                <a:latin typeface="微软雅黑" pitchFamily="34" charset="-122"/>
                <a:ea typeface="微软雅黑" pitchFamily="34" charset="-122"/>
                <a:cs typeface="Times New Roman" panose="02020603050405020304" pitchFamily="18" charset="0"/>
              </a:rPr>
              <a:t>。</a:t>
            </a:r>
            <a:endParaRPr lang="en-US" altLang="zh-CN" sz="2000" kern="100">
              <a:latin typeface="微软雅黑" pitchFamily="34" charset="-122"/>
              <a:ea typeface="微软雅黑" pitchFamily="34" charset="-122"/>
              <a:cs typeface="Times New Roman" panose="02020603050405020304" pitchFamily="18" charset="0"/>
            </a:endParaRPr>
          </a:p>
        </p:txBody>
      </p:sp>
    </p:spTree>
  </p:cSld>
  <p:clrMapOvr>
    <a:masterClrMapping/>
  </p:clrMapOvr>
  <p:transition spd="med">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6775</TotalTime>
  <Words>3416</Words>
  <Application>Microsoft Macintosh PowerPoint</Application>
  <PresentationFormat>全屏显示(4:3)</PresentationFormat>
  <Paragraphs>402</Paragraphs>
  <Slides>34</Slides>
  <Notes>33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34</vt:i4>
      </vt:variant>
    </vt:vector>
  </HeadingPairs>
  <TitlesOfParts>
    <vt:vector size="44" baseType="lpstr">
      <vt:lpstr>宋体</vt:lpstr>
      <vt:lpstr>微软雅黑</vt:lpstr>
      <vt:lpstr>Arial</vt:lpstr>
      <vt:lpstr>Calibri</vt:lpstr>
      <vt:lpstr>Calibri Light</vt:lpstr>
      <vt:lpstr>Times New Roman</vt:lpstr>
      <vt:lpstr>Verdana</vt:lpstr>
      <vt:lpstr>Wingdings</vt:lpstr>
      <vt:lpstr>Office 主题</vt:lpstr>
      <vt:lpstr>1_Office 主题</vt:lpstr>
      <vt:lpstr>PowerPoint 演示文稿</vt:lpstr>
      <vt:lpstr>1.1. 什么正则表达式</vt:lpstr>
      <vt:lpstr>1.1. 什么正则表达式</vt:lpstr>
      <vt:lpstr>1.1. 什么正则表达式</vt:lpstr>
      <vt:lpstr>1.2. 正则表达式使用的特殊符号和字符</vt:lpstr>
      <vt:lpstr>1.2. 正则表达式使用的特殊符号和字符</vt:lpstr>
      <vt:lpstr>1.3 管道符号(|)</vt:lpstr>
      <vt:lpstr>1.4 匹配任意一个单个的字符(.)</vt:lpstr>
      <vt:lpstr>1.5 从字符串开头/结尾/单词边界匹配</vt:lpstr>
      <vt:lpstr>1.6 从字符串开头/结尾/单词边界匹配</vt:lpstr>
      <vt:lpstr>1.7 创建字符类[]</vt:lpstr>
      <vt:lpstr>1.8 指定范围(-)和否定(^)</vt:lpstr>
      <vt:lpstr>1.9 使用闭包操作符(*, +, ?, {})</vt:lpstr>
      <vt:lpstr>1.10 特殊字符表示、字符集</vt:lpstr>
      <vt:lpstr>1.11 用圆括号()创建组</vt:lpstr>
      <vt:lpstr>2.1 正则表达式和Python语言</vt:lpstr>
      <vt:lpstr>2.1. 正则表达式和Python语言</vt:lpstr>
      <vt:lpstr>2.2 正则表达式的预编译</vt:lpstr>
      <vt:lpstr>2.3 匹配对象和group()、groups()方法</vt:lpstr>
      <vt:lpstr>2.4 用match()匹配字符串</vt:lpstr>
      <vt:lpstr>2.4 用match()匹配字符串</vt:lpstr>
      <vt:lpstr>2.5 search()在一个字符串中查找一个模式</vt:lpstr>
      <vt:lpstr>2.6 匹配多个字符串</vt:lpstr>
      <vt:lpstr>2.7 匹配任意单个字符(.)</vt:lpstr>
      <vt:lpstr>2.8 创建字符集合([])</vt:lpstr>
      <vt:lpstr>2.9 重复、特殊字符和子组</vt:lpstr>
      <vt:lpstr>2.9 重复、特殊字符和子组</vt:lpstr>
      <vt:lpstr>2.9 重复、特殊字符和子组</vt:lpstr>
      <vt:lpstr>2.10 用findall()找出每个出现的匹配部分</vt:lpstr>
      <vt:lpstr>2.11 用sub()进行搜索和替换</vt:lpstr>
      <vt:lpstr>2.12 用split()分割</vt:lpstr>
      <vt:lpstr>3. 课程总结(1)</vt:lpstr>
      <vt:lpstr>3. 课程总结(2)</vt:lpstr>
      <vt:lpstr>3. 课程总结(3)</vt:lpstr>
    </vt:vector>
  </TitlesOfParts>
  <Company>Microsoft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王黎烨</dc:creator>
  <cp:lastModifiedBy>Microsoft Office User</cp:lastModifiedBy>
  <cp:revision>442</cp:revision>
  <dcterms:created xsi:type="dcterms:W3CDTF">2015-12-18T06:57:01Z</dcterms:created>
  <dcterms:modified xsi:type="dcterms:W3CDTF">2018-11-03T06:54:28Z</dcterms:modified>
</cp:coreProperties>
</file>