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Muli Heavy" charset="1" panose="00000A00000000000000"/>
      <p:regular r:id="rId20"/>
    </p:embeddedFont>
    <p:embeddedFont>
      <p:font typeface="TT Interphases Bold" charset="1" panose="02000803060000020004"/>
      <p:regular r:id="rId21"/>
    </p:embeddedFont>
    <p:embeddedFont>
      <p:font typeface="TT Interphases" charset="1" panose="02000503020000020004"/>
      <p:regular r:id="rId22"/>
    </p:embeddedFont>
    <p:embeddedFont>
      <p:font typeface="Horizon" charset="1" panose="02000500000000000000"/>
      <p:regular r:id="rId23"/>
    </p:embeddedFont>
    <p:embeddedFont>
      <p:font typeface="Open Sans" charset="1" panose="020B0606030504020204"/>
      <p:regular r:id="rId24"/>
    </p:embeddedFont>
    <p:embeddedFont>
      <p:font typeface="Open Sans Bold" charset="1" panose="020B0806030504020204"/>
      <p:regular r:id="rId25"/>
    </p:embeddedFont>
    <p:embeddedFont>
      <p:font typeface="TT Interphases Italics" charset="1" panose="02000503020000090004"/>
      <p:regular r:id="rId26"/>
    </p:embeddedFont>
    <p:embeddedFont>
      <p:font typeface="Muli Ultra-Bold" charset="1" panose="000009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jpe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2376901">
            <a:off x="6025872" y="-1562825"/>
            <a:ext cx="13552631" cy="21642251"/>
            <a:chOff x="0" y="0"/>
            <a:chExt cx="3569417" cy="57000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69417" cy="5700017"/>
            </a:xfrm>
            <a:custGeom>
              <a:avLst/>
              <a:gdLst/>
              <a:ahLst/>
              <a:cxnLst/>
              <a:rect r="r" b="b" t="t" l="l"/>
              <a:pathLst>
                <a:path h="5700017" w="3569417">
                  <a:moveTo>
                    <a:pt x="0" y="0"/>
                  </a:moveTo>
                  <a:lnTo>
                    <a:pt x="3569417" y="0"/>
                  </a:lnTo>
                  <a:lnTo>
                    <a:pt x="3569417" y="5700017"/>
                  </a:lnTo>
                  <a:lnTo>
                    <a:pt x="0" y="5700017"/>
                  </a:ln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69417" cy="5738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30636" y="7985179"/>
            <a:ext cx="2745202" cy="527075"/>
            <a:chOff x="0" y="0"/>
            <a:chExt cx="2116682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16682" cy="406400"/>
            </a:xfrm>
            <a:custGeom>
              <a:avLst/>
              <a:gdLst/>
              <a:ahLst/>
              <a:cxnLst/>
              <a:rect r="r" b="b" t="t" l="l"/>
              <a:pathLst>
                <a:path h="406400" w="2116682">
                  <a:moveTo>
                    <a:pt x="1913482" y="0"/>
                  </a:moveTo>
                  <a:cubicBezTo>
                    <a:pt x="2025706" y="0"/>
                    <a:pt x="2116682" y="90976"/>
                    <a:pt x="2116682" y="203200"/>
                  </a:cubicBezTo>
                  <a:cubicBezTo>
                    <a:pt x="2116682" y="315424"/>
                    <a:pt x="2025706" y="406400"/>
                    <a:pt x="191348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11668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303237" y="1845815"/>
            <a:ext cx="1681525" cy="1791444"/>
          </a:xfrm>
          <a:custGeom>
            <a:avLst/>
            <a:gdLst/>
            <a:ahLst/>
            <a:cxnLst/>
            <a:rect r="r" b="b" t="t" l="l"/>
            <a:pathLst>
              <a:path h="1791444" w="1681525">
                <a:moveTo>
                  <a:pt x="0" y="0"/>
                </a:moveTo>
                <a:lnTo>
                  <a:pt x="1681526" y="0"/>
                </a:lnTo>
                <a:lnTo>
                  <a:pt x="1681526" y="1791444"/>
                </a:lnTo>
                <a:lnTo>
                  <a:pt x="0" y="17914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95769" y="3704468"/>
            <a:ext cx="11896462" cy="2398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69"/>
              </a:lnSpc>
            </a:pPr>
            <a:r>
              <a:rPr lang="en-US" b="true" sz="15378" spc="292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PROYECTO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38813" y="8060088"/>
            <a:ext cx="2328849" cy="339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31"/>
              </a:lnSpc>
              <a:spcBef>
                <a:spcPct val="0"/>
              </a:spcBef>
            </a:pPr>
            <a:r>
              <a:rPr lang="en-US" b="true" sz="2022">
                <a:solidFill>
                  <a:srgbClr val="000A1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Grupo 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908037" y="6017104"/>
            <a:ext cx="7491186" cy="1575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7"/>
              </a:lnSpc>
            </a:pPr>
            <a:r>
              <a:rPr lang="en-US" sz="4519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SISTEMA DE CONTROL DE PRODUCCION Y VENTAS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9707118" y="1590880"/>
            <a:ext cx="8100160" cy="8082360"/>
            <a:chOff x="0" y="0"/>
            <a:chExt cx="2279266" cy="22742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79266" cy="2274257"/>
            </a:xfrm>
            <a:custGeom>
              <a:avLst/>
              <a:gdLst/>
              <a:ahLst/>
              <a:cxnLst/>
              <a:rect r="r" b="b" t="t" l="l"/>
              <a:pathLst>
                <a:path h="2274257" w="2279266">
                  <a:moveTo>
                    <a:pt x="26762" y="0"/>
                  </a:moveTo>
                  <a:lnTo>
                    <a:pt x="2252504" y="0"/>
                  </a:lnTo>
                  <a:cubicBezTo>
                    <a:pt x="2259602" y="0"/>
                    <a:pt x="2266409" y="2820"/>
                    <a:pt x="2271428" y="7838"/>
                  </a:cubicBezTo>
                  <a:cubicBezTo>
                    <a:pt x="2276446" y="12857"/>
                    <a:pt x="2279266" y="19664"/>
                    <a:pt x="2279266" y="26762"/>
                  </a:cubicBezTo>
                  <a:lnTo>
                    <a:pt x="2279266" y="2247495"/>
                  </a:lnTo>
                  <a:cubicBezTo>
                    <a:pt x="2279266" y="2254593"/>
                    <a:pt x="2276446" y="2261400"/>
                    <a:pt x="2271428" y="2266419"/>
                  </a:cubicBezTo>
                  <a:cubicBezTo>
                    <a:pt x="2266409" y="2271438"/>
                    <a:pt x="2259602" y="2274257"/>
                    <a:pt x="2252504" y="2274257"/>
                  </a:cubicBezTo>
                  <a:lnTo>
                    <a:pt x="26762" y="2274257"/>
                  </a:lnTo>
                  <a:cubicBezTo>
                    <a:pt x="19664" y="2274257"/>
                    <a:pt x="12857" y="2271438"/>
                    <a:pt x="7838" y="2266419"/>
                  </a:cubicBezTo>
                  <a:cubicBezTo>
                    <a:pt x="2820" y="2261400"/>
                    <a:pt x="0" y="2254593"/>
                    <a:pt x="0" y="2247495"/>
                  </a:cubicBezTo>
                  <a:lnTo>
                    <a:pt x="0" y="26762"/>
                  </a:lnTo>
                  <a:cubicBezTo>
                    <a:pt x="0" y="19664"/>
                    <a:pt x="2820" y="12857"/>
                    <a:pt x="7838" y="7838"/>
                  </a:cubicBezTo>
                  <a:cubicBezTo>
                    <a:pt x="12857" y="2820"/>
                    <a:pt x="19664" y="0"/>
                    <a:pt x="26762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279266" cy="2312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763462" y="1170470"/>
            <a:ext cx="3596284" cy="658178"/>
            <a:chOff x="0" y="0"/>
            <a:chExt cx="2220569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20569" cy="406400"/>
            </a:xfrm>
            <a:custGeom>
              <a:avLst/>
              <a:gdLst/>
              <a:ahLst/>
              <a:cxnLst/>
              <a:rect r="r" b="b" t="t" l="l"/>
              <a:pathLst>
                <a:path h="406400" w="2220569">
                  <a:moveTo>
                    <a:pt x="2017369" y="0"/>
                  </a:moveTo>
                  <a:cubicBezTo>
                    <a:pt x="2129593" y="0"/>
                    <a:pt x="2220569" y="90976"/>
                    <a:pt x="2220569" y="203200"/>
                  </a:cubicBezTo>
                  <a:cubicBezTo>
                    <a:pt x="2220569" y="315424"/>
                    <a:pt x="2129593" y="406400"/>
                    <a:pt x="201736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22056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-1766672" y="254694"/>
            <a:ext cx="11850027" cy="9472459"/>
            <a:chOff x="0" y="0"/>
            <a:chExt cx="3120995" cy="249480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120995" cy="2494804"/>
            </a:xfrm>
            <a:custGeom>
              <a:avLst/>
              <a:gdLst/>
              <a:ahLst/>
              <a:cxnLst/>
              <a:rect r="r" b="b" t="t" l="l"/>
              <a:pathLst>
                <a:path h="2494804" w="3120995">
                  <a:moveTo>
                    <a:pt x="18293" y="0"/>
                  </a:moveTo>
                  <a:lnTo>
                    <a:pt x="3102702" y="0"/>
                  </a:lnTo>
                  <a:cubicBezTo>
                    <a:pt x="3107553" y="0"/>
                    <a:pt x="3112206" y="1927"/>
                    <a:pt x="3115637" y="5358"/>
                  </a:cubicBezTo>
                  <a:cubicBezTo>
                    <a:pt x="3119068" y="8789"/>
                    <a:pt x="3120995" y="13441"/>
                    <a:pt x="3120995" y="18293"/>
                  </a:cubicBezTo>
                  <a:lnTo>
                    <a:pt x="3120995" y="2476511"/>
                  </a:lnTo>
                  <a:cubicBezTo>
                    <a:pt x="3120995" y="2486614"/>
                    <a:pt x="3112805" y="2494804"/>
                    <a:pt x="3102702" y="2494804"/>
                  </a:cubicBezTo>
                  <a:lnTo>
                    <a:pt x="18293" y="2494804"/>
                  </a:lnTo>
                  <a:cubicBezTo>
                    <a:pt x="13441" y="2494804"/>
                    <a:pt x="8789" y="2492877"/>
                    <a:pt x="5358" y="2489446"/>
                  </a:cubicBezTo>
                  <a:cubicBezTo>
                    <a:pt x="1927" y="2486015"/>
                    <a:pt x="0" y="2481362"/>
                    <a:pt x="0" y="2476511"/>
                  </a:cubicBezTo>
                  <a:lnTo>
                    <a:pt x="0" y="18293"/>
                  </a:lnTo>
                  <a:cubicBezTo>
                    <a:pt x="0" y="8190"/>
                    <a:pt x="8190" y="0"/>
                    <a:pt x="18293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120995" cy="25329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580041" y="3390281"/>
            <a:ext cx="11301259" cy="6356958"/>
          </a:xfrm>
          <a:custGeom>
            <a:avLst/>
            <a:gdLst/>
            <a:ahLst/>
            <a:cxnLst/>
            <a:rect r="r" b="b" t="t" l="l"/>
            <a:pathLst>
              <a:path h="6356958" w="11301259">
                <a:moveTo>
                  <a:pt x="0" y="0"/>
                </a:moveTo>
                <a:lnTo>
                  <a:pt x="11301259" y="0"/>
                </a:lnTo>
                <a:lnTo>
                  <a:pt x="1130125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230671" y="1237960"/>
            <a:ext cx="2737890" cy="471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31"/>
              </a:lnSpc>
              <a:spcBef>
                <a:spcPct val="0"/>
              </a:spcBef>
            </a:pPr>
            <a:r>
              <a:rPr lang="en-US" b="true" sz="2807">
                <a:solidFill>
                  <a:srgbClr val="000A1F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Api Rest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0112" y="1000125"/>
            <a:ext cx="7865871" cy="2390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451"/>
              </a:lnSpc>
              <a:spcBef>
                <a:spcPct val="0"/>
              </a:spcBef>
            </a:pPr>
            <a:r>
              <a:rPr lang="en-US" b="true" sz="7621" spc="144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PRODUCTOS Y ENTREGABLES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4398286"/>
            <a:ext cx="4918978" cy="2839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1"/>
              </a:lnSpc>
            </a:pPr>
            <a:r>
              <a:rPr lang="en-US" sz="236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Proyecto backend con Spring Boot que incluye servicios REST para gestión de usuarios, inventario, producción, ventas y merma, login seguro con contraseña cifrada, base de datos MySQL relacional,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9707118" y="1590880"/>
            <a:ext cx="8100160" cy="8082360"/>
            <a:chOff x="0" y="0"/>
            <a:chExt cx="2279266" cy="22742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79266" cy="2274257"/>
            </a:xfrm>
            <a:custGeom>
              <a:avLst/>
              <a:gdLst/>
              <a:ahLst/>
              <a:cxnLst/>
              <a:rect r="r" b="b" t="t" l="l"/>
              <a:pathLst>
                <a:path h="2274257" w="2279266">
                  <a:moveTo>
                    <a:pt x="26762" y="0"/>
                  </a:moveTo>
                  <a:lnTo>
                    <a:pt x="2252504" y="0"/>
                  </a:lnTo>
                  <a:cubicBezTo>
                    <a:pt x="2259602" y="0"/>
                    <a:pt x="2266409" y="2820"/>
                    <a:pt x="2271428" y="7838"/>
                  </a:cubicBezTo>
                  <a:cubicBezTo>
                    <a:pt x="2276446" y="12857"/>
                    <a:pt x="2279266" y="19664"/>
                    <a:pt x="2279266" y="26762"/>
                  </a:cubicBezTo>
                  <a:lnTo>
                    <a:pt x="2279266" y="2247495"/>
                  </a:lnTo>
                  <a:cubicBezTo>
                    <a:pt x="2279266" y="2254593"/>
                    <a:pt x="2276446" y="2261400"/>
                    <a:pt x="2271428" y="2266419"/>
                  </a:cubicBezTo>
                  <a:cubicBezTo>
                    <a:pt x="2266409" y="2271438"/>
                    <a:pt x="2259602" y="2274257"/>
                    <a:pt x="2252504" y="2274257"/>
                  </a:cubicBezTo>
                  <a:lnTo>
                    <a:pt x="26762" y="2274257"/>
                  </a:lnTo>
                  <a:cubicBezTo>
                    <a:pt x="19664" y="2274257"/>
                    <a:pt x="12857" y="2271438"/>
                    <a:pt x="7838" y="2266419"/>
                  </a:cubicBezTo>
                  <a:cubicBezTo>
                    <a:pt x="2820" y="2261400"/>
                    <a:pt x="0" y="2254593"/>
                    <a:pt x="0" y="2247495"/>
                  </a:cubicBezTo>
                  <a:lnTo>
                    <a:pt x="0" y="26762"/>
                  </a:lnTo>
                  <a:cubicBezTo>
                    <a:pt x="0" y="19664"/>
                    <a:pt x="2820" y="12857"/>
                    <a:pt x="7838" y="7838"/>
                  </a:cubicBezTo>
                  <a:cubicBezTo>
                    <a:pt x="12857" y="2820"/>
                    <a:pt x="19664" y="0"/>
                    <a:pt x="26762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279266" cy="2312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763462" y="1170470"/>
            <a:ext cx="3596284" cy="658178"/>
            <a:chOff x="0" y="0"/>
            <a:chExt cx="2220569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20569" cy="406400"/>
            </a:xfrm>
            <a:custGeom>
              <a:avLst/>
              <a:gdLst/>
              <a:ahLst/>
              <a:cxnLst/>
              <a:rect r="r" b="b" t="t" l="l"/>
              <a:pathLst>
                <a:path h="406400" w="2220569">
                  <a:moveTo>
                    <a:pt x="2017369" y="0"/>
                  </a:moveTo>
                  <a:cubicBezTo>
                    <a:pt x="2129593" y="0"/>
                    <a:pt x="2220569" y="90976"/>
                    <a:pt x="2220569" y="203200"/>
                  </a:cubicBezTo>
                  <a:cubicBezTo>
                    <a:pt x="2220569" y="315424"/>
                    <a:pt x="2129593" y="406400"/>
                    <a:pt x="201736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22056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-1766672" y="254694"/>
            <a:ext cx="11850027" cy="9472459"/>
            <a:chOff x="0" y="0"/>
            <a:chExt cx="3120995" cy="249480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120995" cy="2494804"/>
            </a:xfrm>
            <a:custGeom>
              <a:avLst/>
              <a:gdLst/>
              <a:ahLst/>
              <a:cxnLst/>
              <a:rect r="r" b="b" t="t" l="l"/>
              <a:pathLst>
                <a:path h="2494804" w="3120995">
                  <a:moveTo>
                    <a:pt x="18293" y="0"/>
                  </a:moveTo>
                  <a:lnTo>
                    <a:pt x="3102702" y="0"/>
                  </a:lnTo>
                  <a:cubicBezTo>
                    <a:pt x="3107553" y="0"/>
                    <a:pt x="3112206" y="1927"/>
                    <a:pt x="3115637" y="5358"/>
                  </a:cubicBezTo>
                  <a:cubicBezTo>
                    <a:pt x="3119068" y="8789"/>
                    <a:pt x="3120995" y="13441"/>
                    <a:pt x="3120995" y="18293"/>
                  </a:cubicBezTo>
                  <a:lnTo>
                    <a:pt x="3120995" y="2476511"/>
                  </a:lnTo>
                  <a:cubicBezTo>
                    <a:pt x="3120995" y="2486614"/>
                    <a:pt x="3112805" y="2494804"/>
                    <a:pt x="3102702" y="2494804"/>
                  </a:cubicBezTo>
                  <a:lnTo>
                    <a:pt x="18293" y="2494804"/>
                  </a:lnTo>
                  <a:cubicBezTo>
                    <a:pt x="13441" y="2494804"/>
                    <a:pt x="8789" y="2492877"/>
                    <a:pt x="5358" y="2489446"/>
                  </a:cubicBezTo>
                  <a:cubicBezTo>
                    <a:pt x="1927" y="2486015"/>
                    <a:pt x="0" y="2481362"/>
                    <a:pt x="0" y="2476511"/>
                  </a:cubicBezTo>
                  <a:lnTo>
                    <a:pt x="0" y="18293"/>
                  </a:lnTo>
                  <a:cubicBezTo>
                    <a:pt x="0" y="8190"/>
                    <a:pt x="8190" y="0"/>
                    <a:pt x="18293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120995" cy="25329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109701" y="2743028"/>
            <a:ext cx="8903807" cy="5778062"/>
          </a:xfrm>
          <a:custGeom>
            <a:avLst/>
            <a:gdLst/>
            <a:ahLst/>
            <a:cxnLst/>
            <a:rect r="r" b="b" t="t" l="l"/>
            <a:pathLst>
              <a:path h="5778062" w="8903807">
                <a:moveTo>
                  <a:pt x="0" y="0"/>
                </a:moveTo>
                <a:lnTo>
                  <a:pt x="8903807" y="0"/>
                </a:lnTo>
                <a:lnTo>
                  <a:pt x="8903807" y="5778063"/>
                </a:lnTo>
                <a:lnTo>
                  <a:pt x="0" y="57780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397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230671" y="1237960"/>
            <a:ext cx="2737890" cy="471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31"/>
              </a:lnSpc>
              <a:spcBef>
                <a:spcPct val="0"/>
              </a:spcBef>
            </a:pPr>
            <a:r>
              <a:rPr lang="en-US" b="true" sz="2807">
                <a:solidFill>
                  <a:srgbClr val="000A1F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Mysql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0112" y="1000125"/>
            <a:ext cx="7865871" cy="2390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451"/>
              </a:lnSpc>
              <a:spcBef>
                <a:spcPct val="0"/>
              </a:spcBef>
            </a:pPr>
            <a:r>
              <a:rPr lang="en-US" b="true" sz="7621" spc="144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PRODUCTOS Y ENTREGABLES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4390253"/>
            <a:ext cx="6736179" cy="2362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1"/>
              </a:lnSpc>
            </a:pPr>
            <a:r>
              <a:rPr lang="en-US" sz="236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Proyecto backend con Spring Boot que incluye servicios REST para gestión de usuarios, inventario, producción, ventas y merma, login seguro con contraseña cifrada, base de datos MySQL relacional,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7603181" y="-512411"/>
            <a:ext cx="12199553" cy="11621151"/>
            <a:chOff x="0" y="0"/>
            <a:chExt cx="3213051" cy="3060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3051" cy="3060715"/>
            </a:xfrm>
            <a:custGeom>
              <a:avLst/>
              <a:gdLst/>
              <a:ahLst/>
              <a:cxnLst/>
              <a:rect r="r" b="b" t="t" l="l"/>
              <a:pathLst>
                <a:path h="3060715" w="3213051">
                  <a:moveTo>
                    <a:pt x="17769" y="0"/>
                  </a:moveTo>
                  <a:lnTo>
                    <a:pt x="3195282" y="0"/>
                  </a:lnTo>
                  <a:cubicBezTo>
                    <a:pt x="3199995" y="0"/>
                    <a:pt x="3204514" y="1872"/>
                    <a:pt x="3207847" y="5204"/>
                  </a:cubicBezTo>
                  <a:cubicBezTo>
                    <a:pt x="3211179" y="8537"/>
                    <a:pt x="3213051" y="13056"/>
                    <a:pt x="3213051" y="17769"/>
                  </a:cubicBezTo>
                  <a:lnTo>
                    <a:pt x="3213051" y="3042946"/>
                  </a:lnTo>
                  <a:cubicBezTo>
                    <a:pt x="3213051" y="3047658"/>
                    <a:pt x="3211179" y="3052178"/>
                    <a:pt x="3207847" y="3055510"/>
                  </a:cubicBezTo>
                  <a:cubicBezTo>
                    <a:pt x="3204514" y="3058843"/>
                    <a:pt x="3199995" y="3060715"/>
                    <a:pt x="3195282" y="3060715"/>
                  </a:cubicBezTo>
                  <a:lnTo>
                    <a:pt x="17769" y="3060715"/>
                  </a:lnTo>
                  <a:cubicBezTo>
                    <a:pt x="13056" y="3060715"/>
                    <a:pt x="8537" y="3058843"/>
                    <a:pt x="5204" y="3055510"/>
                  </a:cubicBezTo>
                  <a:cubicBezTo>
                    <a:pt x="1872" y="3052178"/>
                    <a:pt x="0" y="3047658"/>
                    <a:pt x="0" y="3042946"/>
                  </a:cubicBezTo>
                  <a:lnTo>
                    <a:pt x="0" y="17769"/>
                  </a:lnTo>
                  <a:cubicBezTo>
                    <a:pt x="0" y="13056"/>
                    <a:pt x="1872" y="8537"/>
                    <a:pt x="5204" y="5204"/>
                  </a:cubicBezTo>
                  <a:cubicBezTo>
                    <a:pt x="8537" y="1872"/>
                    <a:pt x="13056" y="0"/>
                    <a:pt x="17769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13051" cy="3098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237683" y="2186366"/>
            <a:ext cx="7751485" cy="6223599"/>
            <a:chOff x="0" y="0"/>
            <a:chExt cx="7467600" cy="59956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A1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3"/>
              <a:stretch>
                <a:fillRect l="0" t="-9300" r="0" b="-930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066277" y="1194388"/>
            <a:ext cx="7273360" cy="1190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451"/>
              </a:lnSpc>
              <a:spcBef>
                <a:spcPct val="0"/>
              </a:spcBef>
            </a:pPr>
            <a:r>
              <a:rPr lang="en-US" b="true" sz="7621" spc="144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CONCLUSIÓN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66277" y="2624740"/>
            <a:ext cx="6959826" cy="2839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1"/>
              </a:lnSpc>
            </a:pPr>
            <a:r>
              <a:rPr lang="en-US" sz="236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El sistema automatiza la gestión de inventario, producción y ventas, mejorando la eficiencia y reduciendo errores. Permite analizar la rentabilidad en tiempo real, optimiza el uso de materia prima y, gracias a su arquitectura modular, es escalable y fácil de mantener.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150885" y="-1107161"/>
            <a:ext cx="12199553" cy="12501322"/>
            <a:chOff x="0" y="0"/>
            <a:chExt cx="3213051" cy="32925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3051" cy="3292529"/>
            </a:xfrm>
            <a:custGeom>
              <a:avLst/>
              <a:gdLst/>
              <a:ahLst/>
              <a:cxnLst/>
              <a:rect r="r" b="b" t="t" l="l"/>
              <a:pathLst>
                <a:path h="3292529" w="3213051">
                  <a:moveTo>
                    <a:pt x="17769" y="0"/>
                  </a:moveTo>
                  <a:lnTo>
                    <a:pt x="3195282" y="0"/>
                  </a:lnTo>
                  <a:cubicBezTo>
                    <a:pt x="3199995" y="0"/>
                    <a:pt x="3204514" y="1872"/>
                    <a:pt x="3207847" y="5204"/>
                  </a:cubicBezTo>
                  <a:cubicBezTo>
                    <a:pt x="3211179" y="8537"/>
                    <a:pt x="3213051" y="13056"/>
                    <a:pt x="3213051" y="17769"/>
                  </a:cubicBezTo>
                  <a:lnTo>
                    <a:pt x="3213051" y="3274760"/>
                  </a:lnTo>
                  <a:cubicBezTo>
                    <a:pt x="3213051" y="3279473"/>
                    <a:pt x="3211179" y="3283993"/>
                    <a:pt x="3207847" y="3287325"/>
                  </a:cubicBezTo>
                  <a:cubicBezTo>
                    <a:pt x="3204514" y="3290657"/>
                    <a:pt x="3199995" y="3292529"/>
                    <a:pt x="3195282" y="3292529"/>
                  </a:cubicBezTo>
                  <a:lnTo>
                    <a:pt x="17769" y="3292529"/>
                  </a:lnTo>
                  <a:cubicBezTo>
                    <a:pt x="13056" y="3292529"/>
                    <a:pt x="8537" y="3290657"/>
                    <a:pt x="5204" y="3287325"/>
                  </a:cubicBezTo>
                  <a:cubicBezTo>
                    <a:pt x="1872" y="3283993"/>
                    <a:pt x="0" y="3279473"/>
                    <a:pt x="0" y="3274760"/>
                  </a:cubicBezTo>
                  <a:lnTo>
                    <a:pt x="0" y="17769"/>
                  </a:lnTo>
                  <a:cubicBezTo>
                    <a:pt x="0" y="13056"/>
                    <a:pt x="1872" y="8537"/>
                    <a:pt x="5204" y="5204"/>
                  </a:cubicBezTo>
                  <a:cubicBezTo>
                    <a:pt x="8537" y="1872"/>
                    <a:pt x="13056" y="0"/>
                    <a:pt x="17769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13051" cy="33306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720169" y="2288740"/>
            <a:ext cx="6147208" cy="6969560"/>
            <a:chOff x="0" y="0"/>
            <a:chExt cx="5209146" cy="59060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29209" y="1094105"/>
              <a:ext cx="4154424" cy="4154424"/>
            </a:xfrm>
            <a:custGeom>
              <a:avLst/>
              <a:gdLst/>
              <a:ahLst/>
              <a:cxnLst/>
              <a:rect r="r" b="b" t="t" l="l"/>
              <a:pathLst>
                <a:path h="4154424" w="4154424">
                  <a:moveTo>
                    <a:pt x="4154424" y="471170"/>
                  </a:moveTo>
                  <a:cubicBezTo>
                    <a:pt x="4154424" y="1437869"/>
                    <a:pt x="4154424" y="2713673"/>
                    <a:pt x="4154424" y="3683254"/>
                  </a:cubicBezTo>
                  <a:cubicBezTo>
                    <a:pt x="4021582" y="3698113"/>
                    <a:pt x="3919093" y="3898519"/>
                    <a:pt x="3915029" y="4154424"/>
                  </a:cubicBezTo>
                  <a:cubicBezTo>
                    <a:pt x="2737371" y="4154424"/>
                    <a:pt x="1417091" y="4154424"/>
                    <a:pt x="239395" y="4154424"/>
                  </a:cubicBezTo>
                  <a:cubicBezTo>
                    <a:pt x="235331" y="3898519"/>
                    <a:pt x="132842" y="3698113"/>
                    <a:pt x="0" y="3683254"/>
                  </a:cubicBezTo>
                  <a:cubicBezTo>
                    <a:pt x="0" y="2714726"/>
                    <a:pt x="0" y="1437068"/>
                    <a:pt x="0" y="471170"/>
                  </a:cubicBezTo>
                  <a:cubicBezTo>
                    <a:pt x="132842" y="456311"/>
                    <a:pt x="235331" y="255905"/>
                    <a:pt x="239395" y="0"/>
                  </a:cubicBezTo>
                  <a:cubicBezTo>
                    <a:pt x="1416888" y="0"/>
                    <a:pt x="2737485" y="0"/>
                    <a:pt x="3915029" y="0"/>
                  </a:cubicBezTo>
                  <a:cubicBezTo>
                    <a:pt x="3919093" y="255905"/>
                    <a:pt x="4021582" y="456311"/>
                    <a:pt x="4154424" y="471170"/>
                  </a:cubicBezTo>
                  <a:close/>
                </a:path>
              </a:pathLst>
            </a:custGeom>
            <a:blipFill>
              <a:blip r:embed="rId3"/>
              <a:stretch>
                <a:fillRect l="-44746" t="0" r="-3303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09146" cy="5906008"/>
            </a:xfrm>
            <a:custGeom>
              <a:avLst/>
              <a:gdLst/>
              <a:ahLst/>
              <a:cxnLst/>
              <a:rect r="r" b="b" t="t" l="l"/>
              <a:pathLst>
                <a:path h="5906008" w="5209146">
                  <a:moveTo>
                    <a:pt x="5209146" y="5906008"/>
                  </a:moveTo>
                  <a:lnTo>
                    <a:pt x="0" y="5906008"/>
                  </a:lnTo>
                  <a:lnTo>
                    <a:pt x="0" y="0"/>
                  </a:lnTo>
                  <a:lnTo>
                    <a:pt x="5209146" y="0"/>
                  </a:lnTo>
                  <a:lnTo>
                    <a:pt x="5209146" y="5906008"/>
                  </a:lnTo>
                  <a:close/>
                </a:path>
              </a:pathLst>
            </a:custGeom>
            <a:blipFill>
              <a:blip r:embed="rId4"/>
              <a:stretch>
                <a:fillRect l="-27" t="0" r="-27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231204" y="1634818"/>
            <a:ext cx="10038914" cy="1115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5"/>
              </a:lnSpc>
              <a:spcBef>
                <a:spcPct val="0"/>
              </a:spcBef>
            </a:pPr>
            <a:r>
              <a:rPr lang="en-US" b="true" sz="7221" spc="137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RECOMENDACIONES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92987" y="3885378"/>
            <a:ext cx="6510339" cy="4427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1"/>
              </a:lnSpc>
            </a:pPr>
            <a:r>
              <a:rPr lang="en-US" sz="313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Se recomienda hacer pruebas constantes, capacitar al personal y, a futuro, implementar análisis predictivo, automatización avanzada y respaldos automáticos para asegurar el rendimiento y la seguridad del sistema.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2376901">
            <a:off x="6025872" y="-1562825"/>
            <a:ext cx="13552631" cy="21642251"/>
            <a:chOff x="0" y="0"/>
            <a:chExt cx="3569417" cy="57000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69417" cy="5700017"/>
            </a:xfrm>
            <a:custGeom>
              <a:avLst/>
              <a:gdLst/>
              <a:ahLst/>
              <a:cxnLst/>
              <a:rect r="r" b="b" t="t" l="l"/>
              <a:pathLst>
                <a:path h="5700017" w="3569417">
                  <a:moveTo>
                    <a:pt x="0" y="0"/>
                  </a:moveTo>
                  <a:lnTo>
                    <a:pt x="3569417" y="0"/>
                  </a:lnTo>
                  <a:lnTo>
                    <a:pt x="3569417" y="5700017"/>
                  </a:lnTo>
                  <a:lnTo>
                    <a:pt x="0" y="5700017"/>
                  </a:ln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69417" cy="5738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489205" y="6647481"/>
            <a:ext cx="2745202" cy="527075"/>
            <a:chOff x="0" y="0"/>
            <a:chExt cx="2116682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16682" cy="406400"/>
            </a:xfrm>
            <a:custGeom>
              <a:avLst/>
              <a:gdLst/>
              <a:ahLst/>
              <a:cxnLst/>
              <a:rect r="r" b="b" t="t" l="l"/>
              <a:pathLst>
                <a:path h="406400" w="2116682">
                  <a:moveTo>
                    <a:pt x="1913482" y="0"/>
                  </a:moveTo>
                  <a:cubicBezTo>
                    <a:pt x="2025706" y="0"/>
                    <a:pt x="2116682" y="90976"/>
                    <a:pt x="2116682" y="203200"/>
                  </a:cubicBezTo>
                  <a:cubicBezTo>
                    <a:pt x="2116682" y="315424"/>
                    <a:pt x="2025706" y="406400"/>
                    <a:pt x="191348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11668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303237" y="1845815"/>
            <a:ext cx="1681525" cy="1791444"/>
          </a:xfrm>
          <a:custGeom>
            <a:avLst/>
            <a:gdLst/>
            <a:ahLst/>
            <a:cxnLst/>
            <a:rect r="r" b="b" t="t" l="l"/>
            <a:pathLst>
              <a:path h="1791444" w="1681525">
                <a:moveTo>
                  <a:pt x="0" y="0"/>
                </a:moveTo>
                <a:lnTo>
                  <a:pt x="1681526" y="0"/>
                </a:lnTo>
                <a:lnTo>
                  <a:pt x="1681526" y="1791444"/>
                </a:lnTo>
                <a:lnTo>
                  <a:pt x="0" y="17914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95769" y="3915744"/>
            <a:ext cx="11896462" cy="2398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69"/>
              </a:lnSpc>
            </a:pPr>
            <a:r>
              <a:rPr lang="en-US" b="true" sz="15378" spc="292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GRACIAS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97382" y="6722389"/>
            <a:ext cx="2328849" cy="339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31"/>
              </a:lnSpc>
              <a:spcBef>
                <a:spcPct val="0"/>
              </a:spcBef>
            </a:pPr>
            <a:r>
              <a:rPr lang="en-US" b="true" sz="2022">
                <a:solidFill>
                  <a:srgbClr val="000A1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Grupo 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7045485" y="-5730060"/>
            <a:ext cx="7656149" cy="21747120"/>
            <a:chOff x="0" y="0"/>
            <a:chExt cx="2016434" cy="57276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6434" cy="5727636"/>
            </a:xfrm>
            <a:custGeom>
              <a:avLst/>
              <a:gdLst/>
              <a:ahLst/>
              <a:cxnLst/>
              <a:rect r="r" b="b" t="t" l="l"/>
              <a:pathLst>
                <a:path h="5727636" w="2016434">
                  <a:moveTo>
                    <a:pt x="28314" y="0"/>
                  </a:moveTo>
                  <a:lnTo>
                    <a:pt x="1988121" y="0"/>
                  </a:lnTo>
                  <a:cubicBezTo>
                    <a:pt x="1995630" y="0"/>
                    <a:pt x="2002832" y="2983"/>
                    <a:pt x="2008142" y="8293"/>
                  </a:cubicBezTo>
                  <a:cubicBezTo>
                    <a:pt x="2013452" y="13603"/>
                    <a:pt x="2016434" y="20804"/>
                    <a:pt x="2016434" y="28314"/>
                  </a:cubicBezTo>
                  <a:lnTo>
                    <a:pt x="2016434" y="5699323"/>
                  </a:lnTo>
                  <a:cubicBezTo>
                    <a:pt x="2016434" y="5706832"/>
                    <a:pt x="2013452" y="5714034"/>
                    <a:pt x="2008142" y="5719344"/>
                  </a:cubicBezTo>
                  <a:cubicBezTo>
                    <a:pt x="2002832" y="5724653"/>
                    <a:pt x="1995630" y="5727636"/>
                    <a:pt x="1988121" y="5727636"/>
                  </a:cubicBezTo>
                  <a:lnTo>
                    <a:pt x="28314" y="5727636"/>
                  </a:lnTo>
                  <a:cubicBezTo>
                    <a:pt x="20804" y="5727636"/>
                    <a:pt x="13603" y="5724653"/>
                    <a:pt x="8293" y="5719344"/>
                  </a:cubicBezTo>
                  <a:cubicBezTo>
                    <a:pt x="2983" y="5714034"/>
                    <a:pt x="0" y="5706832"/>
                    <a:pt x="0" y="5699323"/>
                  </a:cubicBezTo>
                  <a:lnTo>
                    <a:pt x="0" y="28314"/>
                  </a:lnTo>
                  <a:cubicBezTo>
                    <a:pt x="0" y="20804"/>
                    <a:pt x="2983" y="13603"/>
                    <a:pt x="8293" y="8293"/>
                  </a:cubicBezTo>
                  <a:cubicBezTo>
                    <a:pt x="13603" y="2983"/>
                    <a:pt x="20804" y="0"/>
                    <a:pt x="283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16434" cy="5765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037296" y="1923648"/>
            <a:ext cx="4520777" cy="1190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451"/>
              </a:lnSpc>
              <a:spcBef>
                <a:spcPct val="0"/>
              </a:spcBef>
            </a:pPr>
            <a:r>
              <a:rPr lang="en-US" b="true" sz="7621" spc="144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ÍNDICE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93443" y="7112540"/>
            <a:ext cx="5374749" cy="61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1"/>
              </a:lnSpc>
            </a:pPr>
            <a:r>
              <a:rPr lang="en-US" sz="4001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Recomendaciones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93443" y="6129574"/>
            <a:ext cx="6059326" cy="61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1"/>
              </a:lnSpc>
            </a:pPr>
            <a:r>
              <a:rPr lang="en-US" sz="4001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Conclusiones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93443" y="4150893"/>
            <a:ext cx="5374749" cy="61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1"/>
              </a:lnSpc>
            </a:pPr>
            <a:r>
              <a:rPr lang="en-US" sz="4001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Definicion y alcance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93443" y="5150463"/>
            <a:ext cx="6059326" cy="61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1"/>
              </a:lnSpc>
            </a:pPr>
            <a:r>
              <a:rPr lang="en-US" sz="4001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Productos y Alcanzables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190506" y="3513718"/>
            <a:ext cx="4698675" cy="3631346"/>
            <a:chOff x="0" y="0"/>
            <a:chExt cx="6264900" cy="484179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1184900" y="2647469"/>
              <a:ext cx="5080000" cy="815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41"/>
                </a:lnSpc>
              </a:pPr>
              <a:r>
                <a:rPr lang="en-US" sz="4001">
                  <a:solidFill>
                    <a:srgbClr val="FFFFFF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Diagnostico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184900" y="3958091"/>
              <a:ext cx="5080000" cy="815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41"/>
                </a:lnSpc>
              </a:pPr>
              <a:r>
                <a:rPr lang="en-US" sz="4001">
                  <a:solidFill>
                    <a:srgbClr val="FFFFFF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Objetivos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184900" y="9229"/>
              <a:ext cx="5080000" cy="815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41"/>
                </a:lnSpc>
              </a:pPr>
              <a:r>
                <a:rPr lang="en-US" sz="4001">
                  <a:solidFill>
                    <a:srgbClr val="FFFFFF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Resumen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184900" y="1341989"/>
              <a:ext cx="5080000" cy="815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41"/>
                </a:lnSpc>
              </a:pPr>
              <a:r>
                <a:rPr lang="en-US" sz="4001">
                  <a:solidFill>
                    <a:srgbClr val="FFFFFF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Introduccion</a:t>
              </a:r>
            </a:p>
          </p:txBody>
        </p:sp>
        <p:grpSp>
          <p:nvGrpSpPr>
            <p:cNvPr name="Group 16" id="16"/>
            <p:cNvGrpSpPr/>
            <p:nvPr/>
          </p:nvGrpSpPr>
          <p:grpSpPr>
            <a:xfrm rot="0">
              <a:off x="0" y="0"/>
              <a:ext cx="843514" cy="843514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74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223126" y="14143"/>
              <a:ext cx="397262" cy="7485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b="true" sz="3435">
                  <a:solidFill>
                    <a:srgbClr val="000A1F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1</a:t>
              </a:r>
            </a:p>
          </p:txBody>
        </p:sp>
        <p:grpSp>
          <p:nvGrpSpPr>
            <p:cNvPr name="Group 20" id="20"/>
            <p:cNvGrpSpPr/>
            <p:nvPr/>
          </p:nvGrpSpPr>
          <p:grpSpPr>
            <a:xfrm rot="0">
              <a:off x="0" y="1332760"/>
              <a:ext cx="843514" cy="843514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74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223126" y="1346903"/>
              <a:ext cx="397262" cy="7485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b="true" sz="3435">
                  <a:solidFill>
                    <a:srgbClr val="000A1F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2</a:t>
              </a:r>
            </a:p>
          </p:txBody>
        </p:sp>
        <p:grpSp>
          <p:nvGrpSpPr>
            <p:cNvPr name="Group 24" id="24"/>
            <p:cNvGrpSpPr/>
            <p:nvPr/>
          </p:nvGrpSpPr>
          <p:grpSpPr>
            <a:xfrm rot="0">
              <a:off x="0" y="2665521"/>
              <a:ext cx="843514" cy="843514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74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223126" y="2679663"/>
              <a:ext cx="397262" cy="7485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b="true" sz="3435">
                  <a:solidFill>
                    <a:srgbClr val="000A1F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3</a:t>
              </a:r>
            </a:p>
          </p:txBody>
        </p:sp>
        <p:grpSp>
          <p:nvGrpSpPr>
            <p:cNvPr name="Group 28" id="28"/>
            <p:cNvGrpSpPr/>
            <p:nvPr/>
          </p:nvGrpSpPr>
          <p:grpSpPr>
            <a:xfrm rot="0">
              <a:off x="0" y="3998281"/>
              <a:ext cx="843514" cy="843514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74"/>
                  </a:lnSpc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223126" y="4012424"/>
              <a:ext cx="397262" cy="7485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b="true" sz="3435">
                  <a:solidFill>
                    <a:srgbClr val="000A1F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4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9297684" y="4146353"/>
            <a:ext cx="632635" cy="632590"/>
            <a:chOff x="0" y="0"/>
            <a:chExt cx="843514" cy="843453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843514" cy="843453"/>
              <a:chOff x="0" y="0"/>
              <a:chExt cx="812800" cy="812741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741"/>
              </a:xfrm>
              <a:custGeom>
                <a:avLst/>
                <a:gdLst/>
                <a:ahLst/>
                <a:cxnLst/>
                <a:rect r="r" b="b" t="t" l="l"/>
                <a:pathLst>
                  <a:path h="812741" w="812800">
                    <a:moveTo>
                      <a:pt x="406400" y="0"/>
                    </a:moveTo>
                    <a:cubicBezTo>
                      <a:pt x="181951" y="0"/>
                      <a:pt x="0" y="181938"/>
                      <a:pt x="0" y="406370"/>
                    </a:cubicBezTo>
                    <a:cubicBezTo>
                      <a:pt x="0" y="630803"/>
                      <a:pt x="181951" y="812741"/>
                      <a:pt x="406400" y="812741"/>
                    </a:cubicBezTo>
                    <a:cubicBezTo>
                      <a:pt x="630849" y="812741"/>
                      <a:pt x="812800" y="630803"/>
                      <a:pt x="812800" y="406370"/>
                    </a:cubicBezTo>
                    <a:cubicBezTo>
                      <a:pt x="812800" y="18193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38094"/>
                <a:ext cx="660400" cy="6984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74"/>
                  </a:lnSpc>
                </a:pPr>
              </a:p>
            </p:txBody>
          </p:sp>
        </p:grpSp>
        <p:sp>
          <p:nvSpPr>
            <p:cNvPr name="TextBox 36" id="36"/>
            <p:cNvSpPr txBox="true"/>
            <p:nvPr/>
          </p:nvSpPr>
          <p:spPr>
            <a:xfrm rot="0">
              <a:off x="223126" y="14143"/>
              <a:ext cx="397262" cy="748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b="true" sz="3435">
                  <a:solidFill>
                    <a:srgbClr val="000A1F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6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9297684" y="5145923"/>
            <a:ext cx="632635" cy="632590"/>
            <a:chOff x="0" y="0"/>
            <a:chExt cx="843514" cy="843453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843514" cy="843453"/>
              <a:chOff x="0" y="0"/>
              <a:chExt cx="812800" cy="812741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812800" cy="812741"/>
              </a:xfrm>
              <a:custGeom>
                <a:avLst/>
                <a:gdLst/>
                <a:ahLst/>
                <a:cxnLst/>
                <a:rect r="r" b="b" t="t" l="l"/>
                <a:pathLst>
                  <a:path h="812741" w="812800">
                    <a:moveTo>
                      <a:pt x="406400" y="0"/>
                    </a:moveTo>
                    <a:cubicBezTo>
                      <a:pt x="181951" y="0"/>
                      <a:pt x="0" y="181938"/>
                      <a:pt x="0" y="406370"/>
                    </a:cubicBezTo>
                    <a:cubicBezTo>
                      <a:pt x="0" y="630803"/>
                      <a:pt x="181951" y="812741"/>
                      <a:pt x="406400" y="812741"/>
                    </a:cubicBezTo>
                    <a:cubicBezTo>
                      <a:pt x="630849" y="812741"/>
                      <a:pt x="812800" y="630803"/>
                      <a:pt x="812800" y="406370"/>
                    </a:cubicBezTo>
                    <a:cubicBezTo>
                      <a:pt x="812800" y="18193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76200" y="38094"/>
                <a:ext cx="660400" cy="6984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74"/>
                  </a:lnSpc>
                </a:pPr>
              </a:p>
            </p:txBody>
          </p:sp>
        </p:grpSp>
        <p:sp>
          <p:nvSpPr>
            <p:cNvPr name="TextBox 41" id="41"/>
            <p:cNvSpPr txBox="true"/>
            <p:nvPr/>
          </p:nvSpPr>
          <p:spPr>
            <a:xfrm rot="0">
              <a:off x="223126" y="14143"/>
              <a:ext cx="397262" cy="748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b="true" sz="3435">
                  <a:solidFill>
                    <a:srgbClr val="000A1F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7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9297684" y="6145493"/>
            <a:ext cx="632635" cy="632590"/>
            <a:chOff x="0" y="0"/>
            <a:chExt cx="843514" cy="843453"/>
          </a:xfrm>
        </p:grpSpPr>
        <p:grpSp>
          <p:nvGrpSpPr>
            <p:cNvPr name="Group 43" id="43"/>
            <p:cNvGrpSpPr/>
            <p:nvPr/>
          </p:nvGrpSpPr>
          <p:grpSpPr>
            <a:xfrm rot="0">
              <a:off x="0" y="0"/>
              <a:ext cx="843514" cy="843453"/>
              <a:chOff x="0" y="0"/>
              <a:chExt cx="812800" cy="812741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812800" cy="812741"/>
              </a:xfrm>
              <a:custGeom>
                <a:avLst/>
                <a:gdLst/>
                <a:ahLst/>
                <a:cxnLst/>
                <a:rect r="r" b="b" t="t" l="l"/>
                <a:pathLst>
                  <a:path h="812741" w="812800">
                    <a:moveTo>
                      <a:pt x="406400" y="0"/>
                    </a:moveTo>
                    <a:cubicBezTo>
                      <a:pt x="181951" y="0"/>
                      <a:pt x="0" y="181938"/>
                      <a:pt x="0" y="406370"/>
                    </a:cubicBezTo>
                    <a:cubicBezTo>
                      <a:pt x="0" y="630803"/>
                      <a:pt x="181951" y="812741"/>
                      <a:pt x="406400" y="812741"/>
                    </a:cubicBezTo>
                    <a:cubicBezTo>
                      <a:pt x="630849" y="812741"/>
                      <a:pt x="812800" y="630803"/>
                      <a:pt x="812800" y="406370"/>
                    </a:cubicBezTo>
                    <a:cubicBezTo>
                      <a:pt x="812800" y="18193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76200" y="38094"/>
                <a:ext cx="660400" cy="6984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74"/>
                  </a:lnSpc>
                </a:pPr>
              </a:p>
            </p:txBody>
          </p:sp>
        </p:grpSp>
        <p:sp>
          <p:nvSpPr>
            <p:cNvPr name="TextBox 46" id="46"/>
            <p:cNvSpPr txBox="true"/>
            <p:nvPr/>
          </p:nvSpPr>
          <p:spPr>
            <a:xfrm rot="0">
              <a:off x="223126" y="14143"/>
              <a:ext cx="397262" cy="748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b="true" sz="3435">
                  <a:solidFill>
                    <a:srgbClr val="000A1F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8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9297684" y="7145064"/>
            <a:ext cx="632635" cy="632590"/>
            <a:chOff x="0" y="0"/>
            <a:chExt cx="843514" cy="843453"/>
          </a:xfrm>
        </p:grpSpPr>
        <p:grpSp>
          <p:nvGrpSpPr>
            <p:cNvPr name="Group 48" id="48"/>
            <p:cNvGrpSpPr/>
            <p:nvPr/>
          </p:nvGrpSpPr>
          <p:grpSpPr>
            <a:xfrm rot="0">
              <a:off x="0" y="0"/>
              <a:ext cx="843514" cy="843453"/>
              <a:chOff x="0" y="0"/>
              <a:chExt cx="812800" cy="812741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812800" cy="812741"/>
              </a:xfrm>
              <a:custGeom>
                <a:avLst/>
                <a:gdLst/>
                <a:ahLst/>
                <a:cxnLst/>
                <a:rect r="r" b="b" t="t" l="l"/>
                <a:pathLst>
                  <a:path h="812741" w="812800">
                    <a:moveTo>
                      <a:pt x="406400" y="0"/>
                    </a:moveTo>
                    <a:cubicBezTo>
                      <a:pt x="181951" y="0"/>
                      <a:pt x="0" y="181938"/>
                      <a:pt x="0" y="406370"/>
                    </a:cubicBezTo>
                    <a:cubicBezTo>
                      <a:pt x="0" y="630803"/>
                      <a:pt x="181951" y="812741"/>
                      <a:pt x="406400" y="812741"/>
                    </a:cubicBezTo>
                    <a:cubicBezTo>
                      <a:pt x="630849" y="812741"/>
                      <a:pt x="812800" y="630803"/>
                      <a:pt x="812800" y="406370"/>
                    </a:cubicBezTo>
                    <a:cubicBezTo>
                      <a:pt x="812800" y="18193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0" id="50"/>
              <p:cNvSpPr txBox="true"/>
              <p:nvPr/>
            </p:nvSpPr>
            <p:spPr>
              <a:xfrm>
                <a:off x="76200" y="38094"/>
                <a:ext cx="660400" cy="6984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74"/>
                  </a:lnSpc>
                </a:pPr>
              </a:p>
            </p:txBody>
          </p:sp>
        </p:grpSp>
        <p:sp>
          <p:nvSpPr>
            <p:cNvPr name="TextBox 51" id="51"/>
            <p:cNvSpPr txBox="true"/>
            <p:nvPr/>
          </p:nvSpPr>
          <p:spPr>
            <a:xfrm rot="0">
              <a:off x="223126" y="14143"/>
              <a:ext cx="397262" cy="748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b="true" sz="3435">
                  <a:solidFill>
                    <a:srgbClr val="000A1F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9</a:t>
              </a: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4079181" y="7465922"/>
            <a:ext cx="3810000" cy="61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1"/>
              </a:lnSpc>
            </a:pPr>
            <a:r>
              <a:rPr lang="en-US" sz="4001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Justificacion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3183422" y="7461381"/>
            <a:ext cx="632635" cy="632635"/>
            <a:chOff x="0" y="0"/>
            <a:chExt cx="843514" cy="843514"/>
          </a:xfrm>
        </p:grpSpPr>
        <p:grpSp>
          <p:nvGrpSpPr>
            <p:cNvPr name="Group 54" id="54"/>
            <p:cNvGrpSpPr/>
            <p:nvPr/>
          </p:nvGrpSpPr>
          <p:grpSpPr>
            <a:xfrm rot="0">
              <a:off x="0" y="0"/>
              <a:ext cx="843514" cy="843514"/>
              <a:chOff x="0" y="0"/>
              <a:chExt cx="812800" cy="812800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6" id="5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74"/>
                  </a:lnSpc>
                </a:pPr>
              </a:p>
            </p:txBody>
          </p:sp>
        </p:grpSp>
        <p:sp>
          <p:nvSpPr>
            <p:cNvPr name="TextBox 57" id="57"/>
            <p:cNvSpPr txBox="true"/>
            <p:nvPr/>
          </p:nvSpPr>
          <p:spPr>
            <a:xfrm rot="0">
              <a:off x="223126" y="14143"/>
              <a:ext cx="397262" cy="7485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b="true" sz="3435">
                  <a:solidFill>
                    <a:srgbClr val="000A1F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5315925" y="-5226033"/>
            <a:ext cx="7656149" cy="20739065"/>
            <a:chOff x="0" y="0"/>
            <a:chExt cx="2016434" cy="54621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6434" cy="5462141"/>
            </a:xfrm>
            <a:custGeom>
              <a:avLst/>
              <a:gdLst/>
              <a:ahLst/>
              <a:cxnLst/>
              <a:rect r="r" b="b" t="t" l="l"/>
              <a:pathLst>
                <a:path h="5462141" w="2016434">
                  <a:moveTo>
                    <a:pt x="28314" y="0"/>
                  </a:moveTo>
                  <a:lnTo>
                    <a:pt x="1988121" y="0"/>
                  </a:lnTo>
                  <a:cubicBezTo>
                    <a:pt x="1995630" y="0"/>
                    <a:pt x="2002832" y="2983"/>
                    <a:pt x="2008142" y="8293"/>
                  </a:cubicBezTo>
                  <a:cubicBezTo>
                    <a:pt x="2013452" y="13603"/>
                    <a:pt x="2016434" y="20804"/>
                    <a:pt x="2016434" y="28314"/>
                  </a:cubicBezTo>
                  <a:lnTo>
                    <a:pt x="2016434" y="5433827"/>
                  </a:lnTo>
                  <a:cubicBezTo>
                    <a:pt x="2016434" y="5441336"/>
                    <a:pt x="2013452" y="5448538"/>
                    <a:pt x="2008142" y="5453848"/>
                  </a:cubicBezTo>
                  <a:cubicBezTo>
                    <a:pt x="2002832" y="5459157"/>
                    <a:pt x="1995630" y="5462141"/>
                    <a:pt x="1988121" y="5462141"/>
                  </a:cubicBezTo>
                  <a:lnTo>
                    <a:pt x="28314" y="5462141"/>
                  </a:lnTo>
                  <a:cubicBezTo>
                    <a:pt x="20804" y="5462141"/>
                    <a:pt x="13603" y="5459157"/>
                    <a:pt x="8293" y="5453848"/>
                  </a:cubicBezTo>
                  <a:cubicBezTo>
                    <a:pt x="2983" y="5448538"/>
                    <a:pt x="0" y="5441336"/>
                    <a:pt x="0" y="5433827"/>
                  </a:cubicBezTo>
                  <a:lnTo>
                    <a:pt x="0" y="28314"/>
                  </a:lnTo>
                  <a:cubicBezTo>
                    <a:pt x="0" y="20804"/>
                    <a:pt x="2983" y="13603"/>
                    <a:pt x="8293" y="8293"/>
                  </a:cubicBezTo>
                  <a:cubicBezTo>
                    <a:pt x="13603" y="2983"/>
                    <a:pt x="20804" y="0"/>
                    <a:pt x="283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16434" cy="5500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404986" y="3885665"/>
            <a:ext cx="11478028" cy="376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3"/>
              </a:lnSpc>
            </a:pPr>
            <a:r>
              <a:rPr lang="en-US" sz="266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Este proyecto plantea el desarrollo de un sistema web integral para empresas manufactureras, con el fin de optimizar la gestión de inventarios, producción y ventas. Utilizando tecnologías como Spring Boot, JPA, Spring Security y despliegue en la nube, se busca automatizar procesos clave mediante servicios RESTful, autenticación segura y operaciones CRUD, mejorando la eficiencia operativa y facilitando decisiones basadas en datos reales.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93146" y="2284388"/>
            <a:ext cx="8901708" cy="1190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51"/>
              </a:lnSpc>
              <a:spcBef>
                <a:spcPct val="0"/>
              </a:spcBef>
            </a:pPr>
            <a:r>
              <a:rPr lang="en-US" b="true" sz="7621" spc="144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RESUMEN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5315925" y="-5226033"/>
            <a:ext cx="7656149" cy="20739065"/>
            <a:chOff x="0" y="0"/>
            <a:chExt cx="2016434" cy="54621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6434" cy="5462141"/>
            </a:xfrm>
            <a:custGeom>
              <a:avLst/>
              <a:gdLst/>
              <a:ahLst/>
              <a:cxnLst/>
              <a:rect r="r" b="b" t="t" l="l"/>
              <a:pathLst>
                <a:path h="5462141" w="2016434">
                  <a:moveTo>
                    <a:pt x="28314" y="0"/>
                  </a:moveTo>
                  <a:lnTo>
                    <a:pt x="1988121" y="0"/>
                  </a:lnTo>
                  <a:cubicBezTo>
                    <a:pt x="1995630" y="0"/>
                    <a:pt x="2002832" y="2983"/>
                    <a:pt x="2008142" y="8293"/>
                  </a:cubicBezTo>
                  <a:cubicBezTo>
                    <a:pt x="2013452" y="13603"/>
                    <a:pt x="2016434" y="20804"/>
                    <a:pt x="2016434" y="28314"/>
                  </a:cubicBezTo>
                  <a:lnTo>
                    <a:pt x="2016434" y="5433827"/>
                  </a:lnTo>
                  <a:cubicBezTo>
                    <a:pt x="2016434" y="5441336"/>
                    <a:pt x="2013452" y="5448538"/>
                    <a:pt x="2008142" y="5453848"/>
                  </a:cubicBezTo>
                  <a:cubicBezTo>
                    <a:pt x="2002832" y="5459157"/>
                    <a:pt x="1995630" y="5462141"/>
                    <a:pt x="1988121" y="5462141"/>
                  </a:cubicBezTo>
                  <a:lnTo>
                    <a:pt x="28314" y="5462141"/>
                  </a:lnTo>
                  <a:cubicBezTo>
                    <a:pt x="20804" y="5462141"/>
                    <a:pt x="13603" y="5459157"/>
                    <a:pt x="8293" y="5453848"/>
                  </a:cubicBezTo>
                  <a:cubicBezTo>
                    <a:pt x="2983" y="5448538"/>
                    <a:pt x="0" y="5441336"/>
                    <a:pt x="0" y="5433827"/>
                  </a:cubicBezTo>
                  <a:lnTo>
                    <a:pt x="0" y="28314"/>
                  </a:lnTo>
                  <a:cubicBezTo>
                    <a:pt x="0" y="20804"/>
                    <a:pt x="2983" y="13603"/>
                    <a:pt x="8293" y="8293"/>
                  </a:cubicBezTo>
                  <a:cubicBezTo>
                    <a:pt x="13603" y="2983"/>
                    <a:pt x="20804" y="0"/>
                    <a:pt x="283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16434" cy="5500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404986" y="3885665"/>
            <a:ext cx="11478028" cy="322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3"/>
              </a:lnSpc>
            </a:pPr>
            <a:r>
              <a:rPr lang="en-US" sz="266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Muchas empresas manufactureras enfrentan problemas por la falta de integración tecnológica, lo que ocasiona desorden en inventarios, fallos en la trazabilidad y dificultad para evaluar la rentabilidad. Este proyecto propone una solución moderna que centraliza la información, optimiza recursos y mejora la toma de decisiones, con el objetivo de elevar el rendimiento empresarial.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93146" y="2284388"/>
            <a:ext cx="8901708" cy="1190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51"/>
              </a:lnSpc>
              <a:spcBef>
                <a:spcPct val="0"/>
              </a:spcBef>
            </a:pPr>
            <a:r>
              <a:rPr lang="en-US" b="true" sz="7621" spc="144" strike="noStrike" u="none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INTRODUCCIÓN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1120181" y="3917342"/>
            <a:ext cx="4742240" cy="4925202"/>
            <a:chOff x="0" y="0"/>
            <a:chExt cx="1248985" cy="12971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48985" cy="1297173"/>
            </a:xfrm>
            <a:custGeom>
              <a:avLst/>
              <a:gdLst/>
              <a:ahLst/>
              <a:cxnLst/>
              <a:rect r="r" b="b" t="t" l="l"/>
              <a:pathLst>
                <a:path h="1297173" w="1248985">
                  <a:moveTo>
                    <a:pt x="45711" y="0"/>
                  </a:moveTo>
                  <a:lnTo>
                    <a:pt x="1203274" y="0"/>
                  </a:lnTo>
                  <a:cubicBezTo>
                    <a:pt x="1215397" y="0"/>
                    <a:pt x="1227024" y="4816"/>
                    <a:pt x="1235597" y="13389"/>
                  </a:cubicBezTo>
                  <a:cubicBezTo>
                    <a:pt x="1244169" y="21961"/>
                    <a:pt x="1248985" y="33588"/>
                    <a:pt x="1248985" y="45711"/>
                  </a:cubicBezTo>
                  <a:lnTo>
                    <a:pt x="1248985" y="1251461"/>
                  </a:lnTo>
                  <a:cubicBezTo>
                    <a:pt x="1248985" y="1276707"/>
                    <a:pt x="1228519" y="1297173"/>
                    <a:pt x="1203274" y="1297173"/>
                  </a:cubicBezTo>
                  <a:lnTo>
                    <a:pt x="45711" y="1297173"/>
                  </a:lnTo>
                  <a:cubicBezTo>
                    <a:pt x="33588" y="1297173"/>
                    <a:pt x="21961" y="1292357"/>
                    <a:pt x="13389" y="1283784"/>
                  </a:cubicBezTo>
                  <a:cubicBezTo>
                    <a:pt x="4816" y="1275212"/>
                    <a:pt x="0" y="1263585"/>
                    <a:pt x="0" y="1251461"/>
                  </a:cubicBezTo>
                  <a:lnTo>
                    <a:pt x="0" y="45711"/>
                  </a:lnTo>
                  <a:cubicBezTo>
                    <a:pt x="0" y="33588"/>
                    <a:pt x="4816" y="21961"/>
                    <a:pt x="13389" y="13389"/>
                  </a:cubicBezTo>
                  <a:cubicBezTo>
                    <a:pt x="21961" y="4816"/>
                    <a:pt x="33588" y="0"/>
                    <a:pt x="45711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48985" cy="1335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6772880" y="3917342"/>
            <a:ext cx="4742240" cy="4925202"/>
            <a:chOff x="0" y="0"/>
            <a:chExt cx="1248985" cy="12971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48985" cy="1297173"/>
            </a:xfrm>
            <a:custGeom>
              <a:avLst/>
              <a:gdLst/>
              <a:ahLst/>
              <a:cxnLst/>
              <a:rect r="r" b="b" t="t" l="l"/>
              <a:pathLst>
                <a:path h="1297173" w="1248985">
                  <a:moveTo>
                    <a:pt x="45711" y="0"/>
                  </a:moveTo>
                  <a:lnTo>
                    <a:pt x="1203274" y="0"/>
                  </a:lnTo>
                  <a:cubicBezTo>
                    <a:pt x="1215397" y="0"/>
                    <a:pt x="1227024" y="4816"/>
                    <a:pt x="1235597" y="13389"/>
                  </a:cubicBezTo>
                  <a:cubicBezTo>
                    <a:pt x="1244169" y="21961"/>
                    <a:pt x="1248985" y="33588"/>
                    <a:pt x="1248985" y="45711"/>
                  </a:cubicBezTo>
                  <a:lnTo>
                    <a:pt x="1248985" y="1251461"/>
                  </a:lnTo>
                  <a:cubicBezTo>
                    <a:pt x="1248985" y="1276707"/>
                    <a:pt x="1228519" y="1297173"/>
                    <a:pt x="1203274" y="1297173"/>
                  </a:cubicBezTo>
                  <a:lnTo>
                    <a:pt x="45711" y="1297173"/>
                  </a:lnTo>
                  <a:cubicBezTo>
                    <a:pt x="33588" y="1297173"/>
                    <a:pt x="21961" y="1292357"/>
                    <a:pt x="13389" y="1283784"/>
                  </a:cubicBezTo>
                  <a:cubicBezTo>
                    <a:pt x="4816" y="1275212"/>
                    <a:pt x="0" y="1263585"/>
                    <a:pt x="0" y="1251461"/>
                  </a:cubicBezTo>
                  <a:lnTo>
                    <a:pt x="0" y="45711"/>
                  </a:lnTo>
                  <a:cubicBezTo>
                    <a:pt x="0" y="33588"/>
                    <a:pt x="4816" y="21961"/>
                    <a:pt x="13389" y="13389"/>
                  </a:cubicBezTo>
                  <a:cubicBezTo>
                    <a:pt x="21961" y="4816"/>
                    <a:pt x="33588" y="0"/>
                    <a:pt x="45711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48985" cy="1335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7503808" y="-3563284"/>
            <a:ext cx="4127957" cy="8211534"/>
            <a:chOff x="0" y="0"/>
            <a:chExt cx="1087198" cy="216270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7198" cy="2162708"/>
            </a:xfrm>
            <a:custGeom>
              <a:avLst/>
              <a:gdLst/>
              <a:ahLst/>
              <a:cxnLst/>
              <a:rect r="r" b="b" t="t" l="l"/>
              <a:pathLst>
                <a:path h="2162708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2110195"/>
                  </a:lnTo>
                  <a:cubicBezTo>
                    <a:pt x="1087198" y="2124122"/>
                    <a:pt x="1081666" y="2137479"/>
                    <a:pt x="1071818" y="2147328"/>
                  </a:cubicBezTo>
                  <a:cubicBezTo>
                    <a:pt x="1061969" y="2157176"/>
                    <a:pt x="1048612" y="2162708"/>
                    <a:pt x="1034685" y="2162708"/>
                  </a:cubicBezTo>
                  <a:lnTo>
                    <a:pt x="52514" y="2162708"/>
                  </a:lnTo>
                  <a:cubicBezTo>
                    <a:pt x="23511" y="2162708"/>
                    <a:pt x="0" y="2139197"/>
                    <a:pt x="0" y="2110195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87198" cy="22008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406870" y="4167662"/>
            <a:ext cx="4169629" cy="849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8"/>
              </a:lnSpc>
            </a:pPr>
            <a:r>
              <a:rPr lang="en-US" sz="4167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Social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81399" y="4186866"/>
            <a:ext cx="5049800" cy="765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9"/>
              </a:lnSpc>
            </a:pPr>
            <a:r>
              <a:rPr lang="en-US" sz="377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Economico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95706" y="513908"/>
            <a:ext cx="7544159" cy="1190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51"/>
              </a:lnSpc>
              <a:spcBef>
                <a:spcPct val="0"/>
              </a:spcBef>
            </a:pPr>
            <a:r>
              <a:rPr lang="en-US" b="true" sz="7621" spc="144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DIAGNOSTICO</a:t>
            </a:r>
          </a:p>
        </p:txBody>
      </p:sp>
      <p:grpSp>
        <p:nvGrpSpPr>
          <p:cNvPr name="Group 15" id="15"/>
          <p:cNvGrpSpPr/>
          <p:nvPr/>
        </p:nvGrpSpPr>
        <p:grpSpPr>
          <a:xfrm rot="5400000">
            <a:off x="12425579" y="3917342"/>
            <a:ext cx="4742240" cy="4925202"/>
            <a:chOff x="0" y="0"/>
            <a:chExt cx="1248985" cy="129717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48985" cy="1297173"/>
            </a:xfrm>
            <a:custGeom>
              <a:avLst/>
              <a:gdLst/>
              <a:ahLst/>
              <a:cxnLst/>
              <a:rect r="r" b="b" t="t" l="l"/>
              <a:pathLst>
                <a:path h="1297173" w="1248985">
                  <a:moveTo>
                    <a:pt x="45711" y="0"/>
                  </a:moveTo>
                  <a:lnTo>
                    <a:pt x="1203274" y="0"/>
                  </a:lnTo>
                  <a:cubicBezTo>
                    <a:pt x="1215397" y="0"/>
                    <a:pt x="1227024" y="4816"/>
                    <a:pt x="1235597" y="13389"/>
                  </a:cubicBezTo>
                  <a:cubicBezTo>
                    <a:pt x="1244169" y="21961"/>
                    <a:pt x="1248985" y="33588"/>
                    <a:pt x="1248985" y="45711"/>
                  </a:cubicBezTo>
                  <a:lnTo>
                    <a:pt x="1248985" y="1251461"/>
                  </a:lnTo>
                  <a:cubicBezTo>
                    <a:pt x="1248985" y="1276707"/>
                    <a:pt x="1228519" y="1297173"/>
                    <a:pt x="1203274" y="1297173"/>
                  </a:cubicBezTo>
                  <a:lnTo>
                    <a:pt x="45711" y="1297173"/>
                  </a:lnTo>
                  <a:cubicBezTo>
                    <a:pt x="33588" y="1297173"/>
                    <a:pt x="21961" y="1292357"/>
                    <a:pt x="13389" y="1283784"/>
                  </a:cubicBezTo>
                  <a:cubicBezTo>
                    <a:pt x="4816" y="1275212"/>
                    <a:pt x="0" y="1263585"/>
                    <a:pt x="0" y="1251461"/>
                  </a:cubicBezTo>
                  <a:lnTo>
                    <a:pt x="0" y="45711"/>
                  </a:lnTo>
                  <a:cubicBezTo>
                    <a:pt x="0" y="33588"/>
                    <a:pt x="4816" y="21961"/>
                    <a:pt x="13389" y="13389"/>
                  </a:cubicBezTo>
                  <a:cubicBezTo>
                    <a:pt x="21961" y="4816"/>
                    <a:pt x="33588" y="0"/>
                    <a:pt x="45711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248985" cy="1335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711885" y="4102918"/>
            <a:ext cx="4169629" cy="849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3"/>
              </a:lnSpc>
            </a:pPr>
            <a:r>
              <a:rPr lang="en-US" sz="417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Politico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81399" y="5756372"/>
            <a:ext cx="459289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Altos costos, urge automatización.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525178" y="5756372"/>
            <a:ext cx="454304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</a:t>
            </a: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ado impulsa digitalización.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18824" y="5456335"/>
            <a:ext cx="430530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Baj</a:t>
            </a: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capacitación, se necesita sistema intuitivo.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4308018" y="3460957"/>
            <a:ext cx="4742240" cy="4925202"/>
            <a:chOff x="0" y="0"/>
            <a:chExt cx="1248985" cy="12971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48985" cy="1297173"/>
            </a:xfrm>
            <a:custGeom>
              <a:avLst/>
              <a:gdLst/>
              <a:ahLst/>
              <a:cxnLst/>
              <a:rect r="r" b="b" t="t" l="l"/>
              <a:pathLst>
                <a:path h="1297173" w="1248985">
                  <a:moveTo>
                    <a:pt x="45711" y="0"/>
                  </a:moveTo>
                  <a:lnTo>
                    <a:pt x="1203274" y="0"/>
                  </a:lnTo>
                  <a:cubicBezTo>
                    <a:pt x="1215397" y="0"/>
                    <a:pt x="1227024" y="4816"/>
                    <a:pt x="1235597" y="13389"/>
                  </a:cubicBezTo>
                  <a:cubicBezTo>
                    <a:pt x="1244169" y="21961"/>
                    <a:pt x="1248985" y="33588"/>
                    <a:pt x="1248985" y="45711"/>
                  </a:cubicBezTo>
                  <a:lnTo>
                    <a:pt x="1248985" y="1251461"/>
                  </a:lnTo>
                  <a:cubicBezTo>
                    <a:pt x="1248985" y="1276707"/>
                    <a:pt x="1228519" y="1297173"/>
                    <a:pt x="1203274" y="1297173"/>
                  </a:cubicBezTo>
                  <a:lnTo>
                    <a:pt x="45711" y="1297173"/>
                  </a:lnTo>
                  <a:cubicBezTo>
                    <a:pt x="33588" y="1297173"/>
                    <a:pt x="21961" y="1292357"/>
                    <a:pt x="13389" y="1283784"/>
                  </a:cubicBezTo>
                  <a:cubicBezTo>
                    <a:pt x="4816" y="1275212"/>
                    <a:pt x="0" y="1263585"/>
                    <a:pt x="0" y="1251461"/>
                  </a:cubicBezTo>
                  <a:lnTo>
                    <a:pt x="0" y="45711"/>
                  </a:lnTo>
                  <a:cubicBezTo>
                    <a:pt x="0" y="33588"/>
                    <a:pt x="4816" y="21961"/>
                    <a:pt x="13389" y="13389"/>
                  </a:cubicBezTo>
                  <a:cubicBezTo>
                    <a:pt x="21961" y="4816"/>
                    <a:pt x="33588" y="0"/>
                    <a:pt x="45711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48985" cy="1335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9960717" y="3460957"/>
            <a:ext cx="4742240" cy="4925202"/>
            <a:chOff x="0" y="0"/>
            <a:chExt cx="1248985" cy="12971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48985" cy="1297173"/>
            </a:xfrm>
            <a:custGeom>
              <a:avLst/>
              <a:gdLst/>
              <a:ahLst/>
              <a:cxnLst/>
              <a:rect r="r" b="b" t="t" l="l"/>
              <a:pathLst>
                <a:path h="1297173" w="1248985">
                  <a:moveTo>
                    <a:pt x="45711" y="0"/>
                  </a:moveTo>
                  <a:lnTo>
                    <a:pt x="1203274" y="0"/>
                  </a:lnTo>
                  <a:cubicBezTo>
                    <a:pt x="1215397" y="0"/>
                    <a:pt x="1227024" y="4816"/>
                    <a:pt x="1235597" y="13389"/>
                  </a:cubicBezTo>
                  <a:cubicBezTo>
                    <a:pt x="1244169" y="21961"/>
                    <a:pt x="1248985" y="33588"/>
                    <a:pt x="1248985" y="45711"/>
                  </a:cubicBezTo>
                  <a:lnTo>
                    <a:pt x="1248985" y="1251461"/>
                  </a:lnTo>
                  <a:cubicBezTo>
                    <a:pt x="1248985" y="1276707"/>
                    <a:pt x="1228519" y="1297173"/>
                    <a:pt x="1203274" y="1297173"/>
                  </a:cubicBezTo>
                  <a:lnTo>
                    <a:pt x="45711" y="1297173"/>
                  </a:lnTo>
                  <a:cubicBezTo>
                    <a:pt x="33588" y="1297173"/>
                    <a:pt x="21961" y="1292357"/>
                    <a:pt x="13389" y="1283784"/>
                  </a:cubicBezTo>
                  <a:cubicBezTo>
                    <a:pt x="4816" y="1275212"/>
                    <a:pt x="0" y="1263585"/>
                    <a:pt x="0" y="1251461"/>
                  </a:cubicBezTo>
                  <a:lnTo>
                    <a:pt x="0" y="45711"/>
                  </a:lnTo>
                  <a:cubicBezTo>
                    <a:pt x="0" y="33588"/>
                    <a:pt x="4816" y="21961"/>
                    <a:pt x="13389" y="13389"/>
                  </a:cubicBezTo>
                  <a:cubicBezTo>
                    <a:pt x="21961" y="4816"/>
                    <a:pt x="33588" y="0"/>
                    <a:pt x="45711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48985" cy="1335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7503808" y="-3563284"/>
            <a:ext cx="4127957" cy="8211534"/>
            <a:chOff x="0" y="0"/>
            <a:chExt cx="1087198" cy="216270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7198" cy="2162708"/>
            </a:xfrm>
            <a:custGeom>
              <a:avLst/>
              <a:gdLst/>
              <a:ahLst/>
              <a:cxnLst/>
              <a:rect r="r" b="b" t="t" l="l"/>
              <a:pathLst>
                <a:path h="2162708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2110195"/>
                  </a:lnTo>
                  <a:cubicBezTo>
                    <a:pt x="1087198" y="2124122"/>
                    <a:pt x="1081666" y="2137479"/>
                    <a:pt x="1071818" y="2147328"/>
                  </a:cubicBezTo>
                  <a:cubicBezTo>
                    <a:pt x="1061969" y="2157176"/>
                    <a:pt x="1048612" y="2162708"/>
                    <a:pt x="1034685" y="2162708"/>
                  </a:cubicBezTo>
                  <a:lnTo>
                    <a:pt x="52514" y="2162708"/>
                  </a:lnTo>
                  <a:cubicBezTo>
                    <a:pt x="23511" y="2162708"/>
                    <a:pt x="0" y="2139197"/>
                    <a:pt x="0" y="2110195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87198" cy="22008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484720" y="3703683"/>
            <a:ext cx="4388836" cy="629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0"/>
              </a:lnSpc>
            </a:pPr>
            <a:r>
              <a:rPr lang="en-US" sz="3099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Tecnologico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869236" y="3730481"/>
            <a:ext cx="5049800" cy="765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9"/>
              </a:lnSpc>
            </a:pPr>
            <a:r>
              <a:rPr lang="en-US" sz="377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Ecologico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95706" y="513908"/>
            <a:ext cx="7544159" cy="1190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51"/>
              </a:lnSpc>
              <a:spcBef>
                <a:spcPct val="0"/>
              </a:spcBef>
            </a:pPr>
            <a:r>
              <a:rPr lang="en-US" b="true" sz="7621" spc="144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DIAGNOSTICO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869236" y="5076825"/>
            <a:ext cx="462471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enos desperdicio, más sostenibilidad.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525357" y="5076825"/>
            <a:ext cx="430756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ecnología accesible y eficiente.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3946530" y="3852144"/>
            <a:ext cx="4742240" cy="4925202"/>
            <a:chOff x="0" y="0"/>
            <a:chExt cx="1248985" cy="12971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48985" cy="1297173"/>
            </a:xfrm>
            <a:custGeom>
              <a:avLst/>
              <a:gdLst/>
              <a:ahLst/>
              <a:cxnLst/>
              <a:rect r="r" b="b" t="t" l="l"/>
              <a:pathLst>
                <a:path h="1297173" w="1248985">
                  <a:moveTo>
                    <a:pt x="45711" y="0"/>
                  </a:moveTo>
                  <a:lnTo>
                    <a:pt x="1203274" y="0"/>
                  </a:lnTo>
                  <a:cubicBezTo>
                    <a:pt x="1215397" y="0"/>
                    <a:pt x="1227024" y="4816"/>
                    <a:pt x="1235597" y="13389"/>
                  </a:cubicBezTo>
                  <a:cubicBezTo>
                    <a:pt x="1244169" y="21961"/>
                    <a:pt x="1248985" y="33588"/>
                    <a:pt x="1248985" y="45711"/>
                  </a:cubicBezTo>
                  <a:lnTo>
                    <a:pt x="1248985" y="1251461"/>
                  </a:lnTo>
                  <a:cubicBezTo>
                    <a:pt x="1248985" y="1276707"/>
                    <a:pt x="1228519" y="1297173"/>
                    <a:pt x="1203274" y="1297173"/>
                  </a:cubicBezTo>
                  <a:lnTo>
                    <a:pt x="45711" y="1297173"/>
                  </a:lnTo>
                  <a:cubicBezTo>
                    <a:pt x="33588" y="1297173"/>
                    <a:pt x="21961" y="1292357"/>
                    <a:pt x="13389" y="1283784"/>
                  </a:cubicBezTo>
                  <a:cubicBezTo>
                    <a:pt x="4816" y="1275212"/>
                    <a:pt x="0" y="1263585"/>
                    <a:pt x="0" y="1251461"/>
                  </a:cubicBezTo>
                  <a:lnTo>
                    <a:pt x="0" y="45711"/>
                  </a:lnTo>
                  <a:cubicBezTo>
                    <a:pt x="0" y="33588"/>
                    <a:pt x="4816" y="21961"/>
                    <a:pt x="13389" y="13389"/>
                  </a:cubicBezTo>
                  <a:cubicBezTo>
                    <a:pt x="21961" y="4816"/>
                    <a:pt x="33588" y="0"/>
                    <a:pt x="45711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48985" cy="1335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9599229" y="3852144"/>
            <a:ext cx="4742240" cy="4925202"/>
            <a:chOff x="0" y="0"/>
            <a:chExt cx="1248985" cy="12971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48985" cy="1297173"/>
            </a:xfrm>
            <a:custGeom>
              <a:avLst/>
              <a:gdLst/>
              <a:ahLst/>
              <a:cxnLst/>
              <a:rect r="r" b="b" t="t" l="l"/>
              <a:pathLst>
                <a:path h="1297173" w="1248985">
                  <a:moveTo>
                    <a:pt x="45711" y="0"/>
                  </a:moveTo>
                  <a:lnTo>
                    <a:pt x="1203274" y="0"/>
                  </a:lnTo>
                  <a:cubicBezTo>
                    <a:pt x="1215397" y="0"/>
                    <a:pt x="1227024" y="4816"/>
                    <a:pt x="1235597" y="13389"/>
                  </a:cubicBezTo>
                  <a:cubicBezTo>
                    <a:pt x="1244169" y="21961"/>
                    <a:pt x="1248985" y="33588"/>
                    <a:pt x="1248985" y="45711"/>
                  </a:cubicBezTo>
                  <a:lnTo>
                    <a:pt x="1248985" y="1251461"/>
                  </a:lnTo>
                  <a:cubicBezTo>
                    <a:pt x="1248985" y="1276707"/>
                    <a:pt x="1228519" y="1297173"/>
                    <a:pt x="1203274" y="1297173"/>
                  </a:cubicBezTo>
                  <a:lnTo>
                    <a:pt x="45711" y="1297173"/>
                  </a:lnTo>
                  <a:cubicBezTo>
                    <a:pt x="33588" y="1297173"/>
                    <a:pt x="21961" y="1292357"/>
                    <a:pt x="13389" y="1283784"/>
                  </a:cubicBezTo>
                  <a:cubicBezTo>
                    <a:pt x="4816" y="1275212"/>
                    <a:pt x="0" y="1263585"/>
                    <a:pt x="0" y="1251461"/>
                  </a:cubicBezTo>
                  <a:lnTo>
                    <a:pt x="0" y="45711"/>
                  </a:lnTo>
                  <a:cubicBezTo>
                    <a:pt x="0" y="33588"/>
                    <a:pt x="4816" y="21961"/>
                    <a:pt x="13389" y="13389"/>
                  </a:cubicBezTo>
                  <a:cubicBezTo>
                    <a:pt x="21961" y="4816"/>
                    <a:pt x="33588" y="0"/>
                    <a:pt x="45711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48985" cy="1335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7080022" y="-3307151"/>
            <a:ext cx="4127957" cy="7135769"/>
            <a:chOff x="0" y="0"/>
            <a:chExt cx="1087198" cy="18793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7198" cy="1879380"/>
            </a:xfrm>
            <a:custGeom>
              <a:avLst/>
              <a:gdLst/>
              <a:ahLst/>
              <a:cxnLst/>
              <a:rect r="r" b="b" t="t" l="l"/>
              <a:pathLst>
                <a:path h="1879380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1826866"/>
                  </a:lnTo>
                  <a:cubicBezTo>
                    <a:pt x="1087198" y="1840794"/>
                    <a:pt x="1081666" y="1854151"/>
                    <a:pt x="1071818" y="1863999"/>
                  </a:cubicBezTo>
                  <a:cubicBezTo>
                    <a:pt x="1061969" y="1873847"/>
                    <a:pt x="1048612" y="1879380"/>
                    <a:pt x="1034685" y="1879380"/>
                  </a:cubicBezTo>
                  <a:lnTo>
                    <a:pt x="52514" y="1879380"/>
                  </a:lnTo>
                  <a:cubicBezTo>
                    <a:pt x="23511" y="1879380"/>
                    <a:pt x="0" y="1855869"/>
                    <a:pt x="0" y="1826866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87198" cy="1917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232836" y="6190920"/>
            <a:ext cx="4169629" cy="1821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7"/>
              </a:lnSpc>
            </a:pPr>
            <a:r>
              <a:rPr lang="en-US" sz="306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Backend Spring Boot: CRUD + login seguro en 8 semanas.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885535" y="6190920"/>
            <a:ext cx="4169629" cy="1821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7"/>
              </a:lnSpc>
            </a:pPr>
            <a:r>
              <a:rPr lang="en-US" sz="306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Backend en Heroku, −30 % errores operativos.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95706" y="513908"/>
            <a:ext cx="6696587" cy="1190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51"/>
              </a:lnSpc>
              <a:spcBef>
                <a:spcPct val="0"/>
              </a:spcBef>
            </a:pPr>
            <a:r>
              <a:rPr lang="en-US" b="true" sz="7621" spc="144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OBJETIVOS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04738" y="4274503"/>
            <a:ext cx="30258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Obj.1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43799" y="4274503"/>
            <a:ext cx="365310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Obj. 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-1108566" y="-28249"/>
            <a:ext cx="12192397" cy="11131041"/>
            <a:chOff x="0" y="0"/>
            <a:chExt cx="3211166" cy="29316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1166" cy="2931632"/>
            </a:xfrm>
            <a:custGeom>
              <a:avLst/>
              <a:gdLst/>
              <a:ahLst/>
              <a:cxnLst/>
              <a:rect r="r" b="b" t="t" l="l"/>
              <a:pathLst>
                <a:path h="2931632" w="3211166">
                  <a:moveTo>
                    <a:pt x="17779" y="0"/>
                  </a:moveTo>
                  <a:lnTo>
                    <a:pt x="3193387" y="0"/>
                  </a:lnTo>
                  <a:cubicBezTo>
                    <a:pt x="3203206" y="0"/>
                    <a:pt x="3211166" y="7960"/>
                    <a:pt x="3211166" y="17779"/>
                  </a:cubicBezTo>
                  <a:lnTo>
                    <a:pt x="3211166" y="2913853"/>
                  </a:lnTo>
                  <a:cubicBezTo>
                    <a:pt x="3211166" y="2923672"/>
                    <a:pt x="3203206" y="2931632"/>
                    <a:pt x="3193387" y="2931632"/>
                  </a:cubicBezTo>
                  <a:lnTo>
                    <a:pt x="17779" y="2931632"/>
                  </a:lnTo>
                  <a:cubicBezTo>
                    <a:pt x="7960" y="2931632"/>
                    <a:pt x="0" y="2923672"/>
                    <a:pt x="0" y="2913853"/>
                  </a:cubicBezTo>
                  <a:lnTo>
                    <a:pt x="0" y="17779"/>
                  </a:lnTo>
                  <a:cubicBezTo>
                    <a:pt x="0" y="7960"/>
                    <a:pt x="7960" y="0"/>
                    <a:pt x="17779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11166" cy="2969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2233258" y="1028700"/>
            <a:ext cx="4159154" cy="8229600"/>
            <a:chOff x="0" y="0"/>
            <a:chExt cx="2620010" cy="51841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22234" t="0" r="-22234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A1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A1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000A1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000A1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738489" y="3599331"/>
            <a:ext cx="7279369" cy="3416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5"/>
              </a:lnSpc>
            </a:pPr>
            <a:r>
              <a:rPr lang="en-US" sz="2867" b="true">
                <a:solidFill>
                  <a:srgbClr val="FFFFF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BENEFICIARIOS DIRECTOS: </a:t>
            </a:r>
          </a:p>
          <a:p>
            <a:pPr algn="l">
              <a:lnSpc>
                <a:spcPts val="3811"/>
              </a:lnSpc>
            </a:pPr>
            <a:r>
              <a:rPr lang="en-US" sz="236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1.Gerencia: Acceso a reportes detallados para mejorar la planificación.</a:t>
            </a:r>
          </a:p>
          <a:p>
            <a:pPr algn="l">
              <a:lnSpc>
                <a:spcPts val="3811"/>
              </a:lnSpc>
            </a:pPr>
            <a:r>
              <a:rPr lang="en-US" sz="236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2.Trabajadores de producción: Registro preciso de su rendimiento.</a:t>
            </a:r>
          </a:p>
          <a:p>
            <a:pPr algn="l">
              <a:lnSpc>
                <a:spcPts val="3811"/>
              </a:lnSpc>
            </a:pPr>
            <a:r>
              <a:rPr lang="en-US" sz="236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3.Ventas: Mejor control de ingresos y costos.</a:t>
            </a:r>
          </a:p>
          <a:p>
            <a:pPr algn="l">
              <a:lnSpc>
                <a:spcPts val="3811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728568" y="6911110"/>
            <a:ext cx="7279369" cy="322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3"/>
              </a:lnSpc>
            </a:pPr>
            <a:r>
              <a:rPr lang="en-US" sz="2667" b="true">
                <a:solidFill>
                  <a:srgbClr val="FFFFF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BENEFICIARIOS INDIRECTOS:</a:t>
            </a:r>
          </a:p>
          <a:p>
            <a:pPr algn="l">
              <a:lnSpc>
                <a:spcPts val="4293"/>
              </a:lnSpc>
            </a:pPr>
            <a:r>
              <a:rPr lang="en-US" sz="2667" i="true">
                <a:solidFill>
                  <a:srgbClr val="FFFFFF"/>
                </a:solidFill>
                <a:latin typeface="TT Interphases Italics"/>
                <a:ea typeface="TT Interphases Italics"/>
                <a:cs typeface="TT Interphases Italics"/>
                <a:sym typeface="TT Interphases Italics"/>
              </a:rPr>
              <a:t>1</a:t>
            </a:r>
            <a:r>
              <a:rPr lang="en-US" sz="266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.Clientes: Disponibilidad de productos con menor tiempo de espera.</a:t>
            </a:r>
          </a:p>
          <a:p>
            <a:pPr algn="l">
              <a:lnSpc>
                <a:spcPts val="4293"/>
              </a:lnSpc>
            </a:pPr>
            <a:r>
              <a:rPr lang="en-US" sz="266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2.Proveedores: Mayor eficiencia en la compra de insumos. </a:t>
            </a:r>
          </a:p>
          <a:p>
            <a:pPr algn="l">
              <a:lnSpc>
                <a:spcPts val="4293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728568" y="674136"/>
            <a:ext cx="9289289" cy="2390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51"/>
              </a:lnSpc>
              <a:spcBef>
                <a:spcPct val="0"/>
              </a:spcBef>
            </a:pPr>
            <a:r>
              <a:rPr lang="en-US" b="true" sz="7621" spc="144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JUSTICACION DEL PROYECTO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7400740" y="-3051984"/>
            <a:ext cx="4127957" cy="8175326"/>
            <a:chOff x="0" y="0"/>
            <a:chExt cx="1087198" cy="21531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7198" cy="2153172"/>
            </a:xfrm>
            <a:custGeom>
              <a:avLst/>
              <a:gdLst/>
              <a:ahLst/>
              <a:cxnLst/>
              <a:rect r="r" b="b" t="t" l="l"/>
              <a:pathLst>
                <a:path h="2153172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2100659"/>
                  </a:lnTo>
                  <a:cubicBezTo>
                    <a:pt x="1087198" y="2114586"/>
                    <a:pt x="1081666" y="2127943"/>
                    <a:pt x="1071818" y="2137791"/>
                  </a:cubicBezTo>
                  <a:cubicBezTo>
                    <a:pt x="1061969" y="2147640"/>
                    <a:pt x="1048612" y="2153172"/>
                    <a:pt x="1034685" y="2153172"/>
                  </a:cubicBezTo>
                  <a:lnTo>
                    <a:pt x="52514" y="2153172"/>
                  </a:lnTo>
                  <a:cubicBezTo>
                    <a:pt x="23511" y="2153172"/>
                    <a:pt x="0" y="2129661"/>
                    <a:pt x="0" y="2100659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87198" cy="2191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746740" y="253117"/>
            <a:ext cx="7435957" cy="2390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51"/>
              </a:lnSpc>
              <a:spcBef>
                <a:spcPct val="0"/>
              </a:spcBef>
            </a:pPr>
            <a:r>
              <a:rPr lang="en-US" b="true" sz="7621" spc="144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DEFINICION Y ALCANCE</a:t>
            </a:r>
          </a:p>
        </p:txBody>
      </p:sp>
      <p:grpSp>
        <p:nvGrpSpPr>
          <p:cNvPr name="Group 7" id="7"/>
          <p:cNvGrpSpPr/>
          <p:nvPr/>
        </p:nvGrpSpPr>
        <p:grpSpPr>
          <a:xfrm rot="5400000">
            <a:off x="2277869" y="2570643"/>
            <a:ext cx="4915500" cy="7413838"/>
            <a:chOff x="0" y="0"/>
            <a:chExt cx="1294617" cy="19526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94617" cy="1952616"/>
            </a:xfrm>
            <a:custGeom>
              <a:avLst/>
              <a:gdLst/>
              <a:ahLst/>
              <a:cxnLst/>
              <a:rect r="r" b="b" t="t" l="l"/>
              <a:pathLst>
                <a:path h="1952616" w="1294617">
                  <a:moveTo>
                    <a:pt x="44100" y="0"/>
                  </a:moveTo>
                  <a:lnTo>
                    <a:pt x="1250517" y="0"/>
                  </a:lnTo>
                  <a:cubicBezTo>
                    <a:pt x="1262213" y="0"/>
                    <a:pt x="1273430" y="4646"/>
                    <a:pt x="1281701" y="12917"/>
                  </a:cubicBezTo>
                  <a:cubicBezTo>
                    <a:pt x="1289971" y="21187"/>
                    <a:pt x="1294617" y="32404"/>
                    <a:pt x="1294617" y="44100"/>
                  </a:cubicBezTo>
                  <a:lnTo>
                    <a:pt x="1294617" y="1908516"/>
                  </a:lnTo>
                  <a:cubicBezTo>
                    <a:pt x="1294617" y="1920212"/>
                    <a:pt x="1289971" y="1931429"/>
                    <a:pt x="1281701" y="1939699"/>
                  </a:cubicBezTo>
                  <a:cubicBezTo>
                    <a:pt x="1273430" y="1947969"/>
                    <a:pt x="1262213" y="1952616"/>
                    <a:pt x="1250517" y="1952616"/>
                  </a:cubicBezTo>
                  <a:lnTo>
                    <a:pt x="44100" y="1952616"/>
                  </a:lnTo>
                  <a:cubicBezTo>
                    <a:pt x="19744" y="1952616"/>
                    <a:pt x="0" y="1932871"/>
                    <a:pt x="0" y="1908516"/>
                  </a:cubicBezTo>
                  <a:lnTo>
                    <a:pt x="0" y="44100"/>
                  </a:lnTo>
                  <a:cubicBezTo>
                    <a:pt x="0" y="32404"/>
                    <a:pt x="4646" y="21187"/>
                    <a:pt x="12917" y="12917"/>
                  </a:cubicBezTo>
                  <a:cubicBezTo>
                    <a:pt x="21187" y="4646"/>
                    <a:pt x="32404" y="0"/>
                    <a:pt x="44100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94617" cy="1990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5400000">
            <a:off x="11094631" y="2570643"/>
            <a:ext cx="4915500" cy="7413838"/>
            <a:chOff x="0" y="0"/>
            <a:chExt cx="1294617" cy="19526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94617" cy="1952616"/>
            </a:xfrm>
            <a:custGeom>
              <a:avLst/>
              <a:gdLst/>
              <a:ahLst/>
              <a:cxnLst/>
              <a:rect r="r" b="b" t="t" l="l"/>
              <a:pathLst>
                <a:path h="1952616" w="1294617">
                  <a:moveTo>
                    <a:pt x="44100" y="0"/>
                  </a:moveTo>
                  <a:lnTo>
                    <a:pt x="1250517" y="0"/>
                  </a:lnTo>
                  <a:cubicBezTo>
                    <a:pt x="1262213" y="0"/>
                    <a:pt x="1273430" y="4646"/>
                    <a:pt x="1281701" y="12917"/>
                  </a:cubicBezTo>
                  <a:cubicBezTo>
                    <a:pt x="1289971" y="21187"/>
                    <a:pt x="1294617" y="32404"/>
                    <a:pt x="1294617" y="44100"/>
                  </a:cubicBezTo>
                  <a:lnTo>
                    <a:pt x="1294617" y="1908516"/>
                  </a:lnTo>
                  <a:cubicBezTo>
                    <a:pt x="1294617" y="1920212"/>
                    <a:pt x="1289971" y="1931429"/>
                    <a:pt x="1281701" y="1939699"/>
                  </a:cubicBezTo>
                  <a:cubicBezTo>
                    <a:pt x="1273430" y="1947969"/>
                    <a:pt x="1262213" y="1952616"/>
                    <a:pt x="1250517" y="1952616"/>
                  </a:cubicBezTo>
                  <a:lnTo>
                    <a:pt x="44100" y="1952616"/>
                  </a:lnTo>
                  <a:cubicBezTo>
                    <a:pt x="19744" y="1952616"/>
                    <a:pt x="0" y="1932871"/>
                    <a:pt x="0" y="1908516"/>
                  </a:cubicBezTo>
                  <a:lnTo>
                    <a:pt x="0" y="44100"/>
                  </a:lnTo>
                  <a:cubicBezTo>
                    <a:pt x="0" y="32404"/>
                    <a:pt x="4646" y="21187"/>
                    <a:pt x="12917" y="12917"/>
                  </a:cubicBezTo>
                  <a:cubicBezTo>
                    <a:pt x="21187" y="4646"/>
                    <a:pt x="32404" y="0"/>
                    <a:pt x="44100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294617" cy="1990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597377" y="4329414"/>
            <a:ext cx="6276484" cy="3791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1"/>
              </a:lnSpc>
            </a:pPr>
            <a:r>
              <a:rPr lang="en-US" sz="236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Lorem ipsum dolor sit amet, consectetur adipiscing elit, sed do eiusmod tempor incididunt ut labore et dolore magna aliqua. Egestas sed sed risus pretium. Nulla facilisi nullam vehicula ipsum a arcu. Lorem ipsum dolor sit amet, consectetur adipiscing elit, sed do eiusmod tempor incididunt ut labore et dolore magna aliqua.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14139" y="4329414"/>
            <a:ext cx="6276484" cy="3791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1"/>
              </a:lnSpc>
            </a:pPr>
            <a:r>
              <a:rPr lang="en-US" sz="236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Lorem ipsum dolor sit amet, consectetur adipiscing elit, sed do eiusmod tempor incididunt ut labore et dolore magna aliqua. Egestas sed sed risus pretium. Nulla facilisi nullam vehicula ipsum a arcu. Lorem ipsum dolor sit amet, consectetur adipiscing elit, sed do eiusmod tempor incididunt ut labore et dolore magna aliqua.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DAGrs4D9_zE</dc:identifier>
  <dcterms:modified xsi:type="dcterms:W3CDTF">2011-08-01T06:04:30Z</dcterms:modified>
  <cp:revision>1</cp:revision>
  <dc:title>DSWII</dc:title>
</cp:coreProperties>
</file>