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090000" cy="513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0" y="360000"/>
            <a:ext cx="7650000" cy="180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lnSpc>
                <a:spcPct val="100000"/>
              </a:lnSpc>
              <a:defRPr sz="4400">
                <a:solidFill>
                  <a:srgbClr val="FFFFFF"/>
                </a:solidFill>
                <a:latin typeface="Quicksand Bold"/>
              </a:defRPr>
            </a:pPr>
            <a:r>
              <a:t>Periféricos na informática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720000" y="2520000"/>
            <a:ext cx="7650000" cy="0"/>
          </a:xfrm>
          <a:prstGeom prst="line">
            <a:avLst/>
          </a:prstGeom>
          <a:ln w="9525">
            <a:solidFill>
              <a:srgbClr val="F1CB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ansparen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Exemplos e aplicações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405000"/>
            <a:ext cx="5400000" cy="432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2200">
                <a:solidFill>
                  <a:srgbClr val="262626"/>
                </a:solidFill>
                <a:latin typeface="Rubik Regular"/>
              </a:defRPr>
            </a:pPr>
            <a:r>
              <a:t>Um mouse sem fio conectado via Bluetooth pode ser utilizado a uma distância confortável do computador, facilitando a interação sem a necessidade de cabos.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2926800" cy="5130000"/>
          </a:xfrm>
          <a:prstGeom prst="rect">
            <a:avLst/>
          </a:prstGeom>
          <a:solidFill>
            <a:srgbClr val="5880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059360" y="226800"/>
            <a:ext cx="3906000" cy="43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A importância dos periféricos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1200" y="12096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1. </a:t>
            </a:r>
            <a:r>
              <a:rPr sz="1234">
                <a:solidFill>
                  <a:srgbClr val="888888"/>
                </a:solidFill>
                <a:latin typeface="Rubik Regular"/>
              </a:rPr>
              <a:t>Periféricos facilitam a interação humana com os dispositivos tecnológicos.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200" y="23940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2. </a:t>
            </a:r>
            <a:r>
              <a:rPr sz="1234">
                <a:solidFill>
                  <a:srgbClr val="888888"/>
                </a:solidFill>
                <a:latin typeface="Rubik Regular"/>
              </a:rPr>
              <a:t>Sem eles, a funcionalidade do computador seria limitada e pouco prática.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1200" y="35784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3. </a:t>
            </a:r>
            <a:r>
              <a:rPr sz="1234">
                <a:solidFill>
                  <a:srgbClr val="888888"/>
                </a:solidFill>
                <a:latin typeface="Rubik Regular"/>
              </a:rPr>
              <a:t>O uso adequado dos periféricos pode aumentar a produtividade e melhorar a experiência do usuário.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Exemplos e aplicações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405000"/>
            <a:ext cx="5400000" cy="432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2200">
                <a:solidFill>
                  <a:srgbClr val="262626"/>
                </a:solidFill>
                <a:latin typeface="Rubik Regular"/>
              </a:defRPr>
            </a:pPr>
            <a:r>
              <a:t>Em ambientes de trabalho, o uso de impressoras e escâneres como periféricos é crucial para gerenciar documentos e informações de forma eficiente.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3690000" cy="5130000"/>
          </a:xfrm>
          <a:prstGeom prst="rect">
            <a:avLst/>
          </a:prstGeom>
          <a:solidFill>
            <a:srgbClr val="FBFA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7600" y="709200"/>
            <a:ext cx="3510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700">
                <a:solidFill>
                  <a:srgbClr val="262626"/>
                </a:solidFill>
                <a:latin typeface="Quicksand Bold"/>
              </a:defRPr>
            </a:pPr>
            <a:r>
              <a:t>Conclusão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00" y="1396800"/>
            <a:ext cx="3006000" cy="45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262626"/>
                </a:solidFill>
                <a:latin typeface="Rubik Light"/>
              </a:defRPr>
            </a:pPr>
            <a:r>
              <a:t>Periféricos na informática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0000" y="5076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500">
                <a:solidFill>
                  <a:srgbClr val="FFCC4C"/>
                </a:solidFill>
                <a:latin typeface="Rubik Regular"/>
              </a:defRPr>
            </a:pPr>
            <a:r>
              <a:t>1. </a:t>
            </a:r>
            <a:r>
              <a:rPr sz="1100">
                <a:solidFill>
                  <a:srgbClr val="BECFFF"/>
                </a:solidFill>
                <a:latin typeface="Rubik Regular"/>
              </a:rPr>
              <a:t>Os periféricos são essenciais para ampliar a funcionalidade do computador.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0000" y="14832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500">
                <a:solidFill>
                  <a:srgbClr val="FFCC4C"/>
                </a:solidFill>
                <a:latin typeface="Rubik Regular"/>
              </a:defRPr>
            </a:pPr>
            <a:r>
              <a:t>2. </a:t>
            </a:r>
            <a:r>
              <a:rPr sz="1100">
                <a:solidFill>
                  <a:srgbClr val="BECFFF"/>
                </a:solidFill>
                <a:latin typeface="Rubik Regular"/>
              </a:rPr>
              <a:t>Entender suas classificações ajuda na escolha do dispositivo correto para cada tarefa.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0000" y="24588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500">
                <a:solidFill>
                  <a:srgbClr val="FFCC4C"/>
                </a:solidFill>
                <a:latin typeface="Rubik Regular"/>
              </a:defRPr>
            </a:pPr>
            <a:r>
              <a:t>3. </a:t>
            </a:r>
            <a:r>
              <a:rPr sz="1100">
                <a:solidFill>
                  <a:srgbClr val="BECFFF"/>
                </a:solidFill>
                <a:latin typeface="Rubik Regular"/>
              </a:rPr>
              <a:t>A conectividade dos periféricos é fundamental para a experiência do usuário.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000" y="3434400"/>
            <a:ext cx="3895200" cy="540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>
              <a:defRPr sz="1500">
                <a:solidFill>
                  <a:srgbClr val="FFCC4C"/>
                </a:solidFill>
                <a:latin typeface="Rubik Regular"/>
              </a:defRPr>
            </a:pPr>
            <a:r>
              <a:t>4. </a:t>
            </a:r>
            <a:r>
              <a:rPr sz="1100">
                <a:solidFill>
                  <a:srgbClr val="BECFFF"/>
                </a:solidFill>
                <a:latin typeface="Rubik Regular"/>
              </a:rPr>
              <a:t>O uso adequado dos periféricos pode aumentar a produtividade e facilitar o trabalho diário.</a:t>
            </a:r>
          </a:p>
        </p:txBody>
      </p:sp>
      <p:pic>
        <p:nvPicPr>
          <p:cNvPr id="9" name="Picture 8" descr="transparen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Exercícios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1080000"/>
            <a:ext cx="8096399" cy="79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262626"/>
                </a:solidFill>
                <a:latin typeface="Rubik Regular"/>
              </a:defRPr>
            </a:pPr>
            <a:r>
              <a:t>Defina o que são periféricos e cite dois exemplos.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800" y="2266200"/>
            <a:ext cx="8096399" cy="79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262626"/>
                </a:solidFill>
                <a:latin typeface="Rubik Regular"/>
              </a:defRPr>
            </a:pPr>
            <a:r>
              <a:t>Quais as diferenças entre periféricos de entrada e saída?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800" y="3452400"/>
            <a:ext cx="8096399" cy="79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262626"/>
                </a:solidFill>
                <a:latin typeface="Rubik Regular"/>
              </a:defRPr>
            </a:pPr>
            <a:r>
              <a:t>Descreva como um mouse sem fio se conecta a um computador.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46400" y="2106000"/>
            <a:ext cx="28512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>
                <a:latin typeface="Quicksand SemiBold"/>
              </a:defRPr>
            </a:pPr>
            <a:r>
              <a:t>Obrigado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600" y="4593600"/>
            <a:ext cx="8096399" cy="252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146400" y="4683600"/>
            <a:ext cx="2851200" cy="32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>
                <a:solidFill>
                  <a:srgbClr val="888888"/>
                </a:solidFill>
                <a:latin typeface="Rubik Regular"/>
              </a:defRPr>
            </a:pPr>
            <a:r>
              <a:t>https://www.teachy.com.br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3690000" cy="5130000"/>
          </a:xfrm>
          <a:prstGeom prst="rect">
            <a:avLst/>
          </a:prstGeom>
          <a:solidFill>
            <a:srgbClr val="FBFA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7600" y="709200"/>
            <a:ext cx="3510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700">
                <a:solidFill>
                  <a:srgbClr val="262626"/>
                </a:solidFill>
                <a:latin typeface="Quicksand Bold"/>
              </a:defRPr>
            </a:pPr>
            <a:r>
              <a:t>Resumo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00" y="1396800"/>
            <a:ext cx="3006000" cy="45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262626"/>
                </a:solidFill>
                <a:latin typeface="Rubik Light"/>
              </a:defRPr>
            </a:pPr>
            <a:r>
              <a:t>Periféricos na informática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0000" y="3600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1. </a:t>
            </a:r>
            <a:r>
              <a:rPr sz="1500">
                <a:solidFill>
                  <a:srgbClr val="BECFFF"/>
                </a:solidFill>
                <a:latin typeface="Rubik Regular"/>
              </a:rPr>
              <a:t>Introdução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0000" y="10194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2. </a:t>
            </a:r>
            <a:r>
              <a:rPr sz="1500">
                <a:solidFill>
                  <a:srgbClr val="BECFFF"/>
                </a:solidFill>
                <a:latin typeface="Rubik Regular"/>
              </a:rPr>
              <a:t>O que são periféricos?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0000" y="16788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3. </a:t>
            </a:r>
            <a:r>
              <a:rPr sz="1500">
                <a:solidFill>
                  <a:srgbClr val="BECFFF"/>
                </a:solidFill>
                <a:latin typeface="Rubik Regular"/>
              </a:rPr>
              <a:t>Classificação dos periféricos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0000" y="23382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4. </a:t>
            </a:r>
            <a:r>
              <a:rPr sz="1500">
                <a:solidFill>
                  <a:srgbClr val="BECFFF"/>
                </a:solidFill>
                <a:latin typeface="Rubik Regular"/>
              </a:rPr>
              <a:t>Conectividade dos periféricos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000" y="29976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5. </a:t>
            </a:r>
            <a:r>
              <a:rPr sz="1500">
                <a:solidFill>
                  <a:srgbClr val="BECFFF"/>
                </a:solidFill>
                <a:latin typeface="Rubik Regular"/>
              </a:rPr>
              <a:t>A importância dos periféricos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0000" y="36570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6. </a:t>
            </a:r>
            <a:r>
              <a:rPr sz="1500">
                <a:solidFill>
                  <a:srgbClr val="BECFFF"/>
                </a:solidFill>
                <a:latin typeface="Rubik Regular"/>
              </a:rPr>
              <a:t>Conclusão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0000" y="4316400"/>
            <a:ext cx="4680000" cy="453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>
              <a:defRPr sz="2200">
                <a:solidFill>
                  <a:srgbClr val="FFCC4C"/>
                </a:solidFill>
                <a:latin typeface="Rubik Regular"/>
              </a:defRPr>
            </a:pPr>
            <a:r>
              <a:t>7. </a:t>
            </a:r>
            <a:r>
              <a:rPr sz="1500">
                <a:solidFill>
                  <a:srgbClr val="BECFFF"/>
                </a:solidFill>
                <a:latin typeface="Rubik Regular"/>
              </a:rPr>
              <a:t>Exercícios</a:t>
            </a:r>
          </a:p>
        </p:txBody>
      </p:sp>
      <p:pic>
        <p:nvPicPr>
          <p:cNvPr id="12" name="Picture 11" descr="transparent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25600" y="1357200"/>
            <a:ext cx="2361600" cy="71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100">
                <a:latin typeface="Quicksand SemiBold"/>
              </a:defRPr>
            </a:pPr>
            <a:r>
              <a:t>Periféricos na informática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00" y="3290400"/>
            <a:ext cx="2361600" cy="27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latin typeface="Rubik Regular"/>
              </a:defRPr>
            </a:pPr>
            <a:r>
              <a:t>Objetivos da aula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600" y="3632400"/>
            <a:ext cx="2361600" cy="4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888888"/>
                </a:solidFill>
                <a:latin typeface="Rubik Regular"/>
              </a:defRPr>
            </a:pPr>
            <a:r>
              <a:t>Compreender o que são periféricos no computador e sua importância no uso diário da tecnologia.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600" y="4514400"/>
            <a:ext cx="4993200" cy="1044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76400" y="1033200"/>
            <a:ext cx="3592800" cy="9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solidFill>
                  <a:srgbClr val="F1CB57"/>
                </a:solidFill>
                <a:latin typeface="Quicksand SemiBold"/>
              </a:defRPr>
            </a:pPr>
            <a:r>
              <a:t>Introdução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6400" y="1800000"/>
            <a:ext cx="4842000" cy="2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000000"/>
                </a:solidFill>
                <a:latin typeface="Rubik SemiBold"/>
              </a:defRPr>
            </a:pPr>
            <a:r>
              <a:t>Contextualização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6400" y="2116800"/>
            <a:ext cx="4842000" cy="39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888888"/>
                </a:solidFill>
                <a:latin typeface="Rubik Regular"/>
              </a:defRPr>
            </a:pPr>
            <a:r>
              <a:t>No mundo atual, a tecnologia está presente em todos os aspectos da vida. Os periféricos são fundamentais para a interação com os computadores, permitindo que os usuários realizem uma variedade de tarefas, desde digitar documentos até jogar jogos.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6400" y="3240000"/>
            <a:ext cx="4842000" cy="2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>
                <a:solidFill>
                  <a:srgbClr val="000000"/>
                </a:solidFill>
                <a:latin typeface="Rubik SemiBold"/>
              </a:defRPr>
            </a:pPr>
            <a:r>
              <a:t>Problematização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6400" y="3556800"/>
            <a:ext cx="4842000" cy="39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888888"/>
                </a:solidFill>
                <a:latin typeface="Rubik Regular"/>
              </a:defRPr>
            </a:pPr>
            <a:r>
              <a:t>Imagine que você precisa fazer uma apresentação para a escola, mas não consegue conectar seu computador à impressora para imprimir os slides. Quais periféricos você poderia utilizar para resolver esse problema?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6400" y="540000"/>
            <a:ext cx="4993200" cy="25200"/>
          </a:xfrm>
          <a:prstGeom prst="rect">
            <a:avLst/>
          </a:prstGeom>
          <a:solidFill>
            <a:srgbClr val="FFD9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2926800" cy="5130000"/>
          </a:xfrm>
          <a:prstGeom prst="rect">
            <a:avLst/>
          </a:prstGeom>
          <a:solidFill>
            <a:srgbClr val="5880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" y="1040400"/>
            <a:ext cx="3049200" cy="304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9360" y="226800"/>
            <a:ext cx="3906000" cy="43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O que são periféricos?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200" y="12096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1. </a:t>
            </a:r>
            <a:r>
              <a:rPr sz="1234">
                <a:solidFill>
                  <a:srgbClr val="888888"/>
                </a:solidFill>
                <a:latin typeface="Rubik Regular"/>
              </a:rPr>
              <a:t>Os periféricos são dispositivos que se conectam ao computador para expandir suas funcionalidades.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1200" y="23940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2. </a:t>
            </a:r>
            <a:r>
              <a:rPr sz="1234">
                <a:solidFill>
                  <a:srgbClr val="888888"/>
                </a:solidFill>
                <a:latin typeface="Rubik Regular"/>
              </a:rPr>
              <a:t>Eles são classificados em periféricos de entrada, saída e de armazenamento.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1200" y="35784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3. </a:t>
            </a:r>
            <a:r>
              <a:rPr sz="1234">
                <a:solidFill>
                  <a:srgbClr val="888888"/>
                </a:solidFill>
                <a:latin typeface="Rubik Regular"/>
              </a:rPr>
              <a:t>Exemplos comuns incluem teclados, mouses, impressoras e pen drives.</a:t>
            </a:r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Exemplos e aplicações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405000"/>
            <a:ext cx="5400000" cy="432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2200">
                <a:solidFill>
                  <a:srgbClr val="262626"/>
                </a:solidFill>
                <a:latin typeface="Rubik Regular"/>
              </a:defRPr>
            </a:pPr>
            <a:r>
              <a:t>Um teclado é um periférico de entrada que permite ao usuário inserir dados no computador, enquanto uma impressora, um periférico de saída, transforma o documento digital em papel.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2926800" cy="5130000"/>
          </a:xfrm>
          <a:prstGeom prst="rect">
            <a:avLst/>
          </a:prstGeom>
          <a:solidFill>
            <a:srgbClr val="5880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059360" y="226800"/>
            <a:ext cx="3906000" cy="43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Classificação dos periféricos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1200" y="12096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1. </a:t>
            </a:r>
            <a:r>
              <a:rPr sz="1234">
                <a:solidFill>
                  <a:srgbClr val="888888"/>
                </a:solidFill>
                <a:latin typeface="Rubik Regular"/>
              </a:rPr>
              <a:t>Periféricos de entrada: dispositivos que permitem que o usuário insira dados (ex: mouse, teclado).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200" y="23940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2. </a:t>
            </a:r>
            <a:r>
              <a:rPr sz="1234">
                <a:solidFill>
                  <a:srgbClr val="888888"/>
                </a:solidFill>
                <a:latin typeface="Rubik Regular"/>
              </a:rPr>
              <a:t>Periféricos de saída: dispositivos que apresentam informações ao usuário (ex: impressora, monitor).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1200" y="35784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3. </a:t>
            </a:r>
            <a:r>
              <a:rPr sz="1234">
                <a:solidFill>
                  <a:srgbClr val="888888"/>
                </a:solidFill>
                <a:latin typeface="Rubik Regular"/>
              </a:rPr>
              <a:t>Periféricos de armazenamento: utilizados para guardar dados (ex: discos rígidos, pen drives).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74800" y="360000"/>
            <a:ext cx="809639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700">
                <a:latin typeface="Quicksand SemiBold"/>
              </a:defRPr>
            </a:pPr>
            <a:r>
              <a:t>Exemplos e aplicações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00" y="405000"/>
            <a:ext cx="5400000" cy="432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2200">
                <a:solidFill>
                  <a:srgbClr val="262626"/>
                </a:solidFill>
                <a:latin typeface="Rubik Regular"/>
              </a:defRPr>
            </a:pPr>
            <a:r>
              <a:t>Um pen drive é um periférico de armazenamento que permite que você transfira arquivos entre computadores e os mantenha seguros em um formato portátil.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525600" y="4593600"/>
            <a:ext cx="8096400" cy="0"/>
          </a:xfrm>
          <a:prstGeom prst="line">
            <a:avLst/>
          </a:prstGeom>
          <a:ln w="25200">
            <a:solidFill>
              <a:srgbClr val="FFD9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2926800" cy="5130000"/>
          </a:xfrm>
          <a:prstGeom prst="rect">
            <a:avLst/>
          </a:prstGeom>
          <a:solidFill>
            <a:srgbClr val="5880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" y="1040400"/>
            <a:ext cx="3049200" cy="304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9360" y="226800"/>
            <a:ext cx="3906000" cy="43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Quicksand SemiBold"/>
              </a:defRPr>
            </a:pPr>
            <a:r>
              <a:t>Conectividade dos periféricos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1200" y="12096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1. </a:t>
            </a:r>
            <a:r>
              <a:rPr sz="1234">
                <a:solidFill>
                  <a:srgbClr val="888888"/>
                </a:solidFill>
                <a:latin typeface="Rubik Regular"/>
              </a:rPr>
              <a:t>Periféricos podem se conectar via USB, Bluetooth ou Wi-Fi.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01200" y="23940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2. </a:t>
            </a:r>
            <a:r>
              <a:rPr sz="1234">
                <a:solidFill>
                  <a:srgbClr val="888888"/>
                </a:solidFill>
                <a:latin typeface="Rubik Regular"/>
              </a:rPr>
              <a:t>A conexão USB é a mais comum, permitindo a conexão de múltiplos dispositivos.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1200" y="3578400"/>
            <a:ext cx="4608000" cy="118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481" b="1">
                <a:latin typeface="Rubik Medium"/>
              </a:rPr>
              <a:t>3. </a:t>
            </a:r>
            <a:r>
              <a:rPr sz="1234">
                <a:solidFill>
                  <a:srgbClr val="888888"/>
                </a:solidFill>
                <a:latin typeface="Rubik Regular"/>
              </a:rPr>
              <a:t>Bluetooth e Wi-Fi oferecem conectividade sem fio, proporcionando mais liberdade de movimento.</a:t>
            </a:r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800" y="4665600"/>
            <a:ext cx="766800" cy="2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