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090025" cy="512921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B03949-4CCB-4BC7-9845-443053D7EE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4320" y="1200240"/>
            <a:ext cx="8180640" cy="14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4320" y="2754000"/>
            <a:ext cx="8180640" cy="14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59F259-4CAF-4432-A47B-8ECD85AA081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4320" y="1200240"/>
            <a:ext cx="3992040" cy="14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46520" y="1200240"/>
            <a:ext cx="3992040" cy="14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4320" y="2754000"/>
            <a:ext cx="3992040" cy="14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46520" y="2754000"/>
            <a:ext cx="3992040" cy="14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D7A4F4-E27C-4A42-A3D6-FC91EF4848C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4320" y="1200240"/>
            <a:ext cx="2633760" cy="14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20200" y="1200240"/>
            <a:ext cx="2633760" cy="14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986080" y="1200240"/>
            <a:ext cx="2633760" cy="14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4320" y="2754000"/>
            <a:ext cx="2633760" cy="14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20200" y="2754000"/>
            <a:ext cx="2633760" cy="14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5986080" y="2754000"/>
            <a:ext cx="2633760" cy="14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D687C6-F923-4DC5-AC07-66DBCAA1646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2C78A33-5336-4B5B-BBDE-0D2E179809D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4320" y="1200240"/>
            <a:ext cx="8180640" cy="29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79DDB6A-4F13-43A8-A106-CA7E7EC9D5A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4320" y="1200240"/>
            <a:ext cx="8180640" cy="29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C44BE95-7B7A-446A-999E-768EE20205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4320" y="1200240"/>
            <a:ext cx="3992040" cy="29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46520" y="1200240"/>
            <a:ext cx="3992040" cy="29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66302ED-1500-4C07-9811-3F01694DFD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582EAE1-3F08-4DD7-B40A-7E1B2284340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7D9DE06-8E09-41E1-909C-5962052BC5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4320" y="1200240"/>
            <a:ext cx="3992040" cy="14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46520" y="1200240"/>
            <a:ext cx="3992040" cy="29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4320" y="2754000"/>
            <a:ext cx="3992040" cy="14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D479934-3EB8-4B08-9904-50D97E760D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4320" y="1200240"/>
            <a:ext cx="8180640" cy="29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7EB137-7BD7-4A57-BF42-BB59EBC979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4320" y="1200240"/>
            <a:ext cx="3992040" cy="29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46520" y="1200240"/>
            <a:ext cx="3992040" cy="14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46520" y="2754000"/>
            <a:ext cx="3992040" cy="14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38ABE7-DBBD-4FA1-AA77-D5D9A3CA04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4320" y="1200240"/>
            <a:ext cx="3992040" cy="14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46520" y="1200240"/>
            <a:ext cx="3992040" cy="14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4320" y="2754000"/>
            <a:ext cx="8180640" cy="14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59B7648-C29C-4895-962D-00509D93D3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4320" y="1200240"/>
            <a:ext cx="8180640" cy="14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4320" y="2754000"/>
            <a:ext cx="8180640" cy="14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479EB46-A1F2-4DE0-B593-D16D1CCA286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4320" y="1200240"/>
            <a:ext cx="3992040" cy="14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46520" y="1200240"/>
            <a:ext cx="3992040" cy="14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4320" y="2754000"/>
            <a:ext cx="3992040" cy="14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46520" y="2754000"/>
            <a:ext cx="3992040" cy="14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F575F39-4C5D-4856-A38C-5B52CDA430E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4320" y="1200240"/>
            <a:ext cx="2633760" cy="14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20200" y="1200240"/>
            <a:ext cx="2633760" cy="14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986080" y="1200240"/>
            <a:ext cx="2633760" cy="14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4320" y="2754000"/>
            <a:ext cx="2633760" cy="14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20200" y="2754000"/>
            <a:ext cx="2633760" cy="14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5986080" y="2754000"/>
            <a:ext cx="2633760" cy="14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F0163C0-EB35-462F-9D4E-8788EF7EFC5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4320" y="1200240"/>
            <a:ext cx="8180640" cy="29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8D2C71-1C48-43C0-ABED-15F1B270CA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4320" y="1200240"/>
            <a:ext cx="3992040" cy="29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46520" y="1200240"/>
            <a:ext cx="3992040" cy="29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D0BA03-51CC-41BF-8852-A70E8CFF642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B0B4B6-8D5B-4A2A-837C-EC4864AD251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58E061-0A20-4BB9-BD33-8782FEFBF0F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4320" y="1200240"/>
            <a:ext cx="3992040" cy="14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46520" y="1200240"/>
            <a:ext cx="3992040" cy="29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4320" y="2754000"/>
            <a:ext cx="3992040" cy="14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6E8475-1D67-4D2C-A6E7-F53577DAD8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4320" y="1200240"/>
            <a:ext cx="3992040" cy="29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46520" y="1200240"/>
            <a:ext cx="3992040" cy="14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46520" y="2754000"/>
            <a:ext cx="3992040" cy="14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1EDD7C-4E11-412F-8A7E-C528AC95BB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4320" y="1200240"/>
            <a:ext cx="3992040" cy="14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46520" y="1200240"/>
            <a:ext cx="3992040" cy="14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4320" y="2754000"/>
            <a:ext cx="8180640" cy="14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06FFF6-67D8-4FA1-BBAA-CB8E536DDD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9176946-F246-4579-8313-6B284E2535A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4320" y="204480"/>
            <a:ext cx="8180640" cy="85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Clique para editar o formato do texto do título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4320" y="1200240"/>
            <a:ext cx="8180640" cy="29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Clique para editar o formato de texto dos tópicos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2.º nível de tópicos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3.º nível de tópicos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4.º nível de tópicos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5.º nível de tópicos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6.º nível de tópicos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7.º nível de tópicos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02553BC-5E1D-43CF-9E27-90C24BDA28D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4320" y="1200240"/>
            <a:ext cx="8180640" cy="29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Clique para editar o formato de texto dos tópicos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2.º nível de tópicos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3.º nível de tópicos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4.º nível de tópicos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5.º nível de tópicos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6.º nível de tópicos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7.º nível de tópicos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880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1"/>
          <p:cNvSpPr/>
          <p:nvPr/>
        </p:nvSpPr>
        <p:spPr>
          <a:xfrm>
            <a:off x="720000" y="544680"/>
            <a:ext cx="7649640" cy="14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defTabSz="457200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Quicksand Bold"/>
              </a:rPr>
              <a:t>Aprendendo a usar o word e  inserir imagem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3" name="Connector 2"/>
          <p:cNvCxnSpPr/>
          <p:nvPr/>
        </p:nvCxnSpPr>
        <p:spPr>
          <a:xfrm>
            <a:off x="720000" y="2520000"/>
            <a:ext cx="7650360" cy="360"/>
          </a:xfrm>
          <a:prstGeom prst="straightConnector1">
            <a:avLst/>
          </a:prstGeom>
          <a:ln w="9525">
            <a:solidFill>
              <a:srgbClr val="f1cb57"/>
            </a:solidFill>
            <a:round/>
          </a:ln>
        </p:spPr>
      </p:cxnSp>
      <p:pic>
        <p:nvPicPr>
          <p:cNvPr id="84" name="Picture 3" descr="transparent_logo.png"/>
          <p:cNvPicPr/>
          <p:nvPr/>
        </p:nvPicPr>
        <p:blipFill>
          <a:blip r:embed="rId1"/>
          <a:stretch/>
        </p:blipFill>
        <p:spPr>
          <a:xfrm>
            <a:off x="7984800" y="4665600"/>
            <a:ext cx="766440" cy="26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1"/>
          <p:cNvSpPr/>
          <p:nvPr/>
        </p:nvSpPr>
        <p:spPr>
          <a:xfrm>
            <a:off x="874800" y="360000"/>
            <a:ext cx="8096040" cy="50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700" spc="-1" strike="noStrike">
                <a:solidFill>
                  <a:schemeClr val="dk1"/>
                </a:solidFill>
                <a:latin typeface="Quicksand SemiBold"/>
              </a:rPr>
              <a:t>Exemplos e Aplicações Práticas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Box 2"/>
          <p:cNvSpPr/>
          <p:nvPr/>
        </p:nvSpPr>
        <p:spPr>
          <a:xfrm>
            <a:off x="874800" y="1347120"/>
            <a:ext cx="5399640" cy="24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200" spc="-1" strike="noStrike">
                <a:solidFill>
                  <a:srgbClr val="262626"/>
                </a:solidFill>
                <a:latin typeface="Rubik Regular"/>
              </a:rPr>
              <a:t>Um aluno que cria um projeto sobre meio ambiente pode inserir gráficos e fotos relevantes, redimensionando-os para que se integrem harmonicamente ao texto, aumentando a atratividade do documento.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0" name="Connector 3"/>
          <p:cNvCxnSpPr/>
          <p:nvPr/>
        </p:nvCxnSpPr>
        <p:spPr>
          <a:xfrm>
            <a:off x="525600" y="4593600"/>
            <a:ext cx="8096760" cy="360"/>
          </a:xfrm>
          <a:prstGeom prst="straightConnector1">
            <a:avLst/>
          </a:prstGeom>
          <a:ln w="25200">
            <a:solidFill>
              <a:srgbClr val="ffd91e"/>
            </a:solidFill>
            <a:round/>
          </a:ln>
        </p:spPr>
      </p:cxnSp>
      <p:pic>
        <p:nvPicPr>
          <p:cNvPr id="141" name="Picture 4" descr="logo.png"/>
          <p:cNvPicPr/>
          <p:nvPr/>
        </p:nvPicPr>
        <p:blipFill>
          <a:blip r:embed="rId1"/>
          <a:stretch/>
        </p:blipFill>
        <p:spPr>
          <a:xfrm>
            <a:off x="7984800" y="4665600"/>
            <a:ext cx="766440" cy="26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"/>
          <p:cNvSpPr/>
          <p:nvPr/>
        </p:nvSpPr>
        <p:spPr>
          <a:xfrm>
            <a:off x="0" y="0"/>
            <a:ext cx="2926440" cy="5129640"/>
          </a:xfrm>
          <a:prstGeom prst="rect">
            <a:avLst/>
          </a:prstGeom>
          <a:solidFill>
            <a:srgbClr val="5880f1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43" name="Picture 2" descr="image.png"/>
          <p:cNvPicPr/>
          <p:nvPr/>
        </p:nvPicPr>
        <p:blipFill>
          <a:blip r:embed="rId1"/>
          <a:stretch/>
        </p:blipFill>
        <p:spPr>
          <a:xfrm>
            <a:off x="525600" y="1040400"/>
            <a:ext cx="3048840" cy="3048840"/>
          </a:xfrm>
          <a:prstGeom prst="rect">
            <a:avLst/>
          </a:prstGeom>
          <a:ln w="0">
            <a:noFill/>
          </a:ln>
        </p:spPr>
      </p:pic>
      <p:sp>
        <p:nvSpPr>
          <p:cNvPr id="144" name="TextBox 3"/>
          <p:cNvSpPr/>
          <p:nvPr/>
        </p:nvSpPr>
        <p:spPr>
          <a:xfrm>
            <a:off x="4059360" y="226800"/>
            <a:ext cx="3905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Quicksand SemiBold"/>
              </a:rPr>
              <a:t>Revisão e Salvamento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Box 4"/>
          <p:cNvSpPr/>
          <p:nvPr/>
        </p:nvSpPr>
        <p:spPr>
          <a:xfrm>
            <a:off x="4201200" y="1209600"/>
            <a:ext cx="4607640" cy="77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1480" spc="-1" strike="noStrike">
                <a:solidFill>
                  <a:schemeClr val="dk1"/>
                </a:solidFill>
                <a:latin typeface="Rubik Medium"/>
              </a:rPr>
              <a:t>1. </a:t>
            </a:r>
            <a:r>
              <a:rPr b="0" lang="en-US" sz="1240" spc="-1" strike="noStrike">
                <a:solidFill>
                  <a:srgbClr val="888888"/>
                </a:solidFill>
                <a:latin typeface="Rubik Regular"/>
              </a:rPr>
              <a:t>Utilizar a ferramenta de revisão para verificar erros de gramática e ortografia.</a:t>
            </a:r>
            <a:endParaRPr b="0" lang="pt-BR" sz="12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Box 5"/>
          <p:cNvSpPr/>
          <p:nvPr/>
        </p:nvSpPr>
        <p:spPr>
          <a:xfrm>
            <a:off x="4201200" y="2394000"/>
            <a:ext cx="4607640" cy="77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1480" spc="-1" strike="noStrike">
                <a:solidFill>
                  <a:schemeClr val="dk1"/>
                </a:solidFill>
                <a:latin typeface="Rubik Medium"/>
              </a:rPr>
              <a:t>2. </a:t>
            </a:r>
            <a:r>
              <a:rPr b="0" lang="en-US" sz="1240" spc="-1" strike="noStrike">
                <a:solidFill>
                  <a:srgbClr val="888888"/>
                </a:solidFill>
                <a:latin typeface="Rubik Regular"/>
              </a:rPr>
              <a:t>Salvar o documento em diferentes formatos, como .docx e .pdf.</a:t>
            </a:r>
            <a:endParaRPr b="0" lang="pt-BR" sz="12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Box 6"/>
          <p:cNvSpPr/>
          <p:nvPr/>
        </p:nvSpPr>
        <p:spPr>
          <a:xfrm>
            <a:off x="4201200" y="3578400"/>
            <a:ext cx="4607640" cy="5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1480" spc="-1" strike="noStrike">
                <a:solidFill>
                  <a:schemeClr val="dk1"/>
                </a:solidFill>
                <a:latin typeface="Rubik Medium"/>
              </a:rPr>
              <a:t>3. </a:t>
            </a:r>
            <a:r>
              <a:rPr b="0" lang="en-US" sz="1240" spc="-1" strike="noStrike">
                <a:solidFill>
                  <a:srgbClr val="888888"/>
                </a:solidFill>
                <a:latin typeface="Rubik Regular"/>
              </a:rPr>
              <a:t>Criar backups para evitar perda de trabalho.</a:t>
            </a:r>
            <a:endParaRPr b="0" lang="pt-BR" sz="124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Picture 7" descr="logo.png"/>
          <p:cNvPicPr/>
          <p:nvPr/>
        </p:nvPicPr>
        <p:blipFill>
          <a:blip r:embed="rId2"/>
          <a:stretch/>
        </p:blipFill>
        <p:spPr>
          <a:xfrm>
            <a:off x="7984800" y="4665600"/>
            <a:ext cx="766440" cy="26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1"/>
          <p:cNvSpPr/>
          <p:nvPr/>
        </p:nvSpPr>
        <p:spPr>
          <a:xfrm>
            <a:off x="874800" y="360000"/>
            <a:ext cx="8096040" cy="50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700" spc="-1" strike="noStrike">
                <a:solidFill>
                  <a:schemeClr val="dk1"/>
                </a:solidFill>
                <a:latin typeface="Quicksand SemiBold"/>
              </a:rPr>
              <a:t>Exemplos e Aplicações Práticas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Box 2"/>
          <p:cNvSpPr/>
          <p:nvPr/>
        </p:nvSpPr>
        <p:spPr>
          <a:xfrm>
            <a:off x="874800" y="1514520"/>
            <a:ext cx="5399640" cy="210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200" spc="-1" strike="noStrike">
                <a:solidFill>
                  <a:srgbClr val="262626"/>
                </a:solidFill>
                <a:latin typeface="Rubik Regular"/>
              </a:rPr>
              <a:t>Após concluir um trabalho, um aluno deve revisar o texto utilizando as ferramentas do Word, garantir que não haja erros, e salvar o documento em PDF para enviar ao professor, mantendo a formatação intacta.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1" name="Connector 3"/>
          <p:cNvCxnSpPr/>
          <p:nvPr/>
        </p:nvCxnSpPr>
        <p:spPr>
          <a:xfrm>
            <a:off x="525600" y="4593600"/>
            <a:ext cx="8096760" cy="360"/>
          </a:xfrm>
          <a:prstGeom prst="straightConnector1">
            <a:avLst/>
          </a:prstGeom>
          <a:ln w="25200">
            <a:solidFill>
              <a:srgbClr val="ffd91e"/>
            </a:solidFill>
            <a:round/>
          </a:ln>
        </p:spPr>
      </p:cxnSp>
      <p:pic>
        <p:nvPicPr>
          <p:cNvPr id="152" name="Picture 4" descr="logo.png"/>
          <p:cNvPicPr/>
          <p:nvPr/>
        </p:nvPicPr>
        <p:blipFill>
          <a:blip r:embed="rId1"/>
          <a:stretch/>
        </p:blipFill>
        <p:spPr>
          <a:xfrm>
            <a:off x="7984800" y="4665600"/>
            <a:ext cx="766440" cy="26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880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"/>
          <p:cNvSpPr/>
          <p:nvPr/>
        </p:nvSpPr>
        <p:spPr>
          <a:xfrm>
            <a:off x="0" y="0"/>
            <a:ext cx="3689640" cy="5129640"/>
          </a:xfrm>
          <a:prstGeom prst="rect">
            <a:avLst/>
          </a:prstGeom>
          <a:solidFill>
            <a:srgbClr val="fbfaf4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4" name="TextBox 2"/>
          <p:cNvSpPr/>
          <p:nvPr/>
        </p:nvSpPr>
        <p:spPr>
          <a:xfrm>
            <a:off x="687600" y="709200"/>
            <a:ext cx="3509640" cy="6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3700" spc="-1" strike="noStrike">
                <a:solidFill>
                  <a:srgbClr val="262626"/>
                </a:solidFill>
                <a:latin typeface="Quicksand Bold"/>
              </a:rPr>
              <a:t>Conclusão</a:t>
            </a:r>
            <a:endParaRPr b="0" lang="pt-BR" sz="3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TextBox 3"/>
          <p:cNvSpPr/>
          <p:nvPr/>
        </p:nvSpPr>
        <p:spPr>
          <a:xfrm>
            <a:off x="687600" y="1396800"/>
            <a:ext cx="3005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latin typeface="Rubik Light"/>
              </a:rPr>
              <a:t>Aprendendo a usar o word e  inserir imagem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Box 4"/>
          <p:cNvSpPr/>
          <p:nvPr/>
        </p:nvSpPr>
        <p:spPr>
          <a:xfrm>
            <a:off x="4320000" y="507600"/>
            <a:ext cx="3894840" cy="76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500" spc="-1" strike="noStrike">
                <a:solidFill>
                  <a:srgbClr val="ffcc4c"/>
                </a:solidFill>
                <a:latin typeface="Rubik Regular"/>
              </a:rPr>
              <a:t>1. </a:t>
            </a:r>
            <a:r>
              <a:rPr b="0" lang="en-US" sz="1100" spc="-1" strike="noStrike">
                <a:solidFill>
                  <a:srgbClr val="becfff"/>
                </a:solidFill>
                <a:latin typeface="Rubik Regular"/>
              </a:rPr>
              <a:t>A edição de textos no Word melhora a apresentação de seus trabalhos.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Box 5"/>
          <p:cNvSpPr/>
          <p:nvPr/>
        </p:nvSpPr>
        <p:spPr>
          <a:xfrm>
            <a:off x="4320000" y="1483200"/>
            <a:ext cx="3894840" cy="76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500" spc="-1" strike="noStrike">
                <a:solidFill>
                  <a:srgbClr val="ffcc4c"/>
                </a:solidFill>
                <a:latin typeface="Rubik Regular"/>
              </a:rPr>
              <a:t>2. </a:t>
            </a:r>
            <a:r>
              <a:rPr b="0" lang="en-US" sz="1100" spc="-1" strike="noStrike">
                <a:solidFill>
                  <a:srgbClr val="becfff"/>
                </a:solidFill>
                <a:latin typeface="Rubik Regular"/>
              </a:rPr>
              <a:t>A inserção de imagens enriquece o conteúdo e torna-o mais visual.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extBox 6"/>
          <p:cNvSpPr/>
          <p:nvPr/>
        </p:nvSpPr>
        <p:spPr>
          <a:xfrm>
            <a:off x="4320000" y="2458800"/>
            <a:ext cx="3894840" cy="76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500" spc="-1" strike="noStrike">
                <a:solidFill>
                  <a:srgbClr val="ffcc4c"/>
                </a:solidFill>
                <a:latin typeface="Rubik Regular"/>
              </a:rPr>
              <a:t>3. </a:t>
            </a:r>
            <a:r>
              <a:rPr b="0" lang="en-US" sz="1100" spc="-1" strike="noStrike">
                <a:solidFill>
                  <a:srgbClr val="becfff"/>
                </a:solidFill>
                <a:latin typeface="Rubik Regular"/>
              </a:rPr>
              <a:t>Revisar seus trabalhos é essencial para garantir a qualidade.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Box 7"/>
          <p:cNvSpPr/>
          <p:nvPr/>
        </p:nvSpPr>
        <p:spPr>
          <a:xfrm>
            <a:off x="4320000" y="3434400"/>
            <a:ext cx="3894840" cy="76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500" spc="-1" strike="noStrike">
                <a:solidFill>
                  <a:srgbClr val="ffcc4c"/>
                </a:solidFill>
                <a:latin typeface="Rubik Regular"/>
              </a:rPr>
              <a:t>4. </a:t>
            </a:r>
            <a:r>
              <a:rPr b="0" lang="en-US" sz="1100" spc="-1" strike="noStrike">
                <a:solidFill>
                  <a:srgbClr val="becfff"/>
                </a:solidFill>
                <a:latin typeface="Rubik Regular"/>
              </a:rPr>
              <a:t>Aprender essas habilidades é fundamental para a vida acadêmica e profissional.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Picture 8" descr="transparent_logo.png"/>
          <p:cNvPicPr/>
          <p:nvPr/>
        </p:nvPicPr>
        <p:blipFill>
          <a:blip r:embed="rId1"/>
          <a:stretch/>
        </p:blipFill>
        <p:spPr>
          <a:xfrm>
            <a:off x="7984800" y="4665600"/>
            <a:ext cx="766440" cy="26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Box 1"/>
          <p:cNvSpPr/>
          <p:nvPr/>
        </p:nvSpPr>
        <p:spPr>
          <a:xfrm>
            <a:off x="874800" y="360000"/>
            <a:ext cx="80960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Quicksand SemiBold"/>
              </a:rPr>
              <a:t>Exercícios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Box 2"/>
          <p:cNvSpPr/>
          <p:nvPr/>
        </p:nvSpPr>
        <p:spPr>
          <a:xfrm>
            <a:off x="874800" y="1080000"/>
            <a:ext cx="80960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Rubik Regular"/>
              </a:rPr>
              <a:t>Crie um documento no Word com um texto formatado e imagens inseridas.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Box 3"/>
          <p:cNvSpPr/>
          <p:nvPr/>
        </p:nvSpPr>
        <p:spPr>
          <a:xfrm>
            <a:off x="874800" y="2266200"/>
            <a:ext cx="80960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Rubik Regular"/>
              </a:rPr>
              <a:t>Utilize pelo menos três diferentes ferramentas de formatação de texto.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TextBox 4"/>
          <p:cNvSpPr/>
          <p:nvPr/>
        </p:nvSpPr>
        <p:spPr>
          <a:xfrm>
            <a:off x="874800" y="3452400"/>
            <a:ext cx="80960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Rubik Regular"/>
              </a:rPr>
              <a:t>Revise seu documento em busca de erros e salve em formato PDF.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5" name="Connector 5"/>
          <p:cNvCxnSpPr/>
          <p:nvPr/>
        </p:nvCxnSpPr>
        <p:spPr>
          <a:xfrm>
            <a:off x="525600" y="4593600"/>
            <a:ext cx="8096760" cy="360"/>
          </a:xfrm>
          <a:prstGeom prst="straightConnector1">
            <a:avLst/>
          </a:prstGeom>
          <a:ln w="25200">
            <a:solidFill>
              <a:srgbClr val="ffd91e"/>
            </a:solidFill>
            <a:round/>
          </a:ln>
        </p:spPr>
      </p:cxnSp>
      <p:pic>
        <p:nvPicPr>
          <p:cNvPr id="166" name="Picture 6" descr="logo.png"/>
          <p:cNvPicPr/>
          <p:nvPr/>
        </p:nvPicPr>
        <p:blipFill>
          <a:blip r:embed="rId1"/>
          <a:stretch/>
        </p:blipFill>
        <p:spPr>
          <a:xfrm>
            <a:off x="7984800" y="4665600"/>
            <a:ext cx="766440" cy="26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Box 1"/>
          <p:cNvSpPr/>
          <p:nvPr/>
        </p:nvSpPr>
        <p:spPr>
          <a:xfrm>
            <a:off x="3146400" y="2106000"/>
            <a:ext cx="2850840" cy="66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3800" spc="-1" strike="noStrike">
                <a:solidFill>
                  <a:schemeClr val="dk1"/>
                </a:solidFill>
                <a:latin typeface="Quicksand SemiBold"/>
              </a:rPr>
              <a:t>Obrigado</a:t>
            </a:r>
            <a:endParaRPr b="0" lang="pt-BR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Rectangle 2"/>
          <p:cNvSpPr/>
          <p:nvPr/>
        </p:nvSpPr>
        <p:spPr>
          <a:xfrm>
            <a:off x="525600" y="4593600"/>
            <a:ext cx="8096040" cy="24840"/>
          </a:xfrm>
          <a:prstGeom prst="rect">
            <a:avLst/>
          </a:prstGeom>
          <a:solidFill>
            <a:srgbClr val="ffd91e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-19800" bIns="-198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9" name="TextBox 3"/>
          <p:cNvSpPr/>
          <p:nvPr/>
        </p:nvSpPr>
        <p:spPr>
          <a:xfrm>
            <a:off x="3146400" y="4683600"/>
            <a:ext cx="2850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800" spc="-1" strike="noStrike">
                <a:solidFill>
                  <a:srgbClr val="888888"/>
                </a:solidFill>
                <a:latin typeface="Rubik Regular"/>
              </a:rPr>
              <a:t>https://www.teachy.com.br</a:t>
            </a:r>
            <a:endParaRPr b="0" lang="pt-BR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Picture 4" descr="logo.png"/>
          <p:cNvPicPr/>
          <p:nvPr/>
        </p:nvPicPr>
        <p:blipFill>
          <a:blip r:embed="rId1"/>
          <a:stretch/>
        </p:blipFill>
        <p:spPr>
          <a:xfrm>
            <a:off x="7984800" y="4665600"/>
            <a:ext cx="766440" cy="26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880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1"/>
          <p:cNvSpPr/>
          <p:nvPr/>
        </p:nvSpPr>
        <p:spPr>
          <a:xfrm>
            <a:off x="0" y="0"/>
            <a:ext cx="3689640" cy="5129640"/>
          </a:xfrm>
          <a:prstGeom prst="rect">
            <a:avLst/>
          </a:prstGeom>
          <a:solidFill>
            <a:srgbClr val="fbfaf4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687600" y="709200"/>
            <a:ext cx="3509640" cy="6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3700" spc="-1" strike="noStrike">
                <a:solidFill>
                  <a:srgbClr val="262626"/>
                </a:solidFill>
                <a:latin typeface="Quicksand Bold"/>
              </a:rPr>
              <a:t>Resumo</a:t>
            </a:r>
            <a:endParaRPr b="0" lang="pt-BR" sz="3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Box 3"/>
          <p:cNvSpPr/>
          <p:nvPr/>
        </p:nvSpPr>
        <p:spPr>
          <a:xfrm>
            <a:off x="687600" y="1396800"/>
            <a:ext cx="3005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latin typeface="Rubik Light"/>
              </a:rPr>
              <a:t>Aprendendo a usar o word e  inserir imagem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Box 4"/>
          <p:cNvSpPr/>
          <p:nvPr/>
        </p:nvSpPr>
        <p:spPr>
          <a:xfrm>
            <a:off x="4140000" y="237240"/>
            <a:ext cx="4679640" cy="69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defTabSz="45720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2200" spc="-1" strike="noStrike">
                <a:solidFill>
                  <a:srgbClr val="ffcc4c"/>
                </a:solidFill>
                <a:latin typeface="Rubik Regular"/>
              </a:rPr>
              <a:t>1. </a:t>
            </a:r>
            <a:r>
              <a:rPr b="0" lang="en-US" sz="1500" spc="-1" strike="noStrike">
                <a:solidFill>
                  <a:srgbClr val="becfff"/>
                </a:solidFill>
                <a:latin typeface="Rubik Regular"/>
              </a:rPr>
              <a:t>Introdução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4140000" y="896760"/>
            <a:ext cx="4679640" cy="69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defTabSz="45720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2200" spc="-1" strike="noStrike">
                <a:solidFill>
                  <a:srgbClr val="ffcc4c"/>
                </a:solidFill>
                <a:latin typeface="Rubik Regular"/>
              </a:rPr>
              <a:t>2. </a:t>
            </a:r>
            <a:r>
              <a:rPr b="0" lang="en-US" sz="1500" spc="-1" strike="noStrike">
                <a:solidFill>
                  <a:srgbClr val="becfff"/>
                </a:solidFill>
                <a:latin typeface="Rubik Regular"/>
              </a:rPr>
              <a:t>Introdução ao Microsoft Word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Box 6"/>
          <p:cNvSpPr/>
          <p:nvPr/>
        </p:nvSpPr>
        <p:spPr>
          <a:xfrm>
            <a:off x="4140000" y="1555920"/>
            <a:ext cx="4679640" cy="69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defTabSz="45720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2200" spc="-1" strike="noStrike">
                <a:solidFill>
                  <a:srgbClr val="ffcc4c"/>
                </a:solidFill>
                <a:latin typeface="Rubik Regular"/>
              </a:rPr>
              <a:t>3. </a:t>
            </a:r>
            <a:r>
              <a:rPr b="0" lang="en-US" sz="1500" spc="-1" strike="noStrike">
                <a:solidFill>
                  <a:srgbClr val="becfff"/>
                </a:solidFill>
                <a:latin typeface="Rubik Regular"/>
              </a:rPr>
              <a:t>Edição de Textos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Box 7"/>
          <p:cNvSpPr/>
          <p:nvPr/>
        </p:nvSpPr>
        <p:spPr>
          <a:xfrm>
            <a:off x="4140000" y="2215440"/>
            <a:ext cx="4679640" cy="69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defTabSz="45720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2200" spc="-1" strike="noStrike">
                <a:solidFill>
                  <a:srgbClr val="ffcc4c"/>
                </a:solidFill>
                <a:latin typeface="Rubik Regular"/>
              </a:rPr>
              <a:t>4. </a:t>
            </a:r>
            <a:r>
              <a:rPr b="0" lang="en-US" sz="1500" spc="-1" strike="noStrike">
                <a:solidFill>
                  <a:srgbClr val="becfff"/>
                </a:solidFill>
                <a:latin typeface="Rubik Regular"/>
              </a:rPr>
              <a:t>Inserção de Imagens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Box 8"/>
          <p:cNvSpPr/>
          <p:nvPr/>
        </p:nvSpPr>
        <p:spPr>
          <a:xfrm>
            <a:off x="4140000" y="2874960"/>
            <a:ext cx="4679640" cy="69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defTabSz="45720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2200" spc="-1" strike="noStrike">
                <a:solidFill>
                  <a:srgbClr val="ffcc4c"/>
                </a:solidFill>
                <a:latin typeface="Rubik Regular"/>
              </a:rPr>
              <a:t>5. </a:t>
            </a:r>
            <a:r>
              <a:rPr b="0" lang="en-US" sz="1500" spc="-1" strike="noStrike">
                <a:solidFill>
                  <a:srgbClr val="becfff"/>
                </a:solidFill>
                <a:latin typeface="Rubik Regular"/>
              </a:rPr>
              <a:t>Revisão e Salvamento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Box 9"/>
          <p:cNvSpPr/>
          <p:nvPr/>
        </p:nvSpPr>
        <p:spPr>
          <a:xfrm>
            <a:off x="4140000" y="3534120"/>
            <a:ext cx="4679640" cy="69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defTabSz="45720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2200" spc="-1" strike="noStrike">
                <a:solidFill>
                  <a:srgbClr val="ffcc4c"/>
                </a:solidFill>
                <a:latin typeface="Rubik Regular"/>
              </a:rPr>
              <a:t>6. </a:t>
            </a:r>
            <a:r>
              <a:rPr b="0" lang="en-US" sz="1500" spc="-1" strike="noStrike">
                <a:solidFill>
                  <a:srgbClr val="becfff"/>
                </a:solidFill>
                <a:latin typeface="Rubik Regular"/>
              </a:rPr>
              <a:t>Conclusão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Box 10"/>
          <p:cNvSpPr/>
          <p:nvPr/>
        </p:nvSpPr>
        <p:spPr>
          <a:xfrm>
            <a:off x="4140000" y="4193640"/>
            <a:ext cx="4679640" cy="69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defTabSz="45720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2200" spc="-1" strike="noStrike">
                <a:solidFill>
                  <a:srgbClr val="ffcc4c"/>
                </a:solidFill>
                <a:latin typeface="Rubik Regular"/>
              </a:rPr>
              <a:t>7. </a:t>
            </a:r>
            <a:r>
              <a:rPr b="0" lang="en-US" sz="1500" spc="-1" strike="noStrike">
                <a:solidFill>
                  <a:srgbClr val="becfff"/>
                </a:solidFill>
                <a:latin typeface="Rubik Regular"/>
              </a:rPr>
              <a:t>Exercícios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Picture 11" descr="transparent_logo.png"/>
          <p:cNvPicPr/>
          <p:nvPr/>
        </p:nvPicPr>
        <p:blipFill>
          <a:blip r:embed="rId1"/>
          <a:stretch/>
        </p:blipFill>
        <p:spPr>
          <a:xfrm>
            <a:off x="7984800" y="4665600"/>
            <a:ext cx="766440" cy="26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1"/>
          <p:cNvSpPr/>
          <p:nvPr/>
        </p:nvSpPr>
        <p:spPr>
          <a:xfrm>
            <a:off x="525600" y="1357200"/>
            <a:ext cx="236124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100" spc="-1" strike="noStrike">
                <a:solidFill>
                  <a:schemeClr val="dk1"/>
                </a:solidFill>
                <a:latin typeface="Quicksand SemiBold"/>
              </a:rPr>
              <a:t>Aprendendo a usar o word e  inserir imagem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Box 2"/>
          <p:cNvSpPr/>
          <p:nvPr/>
        </p:nvSpPr>
        <p:spPr>
          <a:xfrm>
            <a:off x="525600" y="3290400"/>
            <a:ext cx="23612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Rubik Regular"/>
              </a:rPr>
              <a:t>Objetivos da Aula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Box 3"/>
          <p:cNvSpPr/>
          <p:nvPr/>
        </p:nvSpPr>
        <p:spPr>
          <a:xfrm>
            <a:off x="525600" y="3632400"/>
            <a:ext cx="23612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900" spc="-1" strike="noStrike">
                <a:solidFill>
                  <a:srgbClr val="888888"/>
                </a:solidFill>
                <a:latin typeface="Rubik Regular"/>
              </a:rPr>
              <a:t>Aprender a editar textos e inserir imagens no Word.</a:t>
            </a:r>
            <a:endParaRPr b="0" lang="pt-BR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Rectangle 4"/>
          <p:cNvSpPr/>
          <p:nvPr/>
        </p:nvSpPr>
        <p:spPr>
          <a:xfrm>
            <a:off x="525600" y="4514400"/>
            <a:ext cx="4992840" cy="104040"/>
          </a:xfrm>
          <a:prstGeom prst="rect">
            <a:avLst/>
          </a:prstGeom>
          <a:solidFill>
            <a:srgbClr val="ffd91e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00" name="Picture 5" descr="image.png"/>
          <p:cNvPicPr/>
          <p:nvPr/>
        </p:nvPicPr>
        <p:blipFill>
          <a:blip r:embed="rId1"/>
          <a:stretch/>
        </p:blipFill>
        <p:spPr>
          <a:xfrm>
            <a:off x="4989600" y="518400"/>
            <a:ext cx="4100040" cy="4100040"/>
          </a:xfrm>
          <a:prstGeom prst="rect">
            <a:avLst/>
          </a:prstGeom>
          <a:ln w="0">
            <a:noFill/>
          </a:ln>
        </p:spPr>
      </p:pic>
      <p:pic>
        <p:nvPicPr>
          <p:cNvPr id="101" name="Picture 6" descr="logo.png"/>
          <p:cNvPicPr/>
          <p:nvPr/>
        </p:nvPicPr>
        <p:blipFill>
          <a:blip r:embed="rId2"/>
          <a:stretch/>
        </p:blipFill>
        <p:spPr>
          <a:xfrm>
            <a:off x="7984800" y="4665600"/>
            <a:ext cx="766440" cy="26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"/>
          <p:cNvSpPr/>
          <p:nvPr/>
        </p:nvSpPr>
        <p:spPr>
          <a:xfrm>
            <a:off x="3776400" y="1033200"/>
            <a:ext cx="3592440" cy="50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700" spc="-1" strike="noStrike">
                <a:solidFill>
                  <a:srgbClr val="f1cb57"/>
                </a:solidFill>
                <a:latin typeface="Quicksand SemiBold"/>
              </a:rPr>
              <a:t>Introdução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Box 2"/>
          <p:cNvSpPr/>
          <p:nvPr/>
        </p:nvSpPr>
        <p:spPr>
          <a:xfrm>
            <a:off x="3776400" y="1800000"/>
            <a:ext cx="4841640" cy="31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Rubik SemiBold"/>
              </a:rPr>
              <a:t>Contextualização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Box 3"/>
          <p:cNvSpPr/>
          <p:nvPr/>
        </p:nvSpPr>
        <p:spPr>
          <a:xfrm>
            <a:off x="3776400" y="2116800"/>
            <a:ext cx="4841640" cy="92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100" spc="-1" strike="noStrike">
                <a:solidFill>
                  <a:srgbClr val="888888"/>
                </a:solidFill>
                <a:latin typeface="Rubik Regular"/>
              </a:rPr>
              <a:t>O Microsoft Word é uma das ferramentas mais utilizadas no mercado de trabalho e na vida acadêmica. Ter habilidade em editar textos e inserir imagens torna a comunicação mais eficaz e a apresentação mais atrativa, facilitando a compreensão do conteúdo por diferentes públicos.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Box 4"/>
          <p:cNvSpPr/>
          <p:nvPr/>
        </p:nvSpPr>
        <p:spPr>
          <a:xfrm>
            <a:off x="3776400" y="3240000"/>
            <a:ext cx="4841640" cy="31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Rubik SemiBold"/>
              </a:rPr>
              <a:t>Problematização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Box 5"/>
          <p:cNvSpPr/>
          <p:nvPr/>
        </p:nvSpPr>
        <p:spPr>
          <a:xfrm>
            <a:off x="3776400" y="3556800"/>
            <a:ext cx="4841640" cy="92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100" spc="-1" strike="noStrike">
                <a:solidFill>
                  <a:srgbClr val="888888"/>
                </a:solidFill>
                <a:latin typeface="Rubik Regular"/>
              </a:rPr>
              <a:t>Imagine que você precisa criar um convite digital para um evento escolar. Como você garantiria que ele não só contenha informações importantes, mas também pareça atraente e organizado? Isso envolve saber editar textos e usar imagens de forma eficaz.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Rectangle 6"/>
          <p:cNvSpPr/>
          <p:nvPr/>
        </p:nvSpPr>
        <p:spPr>
          <a:xfrm>
            <a:off x="3776400" y="540000"/>
            <a:ext cx="4992840" cy="24840"/>
          </a:xfrm>
          <a:prstGeom prst="rect">
            <a:avLst/>
          </a:prstGeom>
          <a:solidFill>
            <a:srgbClr val="ffd91e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-19800" bIns="-198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08" name="Picture 7" descr="logo.png"/>
          <p:cNvPicPr/>
          <p:nvPr/>
        </p:nvPicPr>
        <p:blipFill>
          <a:blip r:embed="rId1"/>
          <a:stretch/>
        </p:blipFill>
        <p:spPr>
          <a:xfrm>
            <a:off x="7984800" y="4665600"/>
            <a:ext cx="766440" cy="26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"/>
          <p:cNvSpPr/>
          <p:nvPr/>
        </p:nvSpPr>
        <p:spPr>
          <a:xfrm>
            <a:off x="0" y="0"/>
            <a:ext cx="2926440" cy="5129640"/>
          </a:xfrm>
          <a:prstGeom prst="rect">
            <a:avLst/>
          </a:prstGeom>
          <a:solidFill>
            <a:srgbClr val="5880f1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10" name="Picture 2" descr="image.png"/>
          <p:cNvPicPr/>
          <p:nvPr/>
        </p:nvPicPr>
        <p:blipFill>
          <a:blip r:embed="rId1"/>
          <a:stretch/>
        </p:blipFill>
        <p:spPr>
          <a:xfrm>
            <a:off x="525600" y="1040400"/>
            <a:ext cx="3048840" cy="3048840"/>
          </a:xfrm>
          <a:prstGeom prst="rect">
            <a:avLst/>
          </a:prstGeom>
          <a:ln w="0">
            <a:noFill/>
          </a:ln>
        </p:spPr>
      </p:pic>
      <p:sp>
        <p:nvSpPr>
          <p:cNvPr id="111" name="TextBox 3"/>
          <p:cNvSpPr/>
          <p:nvPr/>
        </p:nvSpPr>
        <p:spPr>
          <a:xfrm>
            <a:off x="4059360" y="226800"/>
            <a:ext cx="39056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Quicksand SemiBold"/>
              </a:rPr>
              <a:t>Introdução ao Microsoft Word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Box 4"/>
          <p:cNvSpPr/>
          <p:nvPr/>
        </p:nvSpPr>
        <p:spPr>
          <a:xfrm>
            <a:off x="4201200" y="1209600"/>
            <a:ext cx="4607640" cy="77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1480" spc="-1" strike="noStrike">
                <a:solidFill>
                  <a:schemeClr val="dk1"/>
                </a:solidFill>
                <a:latin typeface="Rubik Medium"/>
              </a:rPr>
              <a:t>1. </a:t>
            </a:r>
            <a:r>
              <a:rPr b="0" lang="en-US" sz="1240" spc="-1" strike="noStrike">
                <a:solidFill>
                  <a:srgbClr val="888888"/>
                </a:solidFill>
                <a:latin typeface="Rubik Regular"/>
              </a:rPr>
              <a:t>O Microsoft Word é um editor de textos amplamente utilizado.</a:t>
            </a:r>
            <a:endParaRPr b="0" lang="pt-BR" sz="12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Box 5"/>
          <p:cNvSpPr/>
          <p:nvPr/>
        </p:nvSpPr>
        <p:spPr>
          <a:xfrm>
            <a:off x="4201200" y="2394000"/>
            <a:ext cx="4607640" cy="77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1480" spc="-1" strike="noStrike">
                <a:solidFill>
                  <a:schemeClr val="dk1"/>
                </a:solidFill>
                <a:latin typeface="Rubik Medium"/>
              </a:rPr>
              <a:t>2. </a:t>
            </a:r>
            <a:r>
              <a:rPr b="0" lang="en-US" sz="1240" spc="-1" strike="noStrike">
                <a:solidFill>
                  <a:srgbClr val="888888"/>
                </a:solidFill>
                <a:latin typeface="Rubik Regular"/>
              </a:rPr>
              <a:t>A interface do Word é composta por menus, barras de ferramentas e áreas de trabalho.</a:t>
            </a:r>
            <a:endParaRPr b="0" lang="pt-BR" sz="12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Box 6"/>
          <p:cNvSpPr/>
          <p:nvPr/>
        </p:nvSpPr>
        <p:spPr>
          <a:xfrm>
            <a:off x="4201200" y="3578400"/>
            <a:ext cx="4607640" cy="77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1480" spc="-1" strike="noStrike">
                <a:solidFill>
                  <a:schemeClr val="dk1"/>
                </a:solidFill>
                <a:latin typeface="Rubik Medium"/>
              </a:rPr>
              <a:t>3. </a:t>
            </a:r>
            <a:r>
              <a:rPr b="0" lang="en-US" sz="1240" spc="-1" strike="noStrike">
                <a:solidFill>
                  <a:srgbClr val="888888"/>
                </a:solidFill>
                <a:latin typeface="Rubik Regular"/>
              </a:rPr>
              <a:t>Funcionalidades como formatação de texto e revisão de conteúdo são essenciais para um bom trabalho.</a:t>
            </a:r>
            <a:endParaRPr b="0" lang="pt-BR" sz="124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Picture 7" descr="logo.png"/>
          <p:cNvPicPr/>
          <p:nvPr/>
        </p:nvPicPr>
        <p:blipFill>
          <a:blip r:embed="rId2"/>
          <a:stretch/>
        </p:blipFill>
        <p:spPr>
          <a:xfrm>
            <a:off x="7984800" y="4665600"/>
            <a:ext cx="766440" cy="26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"/>
          <p:cNvSpPr/>
          <p:nvPr/>
        </p:nvSpPr>
        <p:spPr>
          <a:xfrm>
            <a:off x="874800" y="360000"/>
            <a:ext cx="8096040" cy="50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700" spc="-1" strike="noStrike">
                <a:solidFill>
                  <a:schemeClr val="dk1"/>
                </a:solidFill>
                <a:latin typeface="Quicksand SemiBold"/>
              </a:rPr>
              <a:t>Exemplos e Aplicações Práticas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TextBox 2"/>
          <p:cNvSpPr/>
          <p:nvPr/>
        </p:nvSpPr>
        <p:spPr>
          <a:xfrm>
            <a:off x="874800" y="1514520"/>
            <a:ext cx="5399640" cy="210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200" spc="-1" strike="noStrike">
                <a:solidFill>
                  <a:srgbClr val="262626"/>
                </a:solidFill>
                <a:latin typeface="Rubik Regular"/>
              </a:rPr>
              <a:t>Um estudante que utiliza o Word para elaborar seu TCC pode usar a barra de ferramentas para formatar o texto de acordo com as normas da ABNT, garantindo que o documento fique adequado e profissional.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8" name="Connector 3"/>
          <p:cNvCxnSpPr/>
          <p:nvPr/>
        </p:nvCxnSpPr>
        <p:spPr>
          <a:xfrm>
            <a:off x="525600" y="4593600"/>
            <a:ext cx="8096760" cy="360"/>
          </a:xfrm>
          <a:prstGeom prst="straightConnector1">
            <a:avLst/>
          </a:prstGeom>
          <a:ln w="25200">
            <a:solidFill>
              <a:srgbClr val="ffd91e"/>
            </a:solidFill>
            <a:round/>
          </a:ln>
        </p:spPr>
      </p:cxnSp>
      <p:pic>
        <p:nvPicPr>
          <p:cNvPr id="119" name="Picture 4" descr="logo.png"/>
          <p:cNvPicPr/>
          <p:nvPr/>
        </p:nvPicPr>
        <p:blipFill>
          <a:blip r:embed="rId1"/>
          <a:stretch/>
        </p:blipFill>
        <p:spPr>
          <a:xfrm>
            <a:off x="7984800" y="4665600"/>
            <a:ext cx="766440" cy="26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"/>
          <p:cNvSpPr/>
          <p:nvPr/>
        </p:nvSpPr>
        <p:spPr>
          <a:xfrm>
            <a:off x="0" y="0"/>
            <a:ext cx="2926440" cy="5129640"/>
          </a:xfrm>
          <a:prstGeom prst="rect">
            <a:avLst/>
          </a:prstGeom>
          <a:solidFill>
            <a:srgbClr val="5880f1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21" name="Picture 2" descr="image.png"/>
          <p:cNvPicPr/>
          <p:nvPr/>
        </p:nvPicPr>
        <p:blipFill>
          <a:blip r:embed="rId1"/>
          <a:stretch/>
        </p:blipFill>
        <p:spPr>
          <a:xfrm>
            <a:off x="525600" y="1040400"/>
            <a:ext cx="3048840" cy="3048840"/>
          </a:xfrm>
          <a:prstGeom prst="rect">
            <a:avLst/>
          </a:prstGeom>
          <a:ln w="0">
            <a:noFill/>
          </a:ln>
        </p:spPr>
      </p:pic>
      <p:sp>
        <p:nvSpPr>
          <p:cNvPr id="122" name="TextBox 3"/>
          <p:cNvSpPr/>
          <p:nvPr/>
        </p:nvSpPr>
        <p:spPr>
          <a:xfrm>
            <a:off x="4059360" y="226800"/>
            <a:ext cx="3905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Quicksand SemiBold"/>
              </a:rPr>
              <a:t>Edição de Textos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Box 4"/>
          <p:cNvSpPr/>
          <p:nvPr/>
        </p:nvSpPr>
        <p:spPr>
          <a:xfrm>
            <a:off x="4201200" y="1209600"/>
            <a:ext cx="4607640" cy="77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1480" spc="-1" strike="noStrike">
                <a:solidFill>
                  <a:schemeClr val="dk1"/>
                </a:solidFill>
                <a:latin typeface="Rubik Medium"/>
              </a:rPr>
              <a:t>1. </a:t>
            </a:r>
            <a:r>
              <a:rPr b="0" lang="en-US" sz="1240" spc="-1" strike="noStrike">
                <a:solidFill>
                  <a:srgbClr val="888888"/>
                </a:solidFill>
                <a:latin typeface="Rubik Regular"/>
              </a:rPr>
              <a:t>Utilizar ferramentas de formatação como negrito, itálico e sublinhado.</a:t>
            </a:r>
            <a:endParaRPr b="0" lang="pt-BR" sz="12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Box 5"/>
          <p:cNvSpPr/>
          <p:nvPr/>
        </p:nvSpPr>
        <p:spPr>
          <a:xfrm>
            <a:off x="4201200" y="2394000"/>
            <a:ext cx="4607640" cy="77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1480" spc="-1" strike="noStrike">
                <a:solidFill>
                  <a:schemeClr val="dk1"/>
                </a:solidFill>
                <a:latin typeface="Rubik Medium"/>
              </a:rPr>
              <a:t>2. </a:t>
            </a:r>
            <a:r>
              <a:rPr b="0" lang="en-US" sz="1240" spc="-1" strike="noStrike">
                <a:solidFill>
                  <a:srgbClr val="888888"/>
                </a:solidFill>
                <a:latin typeface="Rubik Regular"/>
              </a:rPr>
              <a:t>Criar listas numeradas e com marcadores para organizar informações.</a:t>
            </a:r>
            <a:endParaRPr b="0" lang="pt-BR" sz="12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Box 6"/>
          <p:cNvSpPr/>
          <p:nvPr/>
        </p:nvSpPr>
        <p:spPr>
          <a:xfrm>
            <a:off x="4201200" y="3578400"/>
            <a:ext cx="4607640" cy="77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1480" spc="-1" strike="noStrike">
                <a:solidFill>
                  <a:schemeClr val="dk1"/>
                </a:solidFill>
                <a:latin typeface="Rubik Medium"/>
              </a:rPr>
              <a:t>3. </a:t>
            </a:r>
            <a:r>
              <a:rPr b="0" lang="en-US" sz="1240" spc="-1" strike="noStrike">
                <a:solidFill>
                  <a:srgbClr val="888888"/>
                </a:solidFill>
                <a:latin typeface="Rubik Regular"/>
              </a:rPr>
              <a:t>Ajustar o espaçamento entre linhas e parágrafos para melhorar a legibilidade.</a:t>
            </a:r>
            <a:endParaRPr b="0" lang="pt-BR" sz="124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Picture 7" descr="logo.png"/>
          <p:cNvPicPr/>
          <p:nvPr/>
        </p:nvPicPr>
        <p:blipFill>
          <a:blip r:embed="rId2"/>
          <a:stretch/>
        </p:blipFill>
        <p:spPr>
          <a:xfrm>
            <a:off x="7984800" y="4665600"/>
            <a:ext cx="766440" cy="26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1"/>
          <p:cNvSpPr/>
          <p:nvPr/>
        </p:nvSpPr>
        <p:spPr>
          <a:xfrm>
            <a:off x="874800" y="360000"/>
            <a:ext cx="8096040" cy="50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700" spc="-1" strike="noStrike">
                <a:solidFill>
                  <a:schemeClr val="dk1"/>
                </a:solidFill>
                <a:latin typeface="Quicksand SemiBold"/>
              </a:rPr>
              <a:t>Exemplos e Aplicações Práticas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Box 2"/>
          <p:cNvSpPr/>
          <p:nvPr/>
        </p:nvSpPr>
        <p:spPr>
          <a:xfrm>
            <a:off x="874800" y="1514520"/>
            <a:ext cx="5399640" cy="210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200" spc="-1" strike="noStrike">
                <a:solidFill>
                  <a:srgbClr val="262626"/>
                </a:solidFill>
                <a:latin typeface="Rubik Regular"/>
              </a:rPr>
              <a:t>Ao escrever um relatório, um estudante pode usar a formatação para destacar os pontos principais e organizar as informações em tópicos, facilitando a leitura e a compreensão do leitor.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9" name="Connector 3"/>
          <p:cNvCxnSpPr/>
          <p:nvPr/>
        </p:nvCxnSpPr>
        <p:spPr>
          <a:xfrm>
            <a:off x="525600" y="4593600"/>
            <a:ext cx="8096760" cy="360"/>
          </a:xfrm>
          <a:prstGeom prst="straightConnector1">
            <a:avLst/>
          </a:prstGeom>
          <a:ln w="25200">
            <a:solidFill>
              <a:srgbClr val="ffd91e"/>
            </a:solidFill>
            <a:round/>
          </a:ln>
        </p:spPr>
      </p:cxnSp>
      <p:pic>
        <p:nvPicPr>
          <p:cNvPr id="130" name="Picture 4" descr="logo.png"/>
          <p:cNvPicPr/>
          <p:nvPr/>
        </p:nvPicPr>
        <p:blipFill>
          <a:blip r:embed="rId1"/>
          <a:stretch/>
        </p:blipFill>
        <p:spPr>
          <a:xfrm>
            <a:off x="7984800" y="4665600"/>
            <a:ext cx="766440" cy="26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"/>
          <p:cNvSpPr/>
          <p:nvPr/>
        </p:nvSpPr>
        <p:spPr>
          <a:xfrm>
            <a:off x="0" y="0"/>
            <a:ext cx="2926440" cy="5129640"/>
          </a:xfrm>
          <a:prstGeom prst="rect">
            <a:avLst/>
          </a:prstGeom>
          <a:solidFill>
            <a:srgbClr val="5880f1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32" name="Picture 2" descr="image.png"/>
          <p:cNvPicPr/>
          <p:nvPr/>
        </p:nvPicPr>
        <p:blipFill>
          <a:blip r:embed="rId1"/>
          <a:stretch/>
        </p:blipFill>
        <p:spPr>
          <a:xfrm>
            <a:off x="525600" y="1040400"/>
            <a:ext cx="3048840" cy="3048840"/>
          </a:xfrm>
          <a:prstGeom prst="rect">
            <a:avLst/>
          </a:prstGeom>
          <a:ln w="0">
            <a:noFill/>
          </a:ln>
        </p:spPr>
      </p:pic>
      <p:sp>
        <p:nvSpPr>
          <p:cNvPr id="133" name="TextBox 3"/>
          <p:cNvSpPr/>
          <p:nvPr/>
        </p:nvSpPr>
        <p:spPr>
          <a:xfrm>
            <a:off x="4059360" y="226800"/>
            <a:ext cx="3905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Quicksand SemiBold"/>
              </a:rPr>
              <a:t>Inserção de Imagens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Box 4"/>
          <p:cNvSpPr/>
          <p:nvPr/>
        </p:nvSpPr>
        <p:spPr>
          <a:xfrm>
            <a:off x="4201200" y="1209600"/>
            <a:ext cx="4607640" cy="5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1480" spc="-1" strike="noStrike">
                <a:solidFill>
                  <a:schemeClr val="dk1"/>
                </a:solidFill>
                <a:latin typeface="Rubik Medium"/>
              </a:rPr>
              <a:t>1. </a:t>
            </a:r>
            <a:r>
              <a:rPr b="0" lang="en-US" sz="1240" spc="-1" strike="noStrike">
                <a:solidFill>
                  <a:srgbClr val="888888"/>
                </a:solidFill>
                <a:latin typeface="Rubik Regular"/>
              </a:rPr>
              <a:t>Inserir imagens pela opção 'Inserir' no menu superior.</a:t>
            </a:r>
            <a:endParaRPr b="0" lang="pt-BR" sz="12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Box 5"/>
          <p:cNvSpPr/>
          <p:nvPr/>
        </p:nvSpPr>
        <p:spPr>
          <a:xfrm>
            <a:off x="4201200" y="2394000"/>
            <a:ext cx="4607640" cy="5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1480" spc="-1" strike="noStrike">
                <a:solidFill>
                  <a:schemeClr val="dk1"/>
                </a:solidFill>
                <a:latin typeface="Rubik Medium"/>
              </a:rPr>
              <a:t>2. </a:t>
            </a:r>
            <a:r>
              <a:rPr b="0" lang="en-US" sz="1240" spc="-1" strike="noStrike">
                <a:solidFill>
                  <a:srgbClr val="888888"/>
                </a:solidFill>
                <a:latin typeface="Rubik Regular"/>
              </a:rPr>
              <a:t>Redimensionar e reposicionar imagens no texto.</a:t>
            </a:r>
            <a:endParaRPr b="0" lang="pt-BR" sz="12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Box 6"/>
          <p:cNvSpPr/>
          <p:nvPr/>
        </p:nvSpPr>
        <p:spPr>
          <a:xfrm>
            <a:off x="4201200" y="3578400"/>
            <a:ext cx="4607640" cy="77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1480" spc="-1" strike="noStrike">
                <a:solidFill>
                  <a:schemeClr val="dk1"/>
                </a:solidFill>
                <a:latin typeface="Rubik Medium"/>
              </a:rPr>
              <a:t>3. </a:t>
            </a:r>
            <a:r>
              <a:rPr b="0" lang="en-US" sz="1240" spc="-1" strike="noStrike">
                <a:solidFill>
                  <a:srgbClr val="888888"/>
                </a:solidFill>
                <a:latin typeface="Rubik Regular"/>
              </a:rPr>
              <a:t>Adicionar texto alternativo às imagens para acessibilidade.</a:t>
            </a:r>
            <a:endParaRPr b="0" lang="pt-BR" sz="124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Picture 7" descr="logo.png"/>
          <p:cNvPicPr/>
          <p:nvPr/>
        </p:nvPicPr>
        <p:blipFill>
          <a:blip r:embed="rId2"/>
          <a:stretch/>
        </p:blipFill>
        <p:spPr>
          <a:xfrm>
            <a:off x="7984800" y="4665600"/>
            <a:ext cx="766440" cy="26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LibreOffice/7.6.0.3$Windows_X86_64 LibreOffice_project/69edd8b8ebc41d00b4de3915dc82f8f0fc3b6265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pt-BR</dc:language>
  <cp:lastModifiedBy>Steve Canny</cp:lastModifiedBy>
  <dcterms:modified xsi:type="dcterms:W3CDTF">2013-01-27T09:15:58Z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