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1" r:id="rId1"/>
  </p:sldMasterIdLst>
  <p:notesMasterIdLst>
    <p:notesMasterId r:id="rId2"/>
  </p:notesMasterIdLst>
  <p:sldIdLst>
    <p:sldId id="284" r:id="rId3"/>
    <p:sldId id="285" r:id="rId4"/>
    <p:sldId id="286" r:id="rId5"/>
    <p:sldId id="287" r:id="rId6"/>
    <p:sldId id="288" r:id="rId7"/>
    <p:sldId id="289" r:id="rId8"/>
    <p:sldId id="290" r:id="rId9"/>
    <p:sldId id="291" r:id="rId10"/>
    <p:sldId id="292" r:id="rId11"/>
    <p:sldId id="293" r:id="rId12"/>
    <p:sldId id="295" r:id="rId13"/>
    <p:sldId id="296"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72" r:id="rId1"/>
    <p:sldLayoutId id="2147483673" r:id="rId2"/>
    <p:sldLayoutId id="2147483674" r:id="rId3"/>
    <p:sldLayoutId id="2147483675" r:id="rId4"/>
    <p:sldLayoutId id="2147483676"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rtlCol="0" wrap="square">
            <a:spAutoFit/>
          </a:bodyPr>
          <a:p>
            <a:r>
              <a:rPr sz="2400" lang="en-US"/>
              <a:t>STUDENT NAME:</a:t>
            </a:r>
            <a:r>
              <a:rPr altLang="ta--#Latn" sz="2400" lang="en-US"/>
              <a:t> </a:t>
            </a:r>
            <a:r>
              <a:rPr altLang="ta--#Latn" sz="2400" lang="en-US"/>
              <a:t>M</a:t>
            </a:r>
            <a:r>
              <a:rPr altLang="ta--#Latn" sz="2400" lang="en-US"/>
              <a:t>E</a:t>
            </a:r>
            <a:r>
              <a:rPr altLang="ta--#Latn" sz="2400" lang="en-US"/>
              <a:t>R</a:t>
            </a:r>
            <a:r>
              <a:rPr altLang="ta--#Latn" sz="2400" lang="en-US"/>
              <a:t>L</a:t>
            </a:r>
            <a:r>
              <a:rPr altLang="ta--#Latn" sz="2400" lang="en-US"/>
              <a:t>I</a:t>
            </a:r>
            <a:r>
              <a:rPr altLang="ta--#Latn" sz="2400" lang="en-US"/>
              <a:t>N</a:t>
            </a:r>
            <a:r>
              <a:rPr altLang="ta--#Latn" sz="2400" lang="en-US"/>
              <a:t> </a:t>
            </a:r>
            <a:r>
              <a:rPr altLang="ta--#Latn" sz="2400" lang="en-US"/>
              <a:t>L</a:t>
            </a:r>
            <a:r>
              <a:rPr altLang="ta--#Latn" sz="2400" lang="en-US"/>
              <a:t>E</a:t>
            </a:r>
            <a:r>
              <a:rPr altLang="ta--#Latn" sz="2400" lang="en-US"/>
              <a:t>E</a:t>
            </a:r>
            <a:r>
              <a:rPr altLang="ta--#Latn" sz="2400" lang="en-US"/>
              <a:t>M</a:t>
            </a:r>
            <a:r>
              <a:rPr altLang="ta--#Latn" sz="2400" lang="en-US"/>
              <a:t>A</a:t>
            </a:r>
            <a:r>
              <a:rPr altLang="ta--#Latn" sz="2400" lang="en-US"/>
              <a:t> </a:t>
            </a:r>
            <a:r>
              <a:rPr altLang="ta--#Latn" sz="2400" lang="en-US"/>
              <a:t>R</a:t>
            </a:r>
            <a:r>
              <a:rPr altLang="ta--#Latn" sz="2400" lang="en-US"/>
              <a:t>O</a:t>
            </a:r>
            <a:r>
              <a:rPr altLang="ta--#Latn" sz="2400" lang="en-US"/>
              <a:t>S</a:t>
            </a:r>
            <a:r>
              <a:rPr altLang="ta--#Latn" sz="2400" lang="en-US"/>
              <a:t>E</a:t>
            </a:r>
            <a:r>
              <a:rPr altLang="ta--#Latn" sz="2400" lang="en-US"/>
              <a:t> </a:t>
            </a:r>
            <a:r>
              <a:rPr altLang="ta--#Latn" sz="2400" lang="en-US"/>
              <a:t>J</a:t>
            </a:r>
            <a:r>
              <a:rPr altLang="ta--#Latn" sz="2400" lang="en-US"/>
              <a:t>.</a:t>
            </a:r>
            <a:r>
              <a:rPr altLang="ta--#Latn" sz="2400" lang="en-US"/>
              <a:t>L</a:t>
            </a:r>
            <a:endParaRPr dirty="0" sz="2400" lang="en-US"/>
          </a:p>
          <a:p>
            <a:r>
              <a:rPr dirty="0" sz="2400" lang="en-US"/>
              <a:t>REGISTER</a:t>
            </a:r>
            <a:r>
              <a:rPr altLang="ta--#Latn" dirty="0" sz="2400" lang="en-US"/>
              <a:t> </a:t>
            </a:r>
            <a:r>
              <a:rPr dirty="0" sz="2400" lang="en-US"/>
              <a:t>NO:</a:t>
            </a:r>
            <a:r>
              <a:rPr altLang="ta--#Latn" dirty="0" sz="2400" lang="en-US"/>
              <a:t> </a:t>
            </a:r>
            <a:r>
              <a:rPr dirty="0" sz="2400" lang="en-US"/>
              <a:t>6F90A733E89490CB0DB416DC9E8877F8</a:t>
            </a:r>
            <a:endParaRPr altLang="en-US" lang="zh-CN"/>
          </a:p>
          <a:p>
            <a:r>
              <a:rPr dirty="0" sz="2400" lang="en-US"/>
              <a:t>DEPARTMENT:</a:t>
            </a:r>
            <a:r>
              <a:rPr altLang="ta--#Latn" dirty="0" sz="2400" lang="en-US"/>
              <a:t> </a:t>
            </a:r>
            <a:r>
              <a:rPr altLang="ta--#Latn" dirty="0" sz="2400" lang="en-US"/>
              <a:t>B</a:t>
            </a:r>
            <a:r>
              <a:rPr altLang="ta--#Latn" dirty="0" sz="2400" lang="en-US"/>
              <a:t>.</a:t>
            </a:r>
            <a:r>
              <a:rPr altLang="ta--#Latn" dirty="0" sz="2400" lang="en-US"/>
              <a:t>C</a:t>
            </a:r>
            <a:r>
              <a:rPr altLang="ta--#Latn" dirty="0" sz="2400" lang="en-US"/>
              <a:t>O</a:t>
            </a:r>
            <a:r>
              <a:rPr altLang="ta--#Latn" dirty="0" sz="2400" lang="en-US"/>
              <a:t>M</a:t>
            </a:r>
            <a:r>
              <a:rPr altLang="ta--#Latn" dirty="0" sz="2400" lang="en-US"/>
              <a:t> </a:t>
            </a:r>
            <a:r>
              <a:rPr altLang="ta--#Latn" dirty="0" sz="2400" lang="en-US"/>
              <a:t>(</a:t>
            </a:r>
            <a:r>
              <a:rPr altLang="ta--#Latn" dirty="0" sz="2400" lang="en-US"/>
              <a:t>A</a:t>
            </a:r>
            <a:r>
              <a:rPr altLang="ta--#Latn" dirty="0" sz="2400" lang="en-US"/>
              <a:t>C</a:t>
            </a:r>
            <a:r>
              <a:rPr altLang="ta--#Latn" dirty="0" sz="2400" lang="en-US"/>
              <a:t>C</a:t>
            </a:r>
            <a:r>
              <a:rPr altLang="ta--#Latn" dirty="0" sz="2400" lang="en-US"/>
              <a:t>OUNT</a:t>
            </a:r>
            <a:r>
              <a:rPr altLang="ta--#Latn" dirty="0" sz="2400" lang="en-US"/>
              <a:t>I</a:t>
            </a:r>
            <a:r>
              <a:rPr altLang="ta--#Latn" dirty="0" sz="2400" lang="en-US"/>
              <a:t>N</a:t>
            </a:r>
            <a:r>
              <a:rPr altLang="ta--#Latn" dirty="0" sz="2400" lang="en-US"/>
              <a:t>G</a:t>
            </a:r>
            <a:r>
              <a:rPr altLang="ta--#Latn" dirty="0" sz="2400" lang="en-US"/>
              <a:t> </a:t>
            </a:r>
            <a:r>
              <a:rPr altLang="ta--#Latn" dirty="0" sz="2400" lang="en-US"/>
              <a:t>&amp;</a:t>
            </a:r>
            <a:r>
              <a:rPr altLang="ta--#Latn" dirty="0" sz="2400" lang="en-US"/>
              <a:t> </a:t>
            </a:r>
            <a:r>
              <a:rPr altLang="ta--#Latn" dirty="0" sz="2400" lang="en-US"/>
              <a:t>F</a:t>
            </a:r>
            <a:r>
              <a:rPr altLang="ta--#Latn" dirty="0" sz="2400" lang="en-US"/>
              <a:t>I</a:t>
            </a:r>
            <a:r>
              <a:rPr altLang="ta--#Latn" dirty="0" sz="2400" lang="en-US"/>
              <a:t>N</a:t>
            </a:r>
            <a:r>
              <a:rPr altLang="ta--#Latn" dirty="0" sz="2400" lang="en-US"/>
              <a:t>A</a:t>
            </a:r>
            <a:r>
              <a:rPr altLang="ta--#Latn" dirty="0" sz="2400" lang="en-US"/>
              <a:t>N</a:t>
            </a:r>
            <a:r>
              <a:rPr altLang="ta--#Latn" dirty="0" sz="2400" lang="en-US"/>
              <a:t>CE</a:t>
            </a:r>
            <a:r>
              <a:rPr altLang="ta--#Latn" dirty="0" sz="2400" lang="en-US"/>
              <a:t>)</a:t>
            </a:r>
            <a:endParaRPr altLang="en-US" lang="zh-CN"/>
          </a:p>
          <a:p>
            <a:r>
              <a:rPr dirty="0" sz="2400" lang="en-US"/>
              <a:t>COLLEGE</a:t>
            </a:r>
            <a:r>
              <a:rPr altLang="ta--#Latn" dirty="0" sz="2400" lang="en-US"/>
              <a:t>:</a:t>
            </a:r>
            <a:r>
              <a:rPr altLang="ta--#Latn" dirty="0" sz="2400" lang="en-US"/>
              <a:t> </a:t>
            </a:r>
            <a:r>
              <a:rPr altLang="ta--#Latn" dirty="0" sz="2400" lang="en-US"/>
              <a:t>S</a:t>
            </a:r>
            <a:r>
              <a:rPr altLang="ta--#Latn" dirty="0" sz="2400" lang="en-US"/>
              <a:t>R</a:t>
            </a:r>
            <a:r>
              <a:rPr altLang="ta--#Latn" dirty="0" sz="2400" lang="en-US"/>
              <a:t>I</a:t>
            </a:r>
            <a:r>
              <a:rPr altLang="ta--#Latn" dirty="0" sz="2400" lang="en-US"/>
              <a:t> </a:t>
            </a:r>
            <a:r>
              <a:rPr altLang="ta--#Latn" dirty="0" sz="2400" lang="en-US"/>
              <a:t>K</a:t>
            </a:r>
            <a:r>
              <a:rPr altLang="ta--#Latn" dirty="0" sz="2400" lang="en-US"/>
              <a:t>A</a:t>
            </a:r>
            <a:r>
              <a:rPr altLang="ta--#Latn" dirty="0" sz="2400" lang="en-US"/>
              <a:t>N</a:t>
            </a:r>
            <a:r>
              <a:rPr altLang="ta--#Latn" dirty="0" sz="2400" lang="en-US"/>
              <a:t>Y</a:t>
            </a:r>
            <a:r>
              <a:rPr altLang="ta--#Latn" dirty="0" sz="2400" lang="en-US"/>
              <a:t>A</a:t>
            </a:r>
            <a:r>
              <a:rPr altLang="ta--#Latn" dirty="0" sz="2400" lang="en-US"/>
              <a:t>K</a:t>
            </a:r>
            <a:r>
              <a:rPr altLang="ta--#Latn" dirty="0" sz="2400" lang="en-US"/>
              <a:t>A</a:t>
            </a:r>
            <a:r>
              <a:rPr altLang="ta--#Latn" dirty="0" sz="2400" lang="en-US"/>
              <a:t> </a:t>
            </a:r>
            <a:r>
              <a:rPr altLang="ta--#Latn" dirty="0" sz="2400" lang="en-US"/>
              <a:t>P</a:t>
            </a:r>
            <a:r>
              <a:rPr altLang="ta--#Latn" dirty="0" sz="2400" lang="en-US"/>
              <a:t>A</a:t>
            </a:r>
            <a:r>
              <a:rPr altLang="ta--#Latn" dirty="0" sz="2400" lang="en-US"/>
              <a:t>R</a:t>
            </a:r>
            <a:r>
              <a:rPr altLang="ta--#Latn" dirty="0" sz="2400" lang="en-US"/>
              <a:t>AMESWARI </a:t>
            </a:r>
            <a:r>
              <a:rPr altLang="ta--#Latn" dirty="0" sz="2400" lang="en-US"/>
              <a:t>A</a:t>
            </a:r>
            <a:r>
              <a:rPr altLang="ta--#Latn" dirty="0" sz="2400" lang="en-US"/>
              <a:t>R</a:t>
            </a:r>
            <a:r>
              <a:rPr altLang="ta--#Latn" dirty="0" sz="2400" lang="en-US"/>
              <a:t>T</a:t>
            </a:r>
            <a:r>
              <a:rPr altLang="ta--#Latn" dirty="0" sz="2400" lang="en-US"/>
              <a:t>S </a:t>
            </a:r>
            <a:r>
              <a:rPr altLang="ta--#Latn" dirty="0" sz="2400" lang="en-US"/>
              <a:t>&amp;</a:t>
            </a:r>
            <a:r>
              <a:rPr altLang="ta--#Latn" dirty="0" sz="2400" lang="en-US"/>
              <a:t> SCIENCE </a:t>
            </a:r>
            <a:r>
              <a:rPr altLang="ta--#Latn" dirty="0" sz="2400" lang="en-US"/>
              <a:t>COLLEGE </a:t>
            </a:r>
            <a:r>
              <a:rPr altLang="ta--#Latn" dirty="0" sz="2400" lang="en-US"/>
              <a:t>FOR </a:t>
            </a:r>
            <a:r>
              <a:rPr altLang="ta--#Latn" dirty="0" sz="2400" lang="en-US"/>
              <a:t>WOMEN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921951"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514506" y="1028382"/>
            <a:ext cx="9772493" cy="5120641"/>
          </a:xfrm>
          <a:prstGeom prst="rect"/>
        </p:spPr>
        <p:txBody>
          <a:bodyPr rtlCol="0" wrap="square">
            <a:spAutoFit/>
          </a:bodyPr>
          <a:p>
            <a:r>
              <a:rPr sz="2800" lang="en-GB">
                <a:solidFill>
                  <a:srgbClr val="000000"/>
                </a:solidFill>
              </a:rPr>
              <a:t>DATA SET: Kaggle, Employee dataset 
FEATURE SELECTION: Slicer, Conditional Formatting, Designing
DATA CLEANING Missing values, Irrelevant data, Correct Errors, Remove Unnecessary Columns and Rows 
PIVOT TABLE: Employee ID, First Name, Performance Score.
 CHART: Report of Employee Performance based on their Current Ratings is resented as Column Chart</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3411915"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4"/>
          <p:cNvPicPr>
            <a:picLocks/>
          </p:cNvPicPr>
          <p:nvPr/>
        </p:nvPicPr>
        <p:blipFill>
          <a:blip xmlns:r="http://schemas.openxmlformats.org/officeDocument/2006/relationships" r:embed="rId2"/>
          <a:stretch>
            <a:fillRect/>
          </a:stretch>
        </p:blipFill>
        <p:spPr>
          <a:xfrm rot="1323">
            <a:off x="1105409" y="1236475"/>
            <a:ext cx="8825153" cy="623747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altLang="ta--#Latn" dirty="0" lang="en-US">
                <a:latin typeface="Times New Roman" panose="02020603050405020304" pitchFamily="18" charset="0"/>
                <a:cs typeface="Times New Roman" panose="02020603050405020304" pitchFamily="18" charset="0"/>
              </a:rPr>
              <a:t>C</a:t>
            </a:r>
            <a:r>
              <a:rPr altLang="ta--#Latn" dirty="0" lang="en-US">
                <a:latin typeface="Times New Roman" panose="02020603050405020304" pitchFamily="18" charset="0"/>
                <a:cs typeface="Times New Roman" panose="02020603050405020304" pitchFamily="18" charset="0"/>
              </a:rPr>
              <a:t>O</a:t>
            </a:r>
            <a:r>
              <a:rPr altLang="ta--#Latn" dirty="0" lang="en-US">
                <a:latin typeface="Times New Roman" panose="02020603050405020304" pitchFamily="18" charset="0"/>
                <a:cs typeface="Times New Roman" panose="02020603050405020304" pitchFamily="18" charset="0"/>
              </a:rPr>
              <a:t>N</a:t>
            </a:r>
            <a:r>
              <a:rPr altLang="ta--#Latn" dirty="0" lang="en-US">
                <a:latin typeface="Times New Roman" panose="02020603050405020304" pitchFamily="18" charset="0"/>
                <a:cs typeface="Times New Roman" panose="02020603050405020304" pitchFamily="18" charset="0"/>
              </a:rPr>
              <a:t>C</a:t>
            </a:r>
            <a:r>
              <a:rPr altLang="ta--#Latn" dirty="0" lang="en-US">
                <a:latin typeface="Times New Roman" panose="02020603050405020304" pitchFamily="18" charset="0"/>
                <a:cs typeface="Times New Roman" panose="02020603050405020304" pitchFamily="18" charset="0"/>
              </a:rPr>
              <a:t>L</a:t>
            </a:r>
            <a:r>
              <a:rPr altLang="ta--#Latn" dirty="0" lang="en-US">
                <a:latin typeface="Times New Roman" panose="02020603050405020304" pitchFamily="18" charset="0"/>
                <a:cs typeface="Times New Roman" panose="02020603050405020304" pitchFamily="18" charset="0"/>
              </a:rPr>
              <a:t>USION </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442820" y="1303993"/>
            <a:ext cx="9558496" cy="5120641"/>
          </a:xfrm>
          <a:prstGeom prst="rect"/>
        </p:spPr>
        <p:txBody>
          <a:bodyPr rtlCol="0" wrap="square">
            <a:spAutoFit/>
          </a:bodyPr>
          <a:p>
            <a:r>
              <a:rPr sz="2800" lang="en-GB">
                <a:solidFill>
                  <a:srgbClr val="000000"/>
                </a:solidFill>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223837" y="72274"/>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rot="14128">
            <a:off x="47622" y="3819717"/>
            <a:ext cx="5005904"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329029"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10676" y="1151572"/>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8371038" y="5251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427475" y="367671"/>
            <a:ext cx="658292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rot="17369">
            <a:off x="439305" y="1175614"/>
            <a:ext cx="7461055" cy="4701542"/>
          </a:xfrm>
          <a:prstGeom prst="rect"/>
        </p:spPr>
        <p:txBody>
          <a:bodyPr rtlCol="0" wrap="square">
            <a:spAutoFit/>
          </a:bodyPr>
          <a:p>
            <a:r>
              <a:rPr sz="2800" lang="en-GB">
                <a:solidFill>
                  <a:srgbClr val="000000"/>
                </a:solidFill>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9653588" y="180974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676275" y="182241"/>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rot="18737">
            <a:off x="276976" y="1083943"/>
            <a:ext cx="9062686" cy="5120639"/>
          </a:xfrm>
          <a:prstGeom prst="rect"/>
        </p:spPr>
        <p:txBody>
          <a:bodyPr anchor="t" rtlCol="0" vert="horz" wrap="square">
            <a:spAutoFit/>
          </a:bodyPr>
          <a:p>
            <a:pPr algn="l" indent="-457200" marL="457200">
              <a:lnSpc>
                <a:spcPct val="100000"/>
              </a:lnSpc>
              <a:buFont typeface="Wingdings" charset="2"/>
              <a:buChar char="n"/>
            </a:pPr>
            <a:r>
              <a:rPr sz="2800" lang="en-GB">
                <a:solidFill>
                  <a:srgbClr val="000000"/>
                </a:solidFill>
              </a:rPr>
              <a:t>Analyze employee performance metrics to identify strengths, areas for improvement, and overall trends.
Implement PivotTables to summarize and categorize performance data.</a:t>
            </a:r>
            <a:endParaRPr sz="2800" lang="en-GB">
              <a:solidFill>
                <a:srgbClr val="000000"/>
              </a:solidFill>
            </a:endParaRPr>
          </a:p>
          <a:p>
            <a:pPr algn="l" indent="-457200" marL="457200">
              <a:lnSpc>
                <a:spcPct val="100000"/>
              </a:lnSpc>
              <a:buFont typeface="Wingdings" charset="2"/>
              <a:buChar char="n"/>
            </a:pPr>
            <a:r>
              <a:rPr sz="2800" lang="en-GB">
                <a:solidFill>
                  <a:srgbClr val="000000"/>
                </a:solidFill>
              </a:rPr>
              <a:t>Compare individual employee performance against benchmarks or targets.   
Analyze seasonal or project-specific performance variations. . </a:t>
            </a:r>
            <a:endParaRPr sz="2800" lang="en-GB">
              <a:solidFill>
                <a:srgbClr val="000000"/>
              </a:solidFill>
            </a:endParaRPr>
          </a:p>
          <a:p>
            <a:pPr algn="l" indent="-457200" marL="457200">
              <a:lnSpc>
                <a:spcPct val="100000"/>
              </a:lnSpc>
              <a:buFont typeface="Wingdings" charset="2"/>
              <a:buChar char="n"/>
            </a:pPr>
            <a:r>
              <a:rPr sz="2800" lang="en-GB">
                <a:solidFill>
                  <a:srgbClr val="000000"/>
                </a:solidFill>
              </a:rPr>
              <a:t>Design dashboards for easy visualization of performance metrics.
Share analysis results with management for decision-making.</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9534525" y="164104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1681480" y="584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1681480" y="1529692"/>
            <a:ext cx="6868311" cy="4701540"/>
          </a:xfrm>
          <a:prstGeom prst="rect"/>
        </p:spPr>
        <p:txBody>
          <a:bodyPr rtlCol="0" wrap="square">
            <a:spAutoFit/>
          </a:bodyPr>
          <a:p>
            <a:pPr indent="-514350" marL="514350">
              <a:buFont typeface="+mj-ea"/>
              <a:buAutoNum type="circleNumDbPlain" startAt="1"/>
            </a:pPr>
            <a:r>
              <a:rPr sz="2800" lang="en-GB">
                <a:solidFill>
                  <a:srgbClr val="000000"/>
                </a:solidFill>
              </a:rPr>
              <a:t>Human Resources Team</a:t>
            </a:r>
            <a:endParaRPr sz="2800" lang="en-GB">
              <a:solidFill>
                <a:srgbClr val="000000"/>
              </a:solidFill>
            </a:endParaRPr>
          </a:p>
          <a:p>
            <a:pPr indent="-514350" marL="514350">
              <a:buFont typeface="+mj-ea"/>
              <a:buAutoNum type="circleNumDbPlain" startAt="1"/>
            </a:pPr>
            <a:endParaRPr sz="2800" lang="en-GB">
              <a:solidFill>
                <a:srgbClr val="000000"/>
              </a:solidFill>
            </a:endParaRPr>
          </a:p>
          <a:p>
            <a:pPr indent="-514350" marL="514350">
              <a:buFont typeface="+mj-ea"/>
              <a:buAutoNum type="circleNumDbPlain" startAt="1"/>
            </a:pPr>
            <a:r>
              <a:rPr sz="2800" lang="en-GB">
                <a:solidFill>
                  <a:srgbClr val="000000"/>
                </a:solidFill>
              </a:rPr>
              <a:t>Managers</a:t>
            </a:r>
            <a:endParaRPr sz="2800" lang="en-GB">
              <a:solidFill>
                <a:srgbClr val="000000"/>
              </a:solidFill>
            </a:endParaRPr>
          </a:p>
          <a:p>
            <a:pPr indent="-514350" marL="514350">
              <a:buFont typeface="+mj-ea"/>
              <a:buAutoNum type="circleNumDbPlain" startAt="1"/>
            </a:pPr>
            <a:endParaRPr sz="2800" lang="en-GB">
              <a:solidFill>
                <a:srgbClr val="000000"/>
              </a:solidFill>
            </a:endParaRPr>
          </a:p>
          <a:p>
            <a:pPr indent="-514350" marL="514350">
              <a:buFont typeface="+mj-ea"/>
              <a:buAutoNum type="circleNumDbPlain" startAt="1"/>
            </a:pPr>
            <a:r>
              <a:rPr sz="2800" lang="en-GB">
                <a:solidFill>
                  <a:srgbClr val="000000"/>
                </a:solidFill>
              </a:rPr>
              <a:t>Executives</a:t>
            </a:r>
            <a:endParaRPr sz="2800" lang="en-GB">
              <a:solidFill>
                <a:srgbClr val="000000"/>
              </a:solidFill>
            </a:endParaRPr>
          </a:p>
          <a:p>
            <a:pPr indent="-514350" marL="514350">
              <a:buFont typeface="+mj-ea"/>
              <a:buAutoNum type="circleNumDbPlain" startAt="1"/>
            </a:pPr>
            <a:endParaRPr sz="2800" lang="en-GB">
              <a:solidFill>
                <a:srgbClr val="000000"/>
              </a:solidFill>
            </a:endParaRPr>
          </a:p>
          <a:p>
            <a:pPr indent="-514350" marL="514350">
              <a:buFont typeface="+mj-ea"/>
              <a:buAutoNum type="circleNumDbPlain" startAt="1"/>
            </a:pPr>
            <a:r>
              <a:rPr sz="2800" lang="en-GB">
                <a:solidFill>
                  <a:srgbClr val="000000"/>
                </a:solidFill>
              </a:rPr>
              <a:t>Training and Development Teams</a:t>
            </a:r>
            <a:endParaRPr sz="2800" lang="en-GB">
              <a:solidFill>
                <a:srgbClr val="000000"/>
              </a:solidFill>
            </a:endParaRPr>
          </a:p>
          <a:p>
            <a:pPr indent="-514350" marL="514350">
              <a:buFont typeface="+mj-ea"/>
              <a:buAutoNum type="circleNumDbPlain" startAt="1"/>
            </a:pPr>
            <a:endParaRPr sz="2800" lang="en-GB">
              <a:solidFill>
                <a:srgbClr val="000000"/>
              </a:solidFill>
            </a:endParaRPr>
          </a:p>
          <a:p>
            <a:pPr indent="-514350" marL="514350">
              <a:buFont typeface="+mj-ea"/>
              <a:buAutoNum type="circleNumDbPlain" startAt="1"/>
            </a:pPr>
            <a:r>
              <a:rPr sz="2800" lang="en-GB">
                <a:solidFill>
                  <a:srgbClr val="000000"/>
                </a:solidFill>
              </a:rPr>
              <a:t>Compensation and Benefits Teams</a:t>
            </a:r>
            <a:endParaRPr sz="2800" lang="en-GB">
              <a:solidFill>
                <a:srgbClr val="000000"/>
              </a:solidFill>
            </a:endParaRPr>
          </a:p>
          <a:p>
            <a:pPr indent="-514350" marL="514350">
              <a:buFont typeface="+mj-ea"/>
              <a:buAutoNum type="circleNumDbPlain" startAt="1"/>
            </a:pPr>
            <a:endParaRPr sz="2800" lang="en-GB">
              <a:solidFill>
                <a:srgbClr val="000000"/>
              </a:solidFill>
            </a:endParaRPr>
          </a:p>
          <a:p>
            <a:pPr indent="-514350" marL="514350">
              <a:buFont typeface="+mj-ea"/>
              <a:buAutoNum type="circleNumDbPlain" startAt="1"/>
            </a:pPr>
            <a:r>
              <a:rPr sz="2800" lang="en-GB">
                <a:solidFill>
                  <a:srgbClr val="000000"/>
                </a:solidFill>
              </a:rPr>
              <a:t>Performance Review Committees</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179917" y="4451976"/>
            <a:ext cx="1712386" cy="2406024"/>
          </a:xfrm>
          <a:prstGeom prst="rect"/>
        </p:spPr>
      </p:pic>
      <p:sp>
        <p:nvSpPr>
          <p:cNvPr id="1048663" name="object 3"/>
          <p:cNvSpPr/>
          <p:nvPr/>
        </p:nvSpPr>
        <p:spPr>
          <a:xfrm flipH="1">
            <a:off x="10826856" y="6219823"/>
            <a:ext cx="105606" cy="105606"/>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10775300" y="5948776"/>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10932462" y="5895974"/>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345379" y="0"/>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676276" y="546736"/>
            <a:ext cx="11204755" cy="5958840"/>
          </a:xfrm>
          <a:prstGeom prst="rect"/>
        </p:spPr>
        <p:txBody>
          <a:bodyPr rtlCol="0" wrap="square">
            <a:spAutoFit/>
          </a:bodyPr>
          <a:p>
            <a:pPr indent="-457200" marL="457200">
              <a:buFont typeface="Wingdings" charset="2"/>
              <a:buChar char="ü"/>
            </a:pPr>
            <a:r>
              <a:rPr sz="2800" lang="en-GB">
                <a:solidFill>
                  <a:srgbClr val="000000"/>
                </a:solidFill>
              </a:rPr>
              <a:t>Flexibility to adapt the analysis to different roles, departments, or performance criteria, ensuring relevance and accuracy in evaluations</a:t>
            </a:r>
            <a:endParaRPr sz="2800" lang="en-GB">
              <a:solidFill>
                <a:srgbClr val="000000"/>
              </a:solidFill>
            </a:endParaRPr>
          </a:p>
          <a:p>
            <a:pPr indent="-457200" marL="457200">
              <a:buFont typeface="Wingdings" charset="2"/>
              <a:buChar char="ü"/>
            </a:pPr>
            <a:endParaRPr sz="2800" lang="en-GB">
              <a:solidFill>
                <a:srgbClr val="000000"/>
              </a:solidFill>
            </a:endParaRPr>
          </a:p>
          <a:p>
            <a:pPr indent="-457200" marL="457200">
              <a:buFont typeface="Wingdings" charset="2"/>
              <a:buChar char="ü"/>
            </a:pPr>
            <a:r>
              <a:rPr sz="2800" lang="en-GB">
                <a:solidFill>
                  <a:srgbClr val="000000"/>
                </a:solidFill>
              </a:rPr>
              <a:t>Solution Data-driven analysis that support performance reviews, promotions, compensation decisions, and targeted training.
</a:t>
            </a:r>
            <a:endParaRPr sz="2800" lang="en-GB">
              <a:solidFill>
                <a:srgbClr val="000000"/>
              </a:solidFill>
            </a:endParaRPr>
          </a:p>
          <a:p>
            <a:pPr indent="-457200" marL="457200">
              <a:buFont typeface="Wingdings" charset="2"/>
              <a:buChar char="ü"/>
            </a:pPr>
            <a:r>
              <a:rPr sz="2800" lang="en-GB">
                <a:solidFill>
                  <a:srgbClr val="000000"/>
                </a:solidFill>
              </a:rPr>
              <a:t>Solutions The ability to analyze both current and historical performance data, with periodic updates to keep information.
</a:t>
            </a:r>
            <a:endParaRPr sz="2800" lang="en-GB">
              <a:solidFill>
                <a:srgbClr val="000000"/>
              </a:solidFill>
            </a:endParaRPr>
          </a:p>
          <a:p>
            <a:pPr indent="-457200" marL="457200">
              <a:buFont typeface="Wingdings" charset="2"/>
              <a:buChar char="ü"/>
            </a:pPr>
            <a:r>
              <a:rPr sz="2800" lang="en-GB">
                <a:solidFill>
                  <a:srgbClr val="000000"/>
                </a:solidFill>
              </a:rPr>
              <a:t>Value Proposition Saves time and reduces the risk of human error, ensuring consistent and reliable reporting across the organization.
  .</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2585718" y="233085"/>
            <a:ext cx="10681335" cy="723901"/>
          </a:xfrm>
        </p:spPr>
        <p:txBody>
          <a:bodyPr/>
          <a:p>
            <a:r>
              <a:rPr dirty="0" lang="en-IN"/>
              <a:t>Dataset Description</a:t>
            </a:r>
          </a:p>
        </p:txBody>
      </p:sp>
      <p:sp>
        <p:nvSpPr>
          <p:cNvPr id="1048670" name=""/>
          <p:cNvSpPr txBox="1"/>
          <p:nvPr/>
        </p:nvSpPr>
        <p:spPr>
          <a:xfrm>
            <a:off x="500205" y="956986"/>
            <a:ext cx="9411130" cy="5539740"/>
          </a:xfrm>
          <a:prstGeom prst="rect"/>
        </p:spPr>
        <p:txBody>
          <a:bodyPr rtlCol="0" wrap="square">
            <a:spAutoFit/>
          </a:bodyPr>
          <a:p>
            <a:r>
              <a:rPr b="1" sz="2800" lang="en-GB">
                <a:solidFill>
                  <a:srgbClr val="800000"/>
                </a:solidFill>
              </a:rPr>
              <a:t>EMPLOYEE ID:</a:t>
            </a:r>
            <a:r>
              <a:rPr sz="2800" lang="en-GB">
                <a:solidFill>
                  <a:srgbClr val="800000"/>
                </a:solidFill>
              </a:rPr>
              <a:t> </a:t>
            </a:r>
            <a:r>
              <a:rPr sz="2800" lang="en-GB">
                <a:solidFill>
                  <a:srgbClr val="000000"/>
                </a:solidFill>
              </a:rPr>
              <a:t>Unique identifier for each employee in the    organization.
</a:t>
            </a:r>
            <a:endParaRPr sz="2800" lang="en-GB">
              <a:solidFill>
                <a:srgbClr val="000000"/>
              </a:solidFill>
            </a:endParaRPr>
          </a:p>
          <a:p>
            <a:r>
              <a:rPr b="1" sz="2800" lang="en-GB">
                <a:solidFill>
                  <a:srgbClr val="800000"/>
                </a:solidFill>
              </a:rPr>
              <a:t>FIRST NAME:</a:t>
            </a:r>
            <a:r>
              <a:rPr b="1" sz="2800" lang="en-GB">
                <a:solidFill>
                  <a:srgbClr val="000000"/>
                </a:solidFill>
              </a:rPr>
              <a:t> </a:t>
            </a:r>
            <a:r>
              <a:rPr sz="2800" lang="en-GB">
                <a:solidFill>
                  <a:srgbClr val="000000"/>
                </a:solidFill>
              </a:rPr>
              <a:t>The first name of the employee.
</a:t>
            </a:r>
            <a:r>
              <a:rPr b="1" sz="2800" lang="en-GB">
                <a:solidFill>
                  <a:srgbClr val="800000"/>
                </a:solidFill>
              </a:rPr>
              <a:t>PAY ZONE:</a:t>
            </a:r>
            <a:r>
              <a:rPr sz="2800" lang="en-GB">
                <a:solidFill>
                  <a:srgbClr val="000000"/>
                </a:solidFill>
              </a:rPr>
              <a:t> The pay zone or salary band to which the employee's compensation falls.
</a:t>
            </a:r>
            <a:r>
              <a:rPr b="1" sz="2800" lang="en-GB">
                <a:solidFill>
                  <a:srgbClr val="800000"/>
                </a:solidFill>
              </a:rPr>
              <a:t>DEPARTMENT TYPE: </a:t>
            </a:r>
            <a:r>
              <a:rPr sz="2800" lang="en-GB">
                <a:solidFill>
                  <a:srgbClr val="000000"/>
                </a:solidFill>
              </a:rPr>
              <a:t>The broader category or type of department the employee's work is associated with.
</a:t>
            </a:r>
            <a:r>
              <a:rPr b="1" sz="2800" lang="en-GB">
                <a:solidFill>
                  <a:srgbClr val="800000"/>
                </a:solidFill>
              </a:rPr>
              <a:t>CURRENT EMPLOYEE RATING: </a:t>
            </a:r>
            <a:r>
              <a:rPr sz="2800" lang="en-GB">
                <a:solidFill>
                  <a:srgbClr val="000000"/>
                </a:solidFill>
              </a:rPr>
              <a:t>The current rating or evaluation of the employee's overall performance.</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10820018" y="3652838"/>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10022369" y="51283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11048618" y="2354703"/>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0598696" y="0"/>
            <a:ext cx="1912009" cy="1743106"/>
          </a:xfrm>
          <a:prstGeom prst="rect"/>
        </p:spPr>
      </p:pic>
      <p:sp>
        <p:nvSpPr>
          <p:cNvPr id="1048675" name="object 7"/>
          <p:cNvSpPr txBox="1">
            <a:spLocks noGrp="1"/>
          </p:cNvSpPr>
          <p:nvPr>
            <p:ph type="title"/>
          </p:nvPr>
        </p:nvSpPr>
        <p:spPr>
          <a:xfrm>
            <a:off x="963611" y="197875"/>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rot="11850">
            <a:off x="316335" y="893036"/>
            <a:ext cx="11868194" cy="6797040"/>
          </a:xfrm>
          <a:prstGeom prst="rect"/>
        </p:spPr>
        <p:txBody>
          <a:bodyPr rtlCol="0" wrap="square">
            <a:spAutoFit/>
          </a:bodyPr>
          <a:p>
            <a:r>
              <a:rPr b="1" sz="2800" lang="en-GB">
                <a:solidFill>
                  <a:srgbClr val="000000"/>
                </a:solidFill>
              </a:rPr>
              <a:t>Dynamic Dashboards:</a:t>
            </a:r>
            <a:r>
              <a:rPr sz="2800" lang="en-GB">
                <a:solidFill>
                  <a:srgbClr val="000000"/>
                </a:solidFill>
              </a:rPr>
              <a:t> Create interactive dashboards with Excel’s PivotTables, PivotCharts, and Slicers. These allow users to filter data dynamically and view performance metrics in real-time.
</a:t>
            </a:r>
            <a:r>
              <a:rPr b="1" sz="2800" lang="en-GB">
                <a:solidFill>
                  <a:srgbClr val="000000"/>
                </a:solidFill>
              </a:rPr>
              <a:t>Conditional Formatting:</a:t>
            </a:r>
            <a:r>
              <a:rPr sz="2800" lang="en-GB">
                <a:solidFill>
                  <a:srgbClr val="000000"/>
                </a:solidFill>
              </a:rPr>
              <a:t> Use conditional formatting to visually highlight top performers, underperformers, and trends. 
</a:t>
            </a:r>
            <a:r>
              <a:rPr b="1" sz="2800" lang="en-GB">
                <a:solidFill>
                  <a:srgbClr val="000000"/>
                </a:solidFill>
              </a:rPr>
              <a:t>Advanced Formulas: </a:t>
            </a:r>
            <a:r>
              <a:rPr sz="2800" lang="en-GB">
                <a:solidFill>
                  <a:srgbClr val="000000"/>
                </a:solidFill>
              </a:rPr>
              <a:t>Incorporate complex formulas such as INDEX-MATCH or array functions to perform sophisticated calculations and analyses that go beyond basic SUM and AVERAGE functions.
</a:t>
            </a:r>
            <a:r>
              <a:rPr b="1" sz="2800" lang="en-GB">
                <a:solidFill>
                  <a:srgbClr val="000000"/>
                </a:solidFill>
              </a:rPr>
              <a:t>Data Visualization:</a:t>
            </a:r>
            <a:r>
              <a:rPr sz="2800" lang="en-GB">
                <a:solidFill>
                  <a:srgbClr val="000000"/>
                </a:solidFill>
              </a:rPr>
              <a:t> Use charts and graphs like sparklines, heat maps, and bullet charts to present performance data in an engaging and easy-to-understand format.
</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2024-03-26T10:07:22Z</dcterms:created>
  <dcterms:modified xsi:type="dcterms:W3CDTF">2024-08-29T12:44:04Z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52c0eacee8f2497b8f40248e31ccaa64</vt:lpwstr>
  </property>
</Properties>
</file>