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E905-9C66-493A-9119-F021E7297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87185-D663-496B-940B-6F5A908B7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996E-0C78-45F6-B2F5-C4F3BDC4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AA4-8F64-4865-9015-63DF1FA64775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E266-EFD2-42BB-A716-B36DBB62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2936D-0B54-4E85-9111-2A914B65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942-2A4D-4329-92B6-3A2F8A6D37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806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B8CA-B851-469C-BF11-2B129768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405F2-E2BD-40EE-8C99-A4FAD2268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74C2-3FFF-449D-B2E2-043A8C0F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AA4-8F64-4865-9015-63DF1FA64775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A110-A7AC-42B5-830F-5096DB63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84159-93E0-4C63-9489-660AA017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942-2A4D-4329-92B6-3A2F8A6D37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355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87520-03E3-465C-8679-DB73A74A5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DF223-60F5-4A88-9623-51606BE1B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E6443-5F4C-4739-AD61-CCE6B053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AA4-8F64-4865-9015-63DF1FA64775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E545C-4BB2-4127-9C5E-E0F48C49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A480B-3497-4CFB-B0DC-658D46A9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942-2A4D-4329-92B6-3A2F8A6D37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204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D688-A015-498B-A93A-86AB0E22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CBFE-C9C7-4463-8CB2-8981CA555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1930-A0AF-4E32-BFBF-41B8DC0A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AA4-8F64-4865-9015-63DF1FA64775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AAAF-55F0-48BA-995A-C1937270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929E5-495E-496F-8FA2-F26D6287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942-2A4D-4329-92B6-3A2F8A6D37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139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FCB3-B047-4B72-94DF-57B03292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A1663-D1C2-402F-BC30-F4545D81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66346-2723-4F82-BDA9-C2280E57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AA4-8F64-4865-9015-63DF1FA64775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286E-34AA-47FF-8FFB-4EF40834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51BC9-5DB1-4E86-99C6-91699F6D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942-2A4D-4329-92B6-3A2F8A6D37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9441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9737-D5F8-41F0-A487-DD208119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4896-1082-4AD0-AB95-B29F60499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B7F6A-616E-4052-8998-648412353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4755B-5E7C-4FA1-B692-E8933B7D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AA4-8F64-4865-9015-63DF1FA64775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1EA5B-CAEB-4B13-9580-95A1B2B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B1FCF-1BDF-47ED-9413-5C1883B5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942-2A4D-4329-92B6-3A2F8A6D37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281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505A-24BD-4DE9-A2B5-56384CA6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ABFEA-4A24-4E45-8F7A-BB7E9EF4F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EC9A-56B4-4920-911E-C7D06BBF2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E88B9-AE1E-471A-882F-2466D01E7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D99ED-9873-47F2-B6C7-FBE4290A4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B5AE6-2813-4B67-8D46-8A4F95C8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AA4-8F64-4865-9015-63DF1FA64775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C04CE-5036-4578-866E-54C8B9EB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97FCF-CA52-4210-B74B-9F75898E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942-2A4D-4329-92B6-3A2F8A6D37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331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65C9-0431-4B1B-8A38-C3283937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B6160-BD67-4FA5-A67B-5BE7D98B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AA4-8F64-4865-9015-63DF1FA64775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AC498-DCF8-447A-A1BA-E8A9C48B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B2B77-5CFC-4DA1-8CF0-A6B1E849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942-2A4D-4329-92B6-3A2F8A6D37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909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73B70-4BAE-4907-837F-6BD29C97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AA4-8F64-4865-9015-63DF1FA64775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206FD-43A1-4842-A12A-FDC8BE05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703BA-DF3A-477C-8DC7-09F016BA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942-2A4D-4329-92B6-3A2F8A6D37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646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2260-5310-419F-88F8-265F0CD7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C9FE-64D4-442C-AA04-4168ECF29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1F276-41BF-48F4-9494-1C3D4943E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835AF-FD40-49AC-AD6D-E1DBECF1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AA4-8F64-4865-9015-63DF1FA64775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82E30-C9D7-4AAD-9429-E93BEA82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7BB18-94CC-48E5-A3BE-9C30FDB6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942-2A4D-4329-92B6-3A2F8A6D37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472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7A6E-1916-4E37-B2E1-DD81CA53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D22B1-30BE-4E8B-80E8-8E44FB044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6C0EB-F683-4E8C-AABE-511C1335C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55456-B329-4DA4-AED3-45F91880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AA4-8F64-4865-9015-63DF1FA64775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1A907-A773-4181-B8C7-041BEAB7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69ED5-FFF0-4CAE-B546-E2412BC5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942-2A4D-4329-92B6-3A2F8A6D37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728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8D136-3128-443D-A695-E763B6C7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9B837-E6BE-44A4-AC39-841EE5710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63A3E-911A-44ED-BC5B-7ED5BA8AC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12AA4-8F64-4865-9015-63DF1FA64775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1AF3F-8827-4436-82AA-CACA3A21A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0B6EF-C4EA-4671-AE35-1C33B1052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1942-2A4D-4329-92B6-3A2F8A6D37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0643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F79EF3-2666-4750-8263-89191610C571}"/>
              </a:ext>
            </a:extLst>
          </p:cNvPr>
          <p:cNvSpPr txBox="1"/>
          <p:nvPr/>
        </p:nvSpPr>
        <p:spPr>
          <a:xfrm>
            <a:off x="2299318" y="817617"/>
            <a:ext cx="79987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latin typeface="Chivo Black" panose="020B0604020202020204" charset="0"/>
                <a:ea typeface="Chivo Black" panose="020B0604020202020204" charset="0"/>
                <a:cs typeface="Chivo Black" panose="020B0604020202020204" charset="0"/>
              </a:rPr>
              <a:t>Classification of Documents Using Graph-Based Features and KNN</a:t>
            </a:r>
            <a:endParaRPr lang="en-PK" sz="5000" b="1" dirty="0">
              <a:latin typeface="Chivo Black" panose="020B0604020202020204" charset="0"/>
              <a:ea typeface="Chivo Black" panose="020B0604020202020204" charset="0"/>
              <a:cs typeface="Chivo Black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7E84AF-4BCC-409C-A709-3A23D110E552}"/>
              </a:ext>
            </a:extLst>
          </p:cNvPr>
          <p:cNvSpPr txBox="1"/>
          <p:nvPr/>
        </p:nvSpPr>
        <p:spPr>
          <a:xfrm>
            <a:off x="2299318" y="3408894"/>
            <a:ext cx="7666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hivo Black" panose="020B0604020202020204" charset="0"/>
                <a:ea typeface="Chivo Black" panose="020B0604020202020204" charset="0"/>
                <a:cs typeface="Chivo Black" panose="020B0604020202020204" charset="0"/>
              </a:rPr>
              <a:t>Enhancing Document Classification with Graph Theory</a:t>
            </a:r>
            <a:endParaRPr lang="en-PK" sz="2400" dirty="0">
              <a:latin typeface="Chivo Black" panose="020B0604020202020204" charset="0"/>
              <a:ea typeface="Chivo Black" panose="020B0604020202020204" charset="0"/>
              <a:cs typeface="Chivo Black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EEAE8-8AEB-43EC-AD9C-9293E29F7DB8}"/>
              </a:ext>
            </a:extLst>
          </p:cNvPr>
          <p:cNvSpPr txBox="1"/>
          <p:nvPr/>
        </p:nvSpPr>
        <p:spPr>
          <a:xfrm>
            <a:off x="797883" y="4421950"/>
            <a:ext cx="91680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Chivo Black" panose="020B0604020202020204" charset="0"/>
                <a:ea typeface="Chivo Black" panose="020B0604020202020204" charset="0"/>
                <a:cs typeface="Chivo Black" panose="020B0604020202020204" charset="0"/>
              </a:rPr>
              <a:t>2021-CS-77           </a:t>
            </a:r>
            <a:r>
              <a:rPr lang="en-GB" sz="2800" b="1" dirty="0" err="1">
                <a:latin typeface="Chivo Black" panose="020B0604020202020204" charset="0"/>
                <a:ea typeface="Chivo Black" panose="020B0604020202020204" charset="0"/>
                <a:cs typeface="Chivo Black" panose="020B0604020202020204" charset="0"/>
              </a:rPr>
              <a:t>Uswa</a:t>
            </a:r>
            <a:r>
              <a:rPr lang="en-GB" sz="2800" b="1" dirty="0">
                <a:latin typeface="Chivo Black" panose="020B0604020202020204" charset="0"/>
                <a:ea typeface="Chivo Black" panose="020B0604020202020204" charset="0"/>
                <a:cs typeface="Chivo Black" panose="020B0604020202020204" charset="0"/>
              </a:rPr>
              <a:t> </a:t>
            </a:r>
            <a:r>
              <a:rPr lang="en-GB" sz="2800" b="1" dirty="0" err="1">
                <a:latin typeface="Chivo Black" panose="020B0604020202020204" charset="0"/>
                <a:ea typeface="Chivo Black" panose="020B0604020202020204" charset="0"/>
                <a:cs typeface="Chivo Black" panose="020B0604020202020204" charset="0"/>
              </a:rPr>
              <a:t>Arif</a:t>
            </a:r>
            <a:br>
              <a:rPr lang="en-GB" sz="2800" b="1" dirty="0">
                <a:latin typeface="Chivo Black" panose="020B0604020202020204" charset="0"/>
                <a:ea typeface="Chivo Black" panose="020B0604020202020204" charset="0"/>
                <a:cs typeface="Chivo Black" panose="020B0604020202020204" charset="0"/>
              </a:rPr>
            </a:br>
            <a:r>
              <a:rPr lang="en-GB" sz="2800" b="1" dirty="0">
                <a:latin typeface="Chivo Black" panose="020B0604020202020204" charset="0"/>
                <a:ea typeface="Chivo Black" panose="020B0604020202020204" charset="0"/>
                <a:cs typeface="Chivo Black" panose="020B0604020202020204" charset="0"/>
              </a:rPr>
              <a:t>2021-CS-89        Umar Jamil</a:t>
            </a:r>
          </a:p>
        </p:txBody>
      </p:sp>
    </p:spTree>
    <p:extLst>
      <p:ext uri="{BB962C8B-B14F-4D97-AF65-F5344CB8AC3E}">
        <p14:creationId xmlns:p14="http://schemas.microsoft.com/office/powerpoint/2010/main" val="221324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60F-E61A-4390-9600-20EAEC13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88" y="0"/>
            <a:ext cx="11714824" cy="1815483"/>
          </a:xfrm>
        </p:spPr>
        <p:txBody>
          <a:bodyPr>
            <a:normAutofit/>
          </a:bodyPr>
          <a:lstStyle/>
          <a:p>
            <a:r>
              <a:rPr lang="en-US" sz="6000" b="1" dirty="0"/>
              <a:t>               Classification with KNN</a:t>
            </a:r>
            <a:endParaRPr lang="en-PK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5EB0-468B-48E6-92C5-5C97E6A3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2077374"/>
            <a:ext cx="10599198" cy="5113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Determining Class Labels:</a:t>
            </a:r>
          </a:p>
          <a:p>
            <a:r>
              <a:rPr lang="en-US" sz="2400" dirty="0"/>
              <a:t>Based on the computed maximal common subgraph sizes, the KNN algorithm determined the class labels for the test document.</a:t>
            </a:r>
          </a:p>
          <a:p>
            <a:r>
              <a:rPr lang="en-US" sz="2400" dirty="0"/>
              <a:t>The class label assigned to the test document was determined by considering the majority class labels among its k-nearest neighbors in the training set.</a:t>
            </a:r>
          </a:p>
        </p:txBody>
      </p:sp>
    </p:spTree>
    <p:extLst>
      <p:ext uri="{BB962C8B-B14F-4D97-AF65-F5344CB8AC3E}">
        <p14:creationId xmlns:p14="http://schemas.microsoft.com/office/powerpoint/2010/main" val="249103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60F-E61A-4390-9600-20EAEC13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88" y="0"/>
            <a:ext cx="11714824" cy="1815483"/>
          </a:xfrm>
        </p:spPr>
        <p:txBody>
          <a:bodyPr>
            <a:normAutofit/>
          </a:bodyPr>
          <a:lstStyle/>
          <a:p>
            <a:r>
              <a:rPr lang="en-US" sz="6000" b="1" dirty="0"/>
              <a:t>                Evaluation Metrics</a:t>
            </a:r>
            <a:endParaRPr lang="en-PK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5EB0-468B-48E6-92C5-5C97E6A3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1500326"/>
            <a:ext cx="10599198" cy="5113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now proceed to evaluate the performance of our classification system using various metrics. These metrics include </a:t>
            </a:r>
            <a:r>
              <a:rPr lang="en-US" sz="2400" b="1" dirty="0"/>
              <a:t>accuracy</a:t>
            </a:r>
            <a:r>
              <a:rPr lang="en-US" sz="2400" dirty="0"/>
              <a:t>, </a:t>
            </a:r>
            <a:r>
              <a:rPr lang="en-US" sz="2400" b="1" dirty="0"/>
              <a:t>precision</a:t>
            </a:r>
            <a:r>
              <a:rPr lang="en-US" sz="2400" dirty="0"/>
              <a:t>, </a:t>
            </a:r>
            <a:r>
              <a:rPr lang="en-US" sz="2400" b="1" dirty="0"/>
              <a:t>recall</a:t>
            </a:r>
            <a:r>
              <a:rPr lang="en-US" sz="2400" dirty="0"/>
              <a:t>, and </a:t>
            </a:r>
            <a:r>
              <a:rPr lang="en-US" sz="2400" b="1" dirty="0"/>
              <a:t>F1-score</a:t>
            </a:r>
            <a:r>
              <a:rPr lang="en-US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21F19-E238-4814-B02E-34696E607BA2}"/>
              </a:ext>
            </a:extLst>
          </p:cNvPr>
          <p:cNvSpPr txBox="1"/>
          <p:nvPr/>
        </p:nvSpPr>
        <p:spPr>
          <a:xfrm>
            <a:off x="838200" y="2333867"/>
            <a:ext cx="1078267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Confusion Matrix Generation </a:t>
            </a:r>
          </a:p>
          <a:p>
            <a:r>
              <a:rPr lang="en-US" sz="2400" dirty="0"/>
              <a:t>A confusion matrix was created to check how much the classification of the tested documents is true. </a:t>
            </a:r>
          </a:p>
          <a:p>
            <a:endParaRPr lang="en-US" sz="2400" dirty="0"/>
          </a:p>
          <a:p>
            <a:r>
              <a:rPr lang="en-US" sz="2400" dirty="0"/>
              <a:t>It consists of four quadrants: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True Positives (TP)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True Negatives (TN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False Positives (FP)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False Negatives (FN)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88404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60F-E61A-4390-9600-20EAEC13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88" y="0"/>
            <a:ext cx="11714824" cy="1815483"/>
          </a:xfrm>
        </p:spPr>
        <p:txBody>
          <a:bodyPr>
            <a:normAutofit/>
          </a:bodyPr>
          <a:lstStyle/>
          <a:p>
            <a:r>
              <a:rPr lang="en-US" sz="6000" b="1" dirty="0"/>
              <a:t>                Evaluation Metrics</a:t>
            </a:r>
            <a:endParaRPr lang="en-PK" sz="6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5DC51-71C2-4A47-AC35-7F2AFF23CE18}"/>
              </a:ext>
            </a:extLst>
          </p:cNvPr>
          <p:cNvSpPr txBox="1"/>
          <p:nvPr/>
        </p:nvSpPr>
        <p:spPr>
          <a:xfrm>
            <a:off x="854474" y="1815483"/>
            <a:ext cx="11032725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2.  Metrics Generation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Accuracy</a:t>
            </a:r>
            <a:r>
              <a:rPr lang="en-US" sz="2800" dirty="0"/>
              <a:t>:</a:t>
            </a:r>
          </a:p>
          <a:p>
            <a:r>
              <a:rPr lang="en-US" sz="2400" dirty="0"/>
              <a:t>The proportion of correctly classified instances among the total number of instances.</a:t>
            </a:r>
          </a:p>
          <a:p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Precision</a:t>
            </a:r>
            <a:r>
              <a:rPr lang="en-US" sz="2400" dirty="0"/>
              <a:t>: </a:t>
            </a:r>
          </a:p>
          <a:p>
            <a:r>
              <a:rPr lang="en-US" sz="2400" dirty="0"/>
              <a:t>The proportion of correctly classified positive instances among all instances classified as positive by the model.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60D255-7B96-42CD-987C-544D87FA9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127" y="3581903"/>
            <a:ext cx="3629532" cy="7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A32F29-8924-4F84-9DB2-FBCA8FE0E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127" y="5478024"/>
            <a:ext cx="311511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6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60F-E61A-4390-9600-20EAEC13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88" y="0"/>
            <a:ext cx="11714824" cy="1815483"/>
          </a:xfrm>
        </p:spPr>
        <p:txBody>
          <a:bodyPr>
            <a:normAutofit/>
          </a:bodyPr>
          <a:lstStyle/>
          <a:p>
            <a:r>
              <a:rPr lang="en-US" sz="6000" b="1" dirty="0"/>
              <a:t>                Evaluation Metrics</a:t>
            </a:r>
            <a:endParaRPr lang="en-PK" sz="6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5DC51-71C2-4A47-AC35-7F2AFF23CE18}"/>
              </a:ext>
            </a:extLst>
          </p:cNvPr>
          <p:cNvSpPr txBox="1"/>
          <p:nvPr/>
        </p:nvSpPr>
        <p:spPr>
          <a:xfrm>
            <a:off x="854474" y="1815483"/>
            <a:ext cx="1103272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2.  Metrics Generation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Recall</a:t>
            </a:r>
            <a:r>
              <a:rPr lang="en-US" sz="2800" dirty="0"/>
              <a:t>:</a:t>
            </a:r>
          </a:p>
          <a:p>
            <a:r>
              <a:rPr lang="en-US" sz="2400" dirty="0"/>
              <a:t>Proportion of correctly classified positive instances among all actual positive instances. </a:t>
            </a:r>
          </a:p>
          <a:p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/>
              <a:t>F1 Score:</a:t>
            </a:r>
            <a:endParaRPr lang="en-US" sz="2400" dirty="0"/>
          </a:p>
          <a:p>
            <a:r>
              <a:rPr lang="en-US" sz="2400" dirty="0"/>
              <a:t>The harmonic mean of precision and recall..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C69B5-9EB1-469F-80AF-A37501799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665" y="3540982"/>
            <a:ext cx="2343477" cy="75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C5D74F-378A-4072-BE90-092C711DE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24" y="5153842"/>
            <a:ext cx="2810267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6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60F-E61A-4390-9600-20EAEC13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88" y="0"/>
            <a:ext cx="11714824" cy="1815483"/>
          </a:xfrm>
        </p:spPr>
        <p:txBody>
          <a:bodyPr>
            <a:normAutofit/>
          </a:bodyPr>
          <a:lstStyle/>
          <a:p>
            <a:r>
              <a:rPr lang="en-US" sz="6000" b="1" dirty="0"/>
              <a:t>                Evaluation Metrics</a:t>
            </a:r>
            <a:endParaRPr lang="en-PK" sz="6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5DC51-71C2-4A47-AC35-7F2AFF23CE18}"/>
              </a:ext>
            </a:extLst>
          </p:cNvPr>
          <p:cNvSpPr txBox="1"/>
          <p:nvPr/>
        </p:nvSpPr>
        <p:spPr>
          <a:xfrm>
            <a:off x="854474" y="1815483"/>
            <a:ext cx="1103272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Comparison with Traditional Vector-Based Classification Methods</a:t>
            </a:r>
          </a:p>
          <a:p>
            <a:endParaRPr lang="en-US" sz="2800" b="1" dirty="0"/>
          </a:p>
          <a:p>
            <a:r>
              <a:rPr lang="en-US" sz="2400" dirty="0"/>
              <a:t>The comparison between the graph-based approach and traditional vector-based classification methods involved the following steps</a:t>
            </a:r>
            <a:r>
              <a:rPr lang="en-US" sz="2800" b="1" dirty="0"/>
              <a:t>:</a:t>
            </a:r>
          </a:p>
          <a:p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TF-IDF vectors for SVM.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Classify test documents using SVM.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confusion matrix for SVM. Display the confusion matrix for SVM to visualize the distribution of TP, FP, TN, and FN instances.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Extract TP, FP, TN, FN values for SVM from the confusion matrix.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the F1-score, precision, recall, and accuracy metrics for SVM using the extracted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Compare the computed metrics (accuracy, precision, recall, and F1-score) with the corresponding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obtained from the graph-based approach.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0959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60F-E61A-4390-9600-20EAEC13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88" y="0"/>
            <a:ext cx="11714824" cy="1815483"/>
          </a:xfrm>
        </p:spPr>
        <p:txBody>
          <a:bodyPr>
            <a:normAutofit/>
          </a:bodyPr>
          <a:lstStyle/>
          <a:p>
            <a:r>
              <a:rPr lang="en-US" sz="6000" b="1" dirty="0"/>
              <a:t>                     Challenges Faced</a:t>
            </a:r>
            <a:endParaRPr lang="en-PK" sz="6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5DC51-71C2-4A47-AC35-7F2AFF23CE18}"/>
              </a:ext>
            </a:extLst>
          </p:cNvPr>
          <p:cNvSpPr txBox="1"/>
          <p:nvPr/>
        </p:nvSpPr>
        <p:spPr>
          <a:xfrm>
            <a:off x="1159275" y="2401409"/>
            <a:ext cx="110327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collection limitations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Preprocessing complexities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Algorithm implementation difficulties</a:t>
            </a:r>
          </a:p>
        </p:txBody>
      </p:sp>
    </p:spTree>
    <p:extLst>
      <p:ext uri="{BB962C8B-B14F-4D97-AF65-F5344CB8AC3E}">
        <p14:creationId xmlns:p14="http://schemas.microsoft.com/office/powerpoint/2010/main" val="79519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60F-E61A-4390-9600-20EAEC13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88" y="585926"/>
            <a:ext cx="11714824" cy="1815483"/>
          </a:xfrm>
        </p:spPr>
        <p:txBody>
          <a:bodyPr>
            <a:normAutofit/>
          </a:bodyPr>
          <a:lstStyle/>
          <a:p>
            <a:r>
              <a:rPr lang="en-US" sz="6000" b="1" dirty="0"/>
              <a:t>                     Conclusion</a:t>
            </a:r>
            <a:endParaRPr lang="en-PK" sz="6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5DC51-71C2-4A47-AC35-7F2AFF23CE18}"/>
              </a:ext>
            </a:extLst>
          </p:cNvPr>
          <p:cNvSpPr txBox="1"/>
          <p:nvPr/>
        </p:nvSpPr>
        <p:spPr>
          <a:xfrm>
            <a:off x="1159275" y="2401409"/>
            <a:ext cx="110327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Successful development of document classification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Superiority of graph-based approach demonstrated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Potential of graph-based models in real-world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1911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60F-E61A-4390-9600-20EAEC13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140" y="2521258"/>
            <a:ext cx="6233322" cy="1815483"/>
          </a:xfrm>
        </p:spPr>
        <p:txBody>
          <a:bodyPr>
            <a:normAutofit/>
          </a:bodyPr>
          <a:lstStyle/>
          <a:p>
            <a:r>
              <a:rPr lang="en-US" sz="9600" b="1" dirty="0"/>
              <a:t>Thank You</a:t>
            </a:r>
            <a:endParaRPr lang="en-PK" sz="9600" b="1" dirty="0"/>
          </a:p>
        </p:txBody>
      </p:sp>
    </p:spTree>
    <p:extLst>
      <p:ext uri="{BB962C8B-B14F-4D97-AF65-F5344CB8AC3E}">
        <p14:creationId xmlns:p14="http://schemas.microsoft.com/office/powerpoint/2010/main" val="129597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1B603C-8437-4C53-8B01-D41BEB7AC628}"/>
              </a:ext>
            </a:extLst>
          </p:cNvPr>
          <p:cNvSpPr txBox="1"/>
          <p:nvPr/>
        </p:nvSpPr>
        <p:spPr>
          <a:xfrm>
            <a:off x="3979415" y="1107034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 Introduction</a:t>
            </a:r>
            <a:endParaRPr lang="en-PK" sz="6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87A1C-32C7-4A6F-82CD-3D5224096D47}"/>
              </a:ext>
            </a:extLst>
          </p:cNvPr>
          <p:cNvSpPr txBox="1"/>
          <p:nvPr/>
        </p:nvSpPr>
        <p:spPr>
          <a:xfrm>
            <a:off x="1316115" y="2400302"/>
            <a:ext cx="102159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Welcome to our presentation on "Classification of Documents Using Graph-Based Features and KNN". In this presentation, we will discuss how we utilized graph theory and the K-Nearest Neighbors (KNN) algorithm to enhance document classification accuracy.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108095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60F-E61A-4390-9600-20EAEC13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660"/>
            <a:ext cx="10515600" cy="1064180"/>
          </a:xfrm>
        </p:spPr>
        <p:txBody>
          <a:bodyPr>
            <a:normAutofit/>
          </a:bodyPr>
          <a:lstStyle/>
          <a:p>
            <a:r>
              <a:rPr lang="en-US" sz="6000" b="1" dirty="0"/>
              <a:t>          Project Objective</a:t>
            </a:r>
            <a:endParaRPr lang="en-PK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5EB0-468B-48E6-92C5-5C97E6A3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53" y="3168187"/>
            <a:ext cx="10515600" cy="216615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Our primary objective is to develop a comprehensive document classification system that accurately categorizes documents into predefined topics. We aim to achieve this by leveraging graph-based approaches to capture semantic relationships within documents, leading to improved classification performance.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3629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60F-E61A-4390-9600-20EAEC13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1603559"/>
            <a:ext cx="10515600" cy="1064180"/>
          </a:xfrm>
        </p:spPr>
        <p:txBody>
          <a:bodyPr>
            <a:normAutofit/>
          </a:bodyPr>
          <a:lstStyle/>
          <a:p>
            <a:r>
              <a:rPr lang="en-US" sz="6000" b="1" dirty="0"/>
              <a:t>               Purpose of the Project</a:t>
            </a:r>
            <a:endParaRPr lang="en-PK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5EB0-468B-48E6-92C5-5C97E6A3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53" y="2892979"/>
            <a:ext cx="10515600" cy="2166153"/>
          </a:xfrm>
        </p:spPr>
        <p:txBody>
          <a:bodyPr/>
          <a:lstStyle/>
          <a:p>
            <a:r>
              <a:rPr lang="en-US" dirty="0"/>
              <a:t>Explore innovative methods for document classification</a:t>
            </a:r>
          </a:p>
          <a:p>
            <a:r>
              <a:rPr lang="en-US" dirty="0"/>
              <a:t>Enhance classification accuracy beyond traditional models</a:t>
            </a:r>
          </a:p>
          <a:p>
            <a:r>
              <a:rPr lang="en-US" dirty="0"/>
              <a:t>Provide practical insights for text analysis and information retrieval systems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4081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60F-E61A-4390-9600-20EAEC13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1603559"/>
            <a:ext cx="10515600" cy="1064180"/>
          </a:xfrm>
        </p:spPr>
        <p:txBody>
          <a:bodyPr>
            <a:normAutofit/>
          </a:bodyPr>
          <a:lstStyle/>
          <a:p>
            <a:r>
              <a:rPr lang="en-US" sz="6000" b="1" dirty="0"/>
              <a:t>                     Background</a:t>
            </a:r>
            <a:endParaRPr lang="en-PK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5EB0-468B-48E6-92C5-5C97E6A3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53" y="2892979"/>
            <a:ext cx="10515600" cy="2495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project builds upon foundational papers in graph-based document classification, particularly focusing on the concepts introduced in </a:t>
            </a:r>
            <a:r>
              <a:rPr lang="en-US" b="1" dirty="0"/>
              <a:t>Paper 1</a:t>
            </a:r>
            <a:r>
              <a:rPr lang="en-US" dirty="0"/>
              <a:t> and </a:t>
            </a:r>
            <a:r>
              <a:rPr lang="en-US" b="1" dirty="0"/>
              <a:t>Paper 2</a:t>
            </a:r>
            <a:r>
              <a:rPr lang="en-US" dirty="0"/>
              <a:t>. </a:t>
            </a:r>
          </a:p>
          <a:p>
            <a:r>
              <a:rPr lang="en-US" dirty="0"/>
              <a:t>These papers explore the representation of documents as </a:t>
            </a:r>
            <a:r>
              <a:rPr lang="en-US" b="1" dirty="0"/>
              <a:t>directed graphs</a:t>
            </a:r>
            <a:r>
              <a:rPr lang="en-US" dirty="0"/>
              <a:t> and the utilization of </a:t>
            </a:r>
            <a:r>
              <a:rPr lang="en-US" b="1" dirty="0"/>
              <a:t>maximal common subgraphs (MCS) </a:t>
            </a:r>
            <a:r>
              <a:rPr lang="en-US" dirty="0"/>
              <a:t>for comparison.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745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60F-E61A-4390-9600-20EAEC13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88" y="0"/>
            <a:ext cx="11714824" cy="1815483"/>
          </a:xfrm>
        </p:spPr>
        <p:txBody>
          <a:bodyPr>
            <a:normAutofit/>
          </a:bodyPr>
          <a:lstStyle/>
          <a:p>
            <a:r>
              <a:rPr lang="en-US" sz="5400" b="1" dirty="0"/>
              <a:t>            Data Collection and Preparation</a:t>
            </a:r>
            <a:endParaRPr lang="en-PK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5EB0-468B-48E6-92C5-5C97E6A3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483"/>
            <a:ext cx="10515600" cy="40449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collected data from reputable sources related to three assigned topics: </a:t>
            </a:r>
          </a:p>
          <a:p>
            <a:r>
              <a:rPr lang="en-US" dirty="0"/>
              <a:t>Business and Finance</a:t>
            </a:r>
          </a:p>
          <a:p>
            <a:r>
              <a:rPr lang="en-US" dirty="0"/>
              <a:t>Food</a:t>
            </a:r>
          </a:p>
          <a:p>
            <a:r>
              <a:rPr lang="en-US" dirty="0"/>
              <a:t>Education and Science.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collected data underwent rigorous preprocessing steps, including </a:t>
            </a:r>
          </a:p>
          <a:p>
            <a:r>
              <a:rPr lang="en-US" dirty="0"/>
              <a:t>Text cleaning</a:t>
            </a:r>
          </a:p>
          <a:p>
            <a:r>
              <a:rPr lang="en-US" dirty="0"/>
              <a:t>Tokenization, </a:t>
            </a:r>
          </a:p>
          <a:p>
            <a:r>
              <a:rPr lang="en-US" dirty="0"/>
              <a:t>Stop-word removal </a:t>
            </a:r>
          </a:p>
          <a:p>
            <a:r>
              <a:rPr lang="en-US" dirty="0"/>
              <a:t>Stemming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8161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60F-E61A-4390-9600-20EAEC13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88" y="0"/>
            <a:ext cx="11714824" cy="1815483"/>
          </a:xfrm>
        </p:spPr>
        <p:txBody>
          <a:bodyPr>
            <a:normAutofit/>
          </a:bodyPr>
          <a:lstStyle/>
          <a:p>
            <a:r>
              <a:rPr lang="en-US" sz="6000" b="1" dirty="0"/>
              <a:t>                 Graph Construction</a:t>
            </a:r>
            <a:endParaRPr lang="en-PK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5EB0-468B-48E6-92C5-5C97E6A3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483"/>
            <a:ext cx="10515600" cy="404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document was represented as a directed graph, with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Nodes representing unique terms (words) </a:t>
            </a:r>
          </a:p>
          <a:p>
            <a:r>
              <a:rPr lang="en-US" dirty="0"/>
              <a:t>Edges denoting term relationships based on their sequential occurrence in the text.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utilized the </a:t>
            </a:r>
            <a:r>
              <a:rPr lang="en-US" b="1" dirty="0" err="1"/>
              <a:t>NetworkX</a:t>
            </a:r>
            <a:r>
              <a:rPr lang="en-US" dirty="0"/>
              <a:t> library for graph construction and defined </a:t>
            </a:r>
            <a:r>
              <a:rPr lang="en-US" b="1" dirty="0"/>
              <a:t>nodes</a:t>
            </a:r>
            <a:r>
              <a:rPr lang="en-US" dirty="0"/>
              <a:t> and </a:t>
            </a:r>
            <a:r>
              <a:rPr lang="en-US" b="1" dirty="0"/>
              <a:t>edges</a:t>
            </a:r>
            <a:r>
              <a:rPr lang="en-US" dirty="0"/>
              <a:t> to capture semantic connections within documents.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1312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60F-E61A-4390-9600-20EAEC13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88" y="0"/>
            <a:ext cx="11714824" cy="1815483"/>
          </a:xfrm>
        </p:spPr>
        <p:txBody>
          <a:bodyPr>
            <a:normAutofit/>
          </a:bodyPr>
          <a:lstStyle/>
          <a:p>
            <a:r>
              <a:rPr lang="en-US" sz="5400" b="1" dirty="0"/>
              <a:t>Feature Extraction via Common Subgraphs</a:t>
            </a:r>
            <a:endParaRPr lang="en-PK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5EB0-468B-48E6-92C5-5C97E6A3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483"/>
            <a:ext cx="10515600" cy="4044920"/>
          </a:xfrm>
        </p:spPr>
        <p:txBody>
          <a:bodyPr>
            <a:normAutofit/>
          </a:bodyPr>
          <a:lstStyle/>
          <a:p>
            <a:r>
              <a:rPr lang="en-US" dirty="0"/>
              <a:t>We employed </a:t>
            </a:r>
            <a:r>
              <a:rPr lang="en-US" b="1" dirty="0"/>
              <a:t>frequent subgraph mining techniques </a:t>
            </a:r>
            <a:r>
              <a:rPr lang="en-US" dirty="0"/>
              <a:t>to identify </a:t>
            </a:r>
            <a:r>
              <a:rPr lang="en-US" b="1" dirty="0"/>
              <a:t>common subgraphs </a:t>
            </a:r>
            <a:r>
              <a:rPr lang="en-US" dirty="0"/>
              <a:t>within the training set graphs.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common subgraphs served as </a:t>
            </a:r>
            <a:r>
              <a:rPr lang="en-US" b="1" dirty="0"/>
              <a:t>discriminative features </a:t>
            </a:r>
            <a:r>
              <a:rPr lang="en-US" dirty="0"/>
              <a:t>for </a:t>
            </a:r>
          </a:p>
          <a:p>
            <a:r>
              <a:rPr lang="en-US" dirty="0"/>
              <a:t>classification </a:t>
            </a:r>
          </a:p>
          <a:p>
            <a:r>
              <a:rPr lang="en-US" dirty="0"/>
              <a:t>capturing shared content</a:t>
            </a:r>
          </a:p>
          <a:p>
            <a:r>
              <a:rPr lang="en-US" dirty="0"/>
              <a:t>structural similarities among documents related to the same topic.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6621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60F-E61A-4390-9600-20EAEC13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88" y="0"/>
            <a:ext cx="11714824" cy="1815483"/>
          </a:xfrm>
        </p:spPr>
        <p:txBody>
          <a:bodyPr>
            <a:normAutofit/>
          </a:bodyPr>
          <a:lstStyle/>
          <a:p>
            <a:r>
              <a:rPr lang="en-US" sz="6000" b="1" dirty="0"/>
              <a:t>               Classification with KNN</a:t>
            </a:r>
            <a:endParaRPr lang="en-PK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5EB0-468B-48E6-92C5-5C97E6A3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1500326"/>
            <a:ext cx="10599198" cy="5113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b="1" dirty="0"/>
              <a:t>K-Nearest Neighbors (KNN) Algorithm Implementation:</a:t>
            </a:r>
          </a:p>
          <a:p>
            <a:pPr marL="0" indent="0">
              <a:buNone/>
            </a:pPr>
            <a:r>
              <a:rPr lang="en-US" sz="2400" dirty="0"/>
              <a:t>The KNN algorithm was utilized for document classification based on graph similarity measures.</a:t>
            </a:r>
          </a:p>
          <a:p>
            <a:pPr marL="0" indent="0">
              <a:buNone/>
            </a:pPr>
            <a:r>
              <a:rPr lang="en-US" sz="2400" dirty="0"/>
              <a:t>For each test document, the KNN algorithm performed the following steps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Maximal Common Subgraph Calculation:</a:t>
            </a:r>
          </a:p>
          <a:p>
            <a:r>
              <a:rPr lang="en-US" sz="2400" dirty="0"/>
              <a:t>Calculated the maximal common subgraph size between the test document graph and each training document graph.</a:t>
            </a:r>
          </a:p>
          <a:p>
            <a:r>
              <a:rPr lang="en-US" sz="2400" dirty="0"/>
              <a:t>This calculation involved assessing the similarity of graph structures, specifically focusing on common subgraph patterns shared between documents.</a:t>
            </a:r>
          </a:p>
        </p:txBody>
      </p:sp>
    </p:spTree>
    <p:extLst>
      <p:ext uri="{BB962C8B-B14F-4D97-AF65-F5344CB8AC3E}">
        <p14:creationId xmlns:p14="http://schemas.microsoft.com/office/powerpoint/2010/main" val="56473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768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Chivo Black</vt:lpstr>
      <vt:lpstr>Office Theme</vt:lpstr>
      <vt:lpstr>PowerPoint Presentation</vt:lpstr>
      <vt:lpstr>PowerPoint Presentation</vt:lpstr>
      <vt:lpstr>          Project Objective</vt:lpstr>
      <vt:lpstr>               Purpose of the Project</vt:lpstr>
      <vt:lpstr>                     Background</vt:lpstr>
      <vt:lpstr>            Data Collection and Preparation</vt:lpstr>
      <vt:lpstr>                 Graph Construction</vt:lpstr>
      <vt:lpstr>Feature Extraction via Common Subgraphs</vt:lpstr>
      <vt:lpstr>               Classification with KNN</vt:lpstr>
      <vt:lpstr>               Classification with KNN</vt:lpstr>
      <vt:lpstr>                Evaluation Metrics</vt:lpstr>
      <vt:lpstr>                Evaluation Metrics</vt:lpstr>
      <vt:lpstr>                Evaluation Metrics</vt:lpstr>
      <vt:lpstr>                Evaluation Metrics</vt:lpstr>
      <vt:lpstr>                     Challenges Faced</vt:lpstr>
      <vt:lpstr>                    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Umar Jamil</dc:creator>
  <cp:lastModifiedBy>Umar Jamil</cp:lastModifiedBy>
  <cp:revision>10</cp:revision>
  <dcterms:created xsi:type="dcterms:W3CDTF">2024-04-28T17:45:03Z</dcterms:created>
  <dcterms:modified xsi:type="dcterms:W3CDTF">2024-04-28T18:52:58Z</dcterms:modified>
</cp:coreProperties>
</file>