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4"/>
  </p:notesMasterIdLst>
  <p:sldIdLst>
    <p:sldId id="256" r:id="rId2"/>
    <p:sldId id="257" r:id="rId3"/>
    <p:sldId id="259" r:id="rId4"/>
    <p:sldId id="258" r:id="rId5"/>
    <p:sldId id="261" r:id="rId6"/>
    <p:sldId id="262" r:id="rId7"/>
    <p:sldId id="263" r:id="rId8"/>
    <p:sldId id="264" r:id="rId9"/>
    <p:sldId id="265" r:id="rId10"/>
    <p:sldId id="266" r:id="rId11"/>
    <p:sldId id="268" r:id="rId12"/>
    <p:sldId id="267"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CD44"/>
    <a:srgbClr val="D3A90F"/>
    <a:srgbClr val="003F4C"/>
    <a:srgbClr val="1D3A00"/>
    <a:srgbClr val="5EEC3C"/>
    <a:srgbClr val="990099"/>
    <a:srgbClr val="CC0099"/>
    <a:srgbClr val="FE9202"/>
    <a:srgbClr val="007033"/>
    <a:srgbClr val="6C1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966" y="6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1350110"/>
            <a:ext cx="824607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69" y="2877160"/>
            <a:ext cx="8398775" cy="1374345"/>
          </a:xfrm>
        </p:spPr>
        <p:txBody>
          <a:bodyPr>
            <a:normAutofit/>
          </a:bodyPr>
          <a:lstStyle>
            <a:lvl1pPr marL="0" indent="0" algn="l">
              <a:buNone/>
              <a:defRPr sz="2800" b="0" i="0">
                <a:solidFill>
                  <a:srgbClr val="F2CD4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12/21/2023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8246070" cy="610821"/>
          </a:xfrm>
        </p:spPr>
        <p:txBody>
          <a:bodyPr>
            <a:normAutofit/>
          </a:bodyPr>
          <a:lstStyle>
            <a:lvl1pPr algn="l">
              <a:defRPr sz="3600" baseline="0">
                <a:solidFill>
                  <a:srgbClr val="F2CD44"/>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chemeClr val="bg2">
                    <a:lumMod val="10000"/>
                  </a:schemeClr>
                </a:solidFill>
              </a:defRPr>
            </a:lvl1pPr>
            <a:lvl2pPr algn="l">
              <a:defRPr>
                <a:solidFill>
                  <a:schemeClr val="bg2">
                    <a:lumMod val="10000"/>
                  </a:schemeClr>
                </a:solidFill>
              </a:defRPr>
            </a:lvl2pPr>
            <a:lvl3pPr algn="l">
              <a:defRPr>
                <a:solidFill>
                  <a:schemeClr val="bg2">
                    <a:lumMod val="10000"/>
                  </a:schemeClr>
                </a:solidFill>
              </a:defRPr>
            </a:lvl3pPr>
            <a:lvl4pPr algn="l">
              <a:defRPr>
                <a:solidFill>
                  <a:schemeClr val="bg2">
                    <a:lumMod val="10000"/>
                  </a:schemeClr>
                </a:solidFill>
              </a:defRPr>
            </a:lvl4pPr>
            <a:lvl5pPr algn="l">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4" y="433880"/>
            <a:ext cx="6260905" cy="572644"/>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044700"/>
            <a:ext cx="6260906" cy="3511061"/>
          </a:xfrm>
        </p:spPr>
        <p:txBody>
          <a:bodyPr/>
          <a:lstStyle>
            <a:lvl1pPr>
              <a:defRPr sz="2800">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12/21/2023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433880"/>
            <a:ext cx="8093365" cy="610820"/>
          </a:xfrm>
        </p:spPr>
        <p:txBody>
          <a:bodyPr>
            <a:normAutofit/>
          </a:bodyPr>
          <a:lstStyle>
            <a:lvl1pPr algn="l">
              <a:defRPr sz="3600" baseline="0">
                <a:solidFill>
                  <a:srgbClr val="F2CD44"/>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bg2">
                    <a:lumMod val="1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bg2">
                    <a:lumMod val="10000"/>
                  </a:schemeClr>
                </a:solidFill>
              </a:defRPr>
            </a:lvl1pPr>
            <a:lvl2pPr algn="ctr">
              <a:defRPr sz="2000">
                <a:solidFill>
                  <a:schemeClr val="bg2">
                    <a:lumMod val="10000"/>
                  </a:schemeClr>
                </a:solidFill>
              </a:defRPr>
            </a:lvl2pPr>
            <a:lvl3pPr algn="ctr">
              <a:defRPr sz="1800">
                <a:solidFill>
                  <a:schemeClr val="bg2">
                    <a:lumMod val="10000"/>
                  </a:schemeClr>
                </a:solidFill>
              </a:defRPr>
            </a:lvl3pPr>
            <a:lvl4pPr algn="ctr">
              <a:defRPr sz="1600">
                <a:solidFill>
                  <a:schemeClr val="bg2">
                    <a:lumMod val="10000"/>
                  </a:schemeClr>
                </a:solidFill>
              </a:defRPr>
            </a:lvl4pPr>
            <a:lvl5pPr algn="ctr">
              <a:defRPr sz="1600">
                <a:solidFill>
                  <a:schemeClr val="bg2">
                    <a:lumMod val="1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bg2">
                    <a:lumMod val="1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bg2">
                    <a:lumMod val="10000"/>
                  </a:schemeClr>
                </a:solidFill>
              </a:defRPr>
            </a:lvl1pPr>
            <a:lvl2pPr algn="ctr">
              <a:defRPr sz="2000">
                <a:solidFill>
                  <a:schemeClr val="bg2">
                    <a:lumMod val="10000"/>
                  </a:schemeClr>
                </a:solidFill>
              </a:defRPr>
            </a:lvl2pPr>
            <a:lvl3pPr algn="ctr">
              <a:defRPr sz="1800">
                <a:solidFill>
                  <a:schemeClr val="bg2">
                    <a:lumMod val="10000"/>
                  </a:schemeClr>
                </a:solidFill>
              </a:defRPr>
            </a:lvl3pPr>
            <a:lvl4pPr algn="ctr">
              <a:defRPr sz="1600">
                <a:solidFill>
                  <a:schemeClr val="bg2">
                    <a:lumMod val="10000"/>
                  </a:schemeClr>
                </a:solidFill>
              </a:defRPr>
            </a:lvl4pPr>
            <a:lvl5pPr algn="ctr">
              <a:defRPr sz="1600">
                <a:solidFill>
                  <a:schemeClr val="bg2">
                    <a:lumMod val="1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12/21/2023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555" y="1044700"/>
            <a:ext cx="8246070" cy="1374345"/>
          </a:xfrm>
        </p:spPr>
        <p:txBody>
          <a:bodyPr>
            <a:normAutofit/>
          </a:bodyPr>
          <a:lstStyle/>
          <a:p>
            <a:r>
              <a:rPr lang="en-US" dirty="0"/>
              <a:t>Emotion detection</a:t>
            </a:r>
            <a:br>
              <a:rPr lang="en-US" dirty="0"/>
            </a:br>
            <a:r>
              <a:rPr lang="en-US" dirty="0"/>
              <a:t>system</a:t>
            </a:r>
          </a:p>
        </p:txBody>
      </p:sp>
      <p:sp>
        <p:nvSpPr>
          <p:cNvPr id="3" name="Subtitle 2"/>
          <p:cNvSpPr>
            <a:spLocks noGrp="1"/>
          </p:cNvSpPr>
          <p:nvPr>
            <p:ph type="subTitle" idx="1"/>
          </p:nvPr>
        </p:nvSpPr>
        <p:spPr>
          <a:xfrm>
            <a:off x="372612" y="2877160"/>
            <a:ext cx="8398775" cy="1374345"/>
          </a:xfrm>
        </p:spPr>
        <p:txBody>
          <a:bodyPr>
            <a:normAutofit fontScale="77500" lnSpcReduction="20000"/>
          </a:bodyPr>
          <a:lstStyle/>
          <a:p>
            <a:r>
              <a:rPr lang="en-US" dirty="0"/>
              <a:t>2021-CS-63</a:t>
            </a:r>
          </a:p>
          <a:p>
            <a:r>
              <a:rPr lang="en-US" dirty="0"/>
              <a:t>2021-CS-77</a:t>
            </a:r>
          </a:p>
          <a:p>
            <a:r>
              <a:rPr lang="en-US" dirty="0"/>
              <a:t>2021-CS-86</a:t>
            </a:r>
          </a:p>
          <a:p>
            <a:r>
              <a:rPr lang="en-US" dirty="0"/>
              <a:t>2021-CS-67</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Confusion matrix error analysis</a:t>
            </a:r>
          </a:p>
        </p:txBody>
      </p:sp>
      <p:sp>
        <p:nvSpPr>
          <p:cNvPr id="5" name="Content Placeholder 4"/>
          <p:cNvSpPr>
            <a:spLocks noGrp="1"/>
          </p:cNvSpPr>
          <p:nvPr>
            <p:ph idx="1"/>
          </p:nvPr>
        </p:nvSpPr>
        <p:spPr>
          <a:xfrm>
            <a:off x="448964" y="1350110"/>
            <a:ext cx="5344675" cy="3054100"/>
          </a:xfrm>
        </p:spPr>
        <p:txBody>
          <a:bodyPr>
            <a:normAutofit/>
          </a:bodyPr>
          <a:lstStyle/>
          <a:p>
            <a:pPr algn="just"/>
            <a:r>
              <a:rPr lang="en-US" dirty="0"/>
              <a:t>Confusion</a:t>
            </a:r>
          </a:p>
          <a:p>
            <a:pPr algn="just"/>
            <a:r>
              <a:rPr lang="en-US" dirty="0"/>
              <a:t>Difficult in detection</a:t>
            </a:r>
          </a:p>
          <a:p>
            <a:pPr algn="just"/>
            <a:r>
              <a:rPr lang="en-US" dirty="0"/>
              <a:t>Show picture</a:t>
            </a:r>
          </a:p>
        </p:txBody>
      </p:sp>
    </p:spTree>
    <p:extLst>
      <p:ext uri="{BB962C8B-B14F-4D97-AF65-F5344CB8AC3E}">
        <p14:creationId xmlns:p14="http://schemas.microsoft.com/office/powerpoint/2010/main" val="1897700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Conclusion</a:t>
            </a:r>
          </a:p>
        </p:txBody>
      </p:sp>
      <p:sp>
        <p:nvSpPr>
          <p:cNvPr id="5" name="Content Placeholder 4"/>
          <p:cNvSpPr>
            <a:spLocks noGrp="1"/>
          </p:cNvSpPr>
          <p:nvPr>
            <p:ph idx="1"/>
          </p:nvPr>
        </p:nvSpPr>
        <p:spPr>
          <a:xfrm>
            <a:off x="448964" y="1350110"/>
            <a:ext cx="5344675" cy="3054100"/>
          </a:xfrm>
        </p:spPr>
        <p:txBody>
          <a:bodyPr>
            <a:normAutofit fontScale="92500" lnSpcReduction="10000"/>
          </a:bodyPr>
          <a:lstStyle/>
          <a:p>
            <a:pPr marL="0" indent="0" algn="just">
              <a:buNone/>
            </a:pPr>
            <a:r>
              <a:rPr lang="en-US" b="0" i="0" dirty="0">
                <a:solidFill>
                  <a:srgbClr val="374151"/>
                </a:solidFill>
                <a:effectLst/>
                <a:latin typeface="Söhne"/>
              </a:rPr>
              <a:t>Face emotion detection understands feelings by looking at how people's faces look. It can help make computers and services better and understand how people feel, but it needs to be careful with people's privacy and how it uses their emotions.</a:t>
            </a:r>
            <a:endParaRPr lang="en-US" dirty="0"/>
          </a:p>
        </p:txBody>
      </p:sp>
    </p:spTree>
    <p:extLst>
      <p:ext uri="{BB962C8B-B14F-4D97-AF65-F5344CB8AC3E}">
        <p14:creationId xmlns:p14="http://schemas.microsoft.com/office/powerpoint/2010/main" val="764116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3734B1-BE7E-B20C-2E4B-0C69FB802349}"/>
              </a:ext>
            </a:extLst>
          </p:cNvPr>
          <p:cNvSpPr>
            <a:spLocks noGrp="1"/>
          </p:cNvSpPr>
          <p:nvPr>
            <p:ph sz="half" idx="2"/>
          </p:nvPr>
        </p:nvSpPr>
        <p:spPr>
          <a:xfrm>
            <a:off x="2478087" y="2571750"/>
            <a:ext cx="4384488" cy="1527050"/>
          </a:xfrm>
        </p:spPr>
        <p:txBody>
          <a:bodyPr>
            <a:normAutofit/>
          </a:bodyPr>
          <a:lstStyle/>
          <a:p>
            <a:pPr marL="0" indent="0">
              <a:buNone/>
            </a:pPr>
            <a:r>
              <a:rPr lang="en-US" sz="4000" dirty="0"/>
              <a:t>Thank you</a:t>
            </a:r>
          </a:p>
        </p:txBody>
      </p:sp>
    </p:spTree>
    <p:extLst>
      <p:ext uri="{BB962C8B-B14F-4D97-AF65-F5344CB8AC3E}">
        <p14:creationId xmlns:p14="http://schemas.microsoft.com/office/powerpoint/2010/main" val="1850683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Table of content</a:t>
            </a:r>
          </a:p>
        </p:txBody>
      </p:sp>
      <p:sp>
        <p:nvSpPr>
          <p:cNvPr id="3" name="Content Placeholder 2"/>
          <p:cNvSpPr>
            <a:spLocks noGrp="1"/>
          </p:cNvSpPr>
          <p:nvPr>
            <p:ph idx="1"/>
          </p:nvPr>
        </p:nvSpPr>
        <p:spPr>
          <a:xfrm>
            <a:off x="448965" y="1502815"/>
            <a:ext cx="7024430" cy="3512216"/>
          </a:xfrm>
        </p:spPr>
        <p:txBody>
          <a:bodyPr>
            <a:normAutofit fontScale="85000" lnSpcReduction="20000"/>
          </a:bodyPr>
          <a:lstStyle/>
          <a:p>
            <a:r>
              <a:rPr lang="en-US" dirty="0"/>
              <a:t>Introduction</a:t>
            </a:r>
          </a:p>
          <a:p>
            <a:r>
              <a:rPr lang="en-US" dirty="0"/>
              <a:t>Libraries used</a:t>
            </a:r>
          </a:p>
          <a:p>
            <a:r>
              <a:rPr lang="en-US" dirty="0"/>
              <a:t>Algorithm</a:t>
            </a:r>
          </a:p>
          <a:p>
            <a:r>
              <a:rPr lang="en-US" dirty="0"/>
              <a:t>Dataset</a:t>
            </a:r>
          </a:p>
          <a:p>
            <a:r>
              <a:rPr lang="en-US" dirty="0"/>
              <a:t>Landmarks</a:t>
            </a:r>
          </a:p>
          <a:p>
            <a:r>
              <a:rPr lang="en-US" dirty="0"/>
              <a:t>Network Layers increment</a:t>
            </a:r>
          </a:p>
          <a:p>
            <a:r>
              <a:rPr lang="en-US" dirty="0"/>
              <a:t>Learning schedular</a:t>
            </a:r>
          </a:p>
          <a:p>
            <a:r>
              <a:rPr lang="en-US" dirty="0"/>
              <a:t>Confusion matrix error analysis</a:t>
            </a:r>
          </a:p>
          <a:p>
            <a:r>
              <a:rPr lang="en-US" dirty="0"/>
              <a:t>Conclusion</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Introduction</a:t>
            </a:r>
          </a:p>
        </p:txBody>
      </p:sp>
      <p:sp>
        <p:nvSpPr>
          <p:cNvPr id="5" name="Content Placeholder 4"/>
          <p:cNvSpPr>
            <a:spLocks noGrp="1"/>
          </p:cNvSpPr>
          <p:nvPr>
            <p:ph idx="1"/>
          </p:nvPr>
        </p:nvSpPr>
        <p:spPr>
          <a:xfrm>
            <a:off x="448964" y="1350110"/>
            <a:ext cx="5344675" cy="3054100"/>
          </a:xfrm>
        </p:spPr>
        <p:txBody>
          <a:bodyPr>
            <a:normAutofit lnSpcReduction="10000"/>
          </a:bodyPr>
          <a:lstStyle/>
          <a:p>
            <a:pPr marL="0" indent="0" algn="just">
              <a:buNone/>
            </a:pPr>
            <a:r>
              <a:rPr lang="en-US" b="0" i="0" dirty="0">
                <a:solidFill>
                  <a:srgbClr val="374151"/>
                </a:solidFill>
                <a:effectLst/>
                <a:latin typeface="Söhne"/>
              </a:rPr>
              <a:t>An emotion detection involves creating a system or application that uses algorithms and machine learning techniques to analyze facial expressions in images such as happiness, sadness, fear and surprise etc. </a:t>
            </a:r>
            <a:endParaRPr lang="en-US" dirty="0"/>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Libraries used</a:t>
            </a:r>
          </a:p>
        </p:txBody>
      </p:sp>
      <p:sp>
        <p:nvSpPr>
          <p:cNvPr id="13" name="TextBox 12">
            <a:extLst>
              <a:ext uri="{FF2B5EF4-FFF2-40B4-BE49-F238E27FC236}">
                <a16:creationId xmlns:a16="http://schemas.microsoft.com/office/drawing/2014/main" id="{12219C94-4846-04F8-761B-4268EC4F43C1}"/>
              </a:ext>
            </a:extLst>
          </p:cNvPr>
          <p:cNvSpPr txBox="1"/>
          <p:nvPr/>
        </p:nvSpPr>
        <p:spPr>
          <a:xfrm>
            <a:off x="1059786" y="1808225"/>
            <a:ext cx="3206804"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TensorFlow</a:t>
            </a:r>
          </a:p>
          <a:p>
            <a:pPr marL="285750" indent="-285750">
              <a:buFont typeface="Arial" panose="020B0604020202020204" pitchFamily="34" charset="0"/>
              <a:buChar char="•"/>
            </a:pPr>
            <a:r>
              <a:rPr lang="en-US" sz="2400" dirty="0" err="1"/>
              <a:t>Keras</a:t>
            </a:r>
            <a:endParaRPr lang="en-US" sz="2400" dirty="0"/>
          </a:p>
          <a:p>
            <a:pPr marL="285750" indent="-285750">
              <a:buFont typeface="Arial" panose="020B0604020202020204" pitchFamily="34" charset="0"/>
              <a:buChar char="•"/>
            </a:pPr>
            <a:r>
              <a:rPr lang="en-US" sz="2400" dirty="0"/>
              <a:t>Pandas</a:t>
            </a:r>
          </a:p>
          <a:p>
            <a:pPr marL="285750" indent="-285750">
              <a:buFont typeface="Arial" panose="020B0604020202020204" pitchFamily="34" charset="0"/>
              <a:buChar char="•"/>
            </a:pPr>
            <a:r>
              <a:rPr lang="en-US" sz="2400" dirty="0" err="1"/>
              <a:t>Numpy</a:t>
            </a:r>
            <a:endParaRPr lang="en-US" sz="2400" dirty="0"/>
          </a:p>
          <a:p>
            <a:pPr marL="285750" indent="-285750">
              <a:buFont typeface="Arial" panose="020B0604020202020204" pitchFamily="34" charset="0"/>
              <a:buChar char="•"/>
            </a:pPr>
            <a:r>
              <a:rPr lang="en-US" sz="2400" dirty="0"/>
              <a:t>TQDM</a:t>
            </a:r>
          </a:p>
          <a:p>
            <a:pPr marL="285750" indent="-285750">
              <a:buFont typeface="Arial" panose="020B0604020202020204" pitchFamily="34" charset="0"/>
              <a:buChar char="•"/>
            </a:pPr>
            <a:r>
              <a:rPr lang="en-US" sz="2400" dirty="0"/>
              <a:t>Seaborn</a:t>
            </a:r>
          </a:p>
          <a:p>
            <a:pPr marL="285750" indent="-285750">
              <a:buFont typeface="Arial" panose="020B0604020202020204" pitchFamily="34" charset="0"/>
              <a:buChar char="•"/>
            </a:pPr>
            <a:endParaRPr lang="en-US" sz="2400" dirty="0"/>
          </a:p>
        </p:txBody>
      </p:sp>
      <p:sp>
        <p:nvSpPr>
          <p:cNvPr id="14" name="TextBox 13">
            <a:extLst>
              <a:ext uri="{FF2B5EF4-FFF2-40B4-BE49-F238E27FC236}">
                <a16:creationId xmlns:a16="http://schemas.microsoft.com/office/drawing/2014/main" id="{4173020F-FBE1-E8BB-187A-D643E0A074BF}"/>
              </a:ext>
            </a:extLst>
          </p:cNvPr>
          <p:cNvSpPr txBox="1"/>
          <p:nvPr/>
        </p:nvSpPr>
        <p:spPr>
          <a:xfrm>
            <a:off x="4572001" y="1754965"/>
            <a:ext cx="3512214" cy="2215991"/>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t>Opencv</a:t>
            </a:r>
            <a:r>
              <a:rPr lang="en-US" sz="2400" dirty="0"/>
              <a:t>-</a:t>
            </a:r>
            <a:r>
              <a:rPr lang="en-US" sz="2400" dirty="0" err="1"/>
              <a:t>contrib</a:t>
            </a:r>
            <a:r>
              <a:rPr lang="en-US" sz="2400" dirty="0"/>
              <a:t>-python</a:t>
            </a:r>
          </a:p>
          <a:p>
            <a:pPr marL="285750" indent="-285750">
              <a:buFont typeface="Arial" panose="020B0604020202020204" pitchFamily="34" charset="0"/>
              <a:buChar char="•"/>
            </a:pPr>
            <a:r>
              <a:rPr lang="en-US" sz="2400" dirty="0"/>
              <a:t>Scikit-learn</a:t>
            </a:r>
          </a:p>
          <a:p>
            <a:pPr marL="285750" indent="-285750">
              <a:buFont typeface="Arial" panose="020B0604020202020204" pitchFamily="34" charset="0"/>
              <a:buChar char="•"/>
            </a:pPr>
            <a:r>
              <a:rPr lang="en-US" sz="2400" dirty="0"/>
              <a:t>Matplotlib</a:t>
            </a:r>
          </a:p>
          <a:p>
            <a:pPr marL="285750" indent="-285750">
              <a:buFont typeface="Arial" panose="020B0604020202020204" pitchFamily="34" charset="0"/>
              <a:buChar char="•"/>
            </a:pPr>
            <a:r>
              <a:rPr lang="en-US" sz="2400" dirty="0"/>
              <a:t>CV2</a:t>
            </a:r>
          </a:p>
          <a:p>
            <a:pPr marL="285750" indent="-285750">
              <a:buFont typeface="Arial" panose="020B0604020202020204" pitchFamily="34" charset="0"/>
              <a:buChar char="•"/>
            </a:pPr>
            <a:r>
              <a:rPr lang="en-US" sz="2400" dirty="0" err="1"/>
              <a:t>Mediapipe</a:t>
            </a:r>
            <a:endParaRPr lang="en-US" sz="2400" dirty="0"/>
          </a:p>
          <a:p>
            <a:endParaRPr lang="en-US" dirty="0"/>
          </a:p>
        </p:txBody>
      </p:sp>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Algorithm</a:t>
            </a:r>
          </a:p>
        </p:txBody>
      </p:sp>
      <p:sp>
        <p:nvSpPr>
          <p:cNvPr id="5" name="Content Placeholder 4"/>
          <p:cNvSpPr>
            <a:spLocks noGrp="1"/>
          </p:cNvSpPr>
          <p:nvPr>
            <p:ph idx="1"/>
          </p:nvPr>
        </p:nvSpPr>
        <p:spPr>
          <a:xfrm>
            <a:off x="448964" y="1350110"/>
            <a:ext cx="5344675" cy="3054100"/>
          </a:xfrm>
        </p:spPr>
        <p:txBody>
          <a:bodyPr>
            <a:normAutofit/>
          </a:bodyPr>
          <a:lstStyle/>
          <a:p>
            <a:pPr algn="just"/>
            <a:r>
              <a:rPr lang="en-US" dirty="0"/>
              <a:t>CNN</a:t>
            </a:r>
          </a:p>
          <a:p>
            <a:pPr algn="just"/>
            <a:r>
              <a:rPr lang="en-US" dirty="0"/>
              <a:t>Smart computer program</a:t>
            </a:r>
          </a:p>
          <a:p>
            <a:pPr algn="just"/>
            <a:r>
              <a:rPr lang="en-US" dirty="0"/>
              <a:t>Layers</a:t>
            </a:r>
          </a:p>
          <a:p>
            <a:pPr algn="just"/>
            <a:r>
              <a:rPr lang="en-US" dirty="0"/>
              <a:t>Patterns</a:t>
            </a:r>
          </a:p>
          <a:p>
            <a:pPr algn="just"/>
            <a:r>
              <a:rPr lang="en-US" dirty="0"/>
              <a:t>Good at understanding pictures</a:t>
            </a:r>
          </a:p>
        </p:txBody>
      </p:sp>
    </p:spTree>
    <p:extLst>
      <p:ext uri="{BB962C8B-B14F-4D97-AF65-F5344CB8AC3E}">
        <p14:creationId xmlns:p14="http://schemas.microsoft.com/office/powerpoint/2010/main" val="2864596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Dataset</a:t>
            </a:r>
          </a:p>
        </p:txBody>
      </p:sp>
      <p:sp>
        <p:nvSpPr>
          <p:cNvPr id="5" name="Content Placeholder 4"/>
          <p:cNvSpPr>
            <a:spLocks noGrp="1"/>
          </p:cNvSpPr>
          <p:nvPr>
            <p:ph idx="1"/>
          </p:nvPr>
        </p:nvSpPr>
        <p:spPr>
          <a:xfrm>
            <a:off x="448964" y="1350110"/>
            <a:ext cx="5802791" cy="3054100"/>
          </a:xfrm>
        </p:spPr>
        <p:txBody>
          <a:bodyPr>
            <a:normAutofit/>
          </a:bodyPr>
          <a:lstStyle/>
          <a:p>
            <a:pPr algn="just"/>
            <a:r>
              <a:rPr lang="en-US" dirty="0"/>
              <a:t>Kaggle</a:t>
            </a:r>
          </a:p>
          <a:p>
            <a:pPr algn="just"/>
            <a:r>
              <a:rPr lang="en-US" dirty="0"/>
              <a:t>28000</a:t>
            </a:r>
          </a:p>
          <a:p>
            <a:pPr algn="just"/>
            <a:r>
              <a:rPr lang="en-US" dirty="0"/>
              <a:t>40000 </a:t>
            </a:r>
          </a:p>
          <a:p>
            <a:pPr algn="just"/>
            <a:r>
              <a:rPr lang="en-US" dirty="0"/>
              <a:t>Face expression recognition dataset</a:t>
            </a:r>
          </a:p>
        </p:txBody>
      </p:sp>
    </p:spTree>
    <p:extLst>
      <p:ext uri="{BB962C8B-B14F-4D97-AF65-F5344CB8AC3E}">
        <p14:creationId xmlns:p14="http://schemas.microsoft.com/office/powerpoint/2010/main" val="1044189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Landmarks</a:t>
            </a:r>
          </a:p>
        </p:txBody>
      </p:sp>
      <p:sp>
        <p:nvSpPr>
          <p:cNvPr id="5" name="Content Placeholder 4"/>
          <p:cNvSpPr>
            <a:spLocks noGrp="1"/>
          </p:cNvSpPr>
          <p:nvPr>
            <p:ph idx="1"/>
          </p:nvPr>
        </p:nvSpPr>
        <p:spPr>
          <a:xfrm>
            <a:off x="448964" y="1350110"/>
            <a:ext cx="5344675" cy="3054100"/>
          </a:xfrm>
        </p:spPr>
        <p:txBody>
          <a:bodyPr>
            <a:normAutofit/>
          </a:bodyPr>
          <a:lstStyle/>
          <a:p>
            <a:pPr algn="just"/>
            <a:r>
              <a:rPr lang="en-US" dirty="0"/>
              <a:t>Face features detection</a:t>
            </a:r>
          </a:p>
          <a:p>
            <a:pPr algn="just"/>
            <a:r>
              <a:rPr lang="en-US" dirty="0"/>
              <a:t>Cv2</a:t>
            </a:r>
          </a:p>
          <a:p>
            <a:pPr algn="just"/>
            <a:r>
              <a:rPr lang="en-US" dirty="0" err="1"/>
              <a:t>Mediapipe</a:t>
            </a:r>
            <a:endParaRPr lang="en-US" dirty="0"/>
          </a:p>
          <a:p>
            <a:pPr algn="just"/>
            <a:r>
              <a:rPr lang="en-US" dirty="0"/>
              <a:t>Nose, eyes, lips</a:t>
            </a:r>
          </a:p>
        </p:txBody>
      </p:sp>
    </p:spTree>
    <p:extLst>
      <p:ext uri="{BB962C8B-B14F-4D97-AF65-F5344CB8AC3E}">
        <p14:creationId xmlns:p14="http://schemas.microsoft.com/office/powerpoint/2010/main" val="3264698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Network Layers</a:t>
            </a:r>
          </a:p>
        </p:txBody>
      </p:sp>
      <p:sp>
        <p:nvSpPr>
          <p:cNvPr id="5" name="Content Placeholder 4"/>
          <p:cNvSpPr>
            <a:spLocks noGrp="1"/>
          </p:cNvSpPr>
          <p:nvPr>
            <p:ph idx="1"/>
          </p:nvPr>
        </p:nvSpPr>
        <p:spPr>
          <a:xfrm>
            <a:off x="448964" y="1350110"/>
            <a:ext cx="5344675" cy="3054100"/>
          </a:xfrm>
        </p:spPr>
        <p:txBody>
          <a:bodyPr>
            <a:normAutofit lnSpcReduction="10000"/>
          </a:bodyPr>
          <a:lstStyle/>
          <a:p>
            <a:pPr algn="just"/>
            <a:r>
              <a:rPr lang="en-US" dirty="0"/>
              <a:t>Increase in CNN</a:t>
            </a:r>
          </a:p>
          <a:p>
            <a:pPr algn="just"/>
            <a:r>
              <a:rPr lang="en-US" dirty="0"/>
              <a:t>10 layers</a:t>
            </a:r>
          </a:p>
          <a:p>
            <a:pPr algn="just"/>
            <a:r>
              <a:rPr lang="en-US" dirty="0"/>
              <a:t>Convolutional layer</a:t>
            </a:r>
          </a:p>
          <a:p>
            <a:pPr algn="just"/>
            <a:r>
              <a:rPr lang="en-US" dirty="0"/>
              <a:t>Flatten layer</a:t>
            </a:r>
          </a:p>
          <a:p>
            <a:pPr algn="just"/>
            <a:r>
              <a:rPr lang="en-US" dirty="0"/>
              <a:t>Fully connected layer</a:t>
            </a:r>
          </a:p>
          <a:p>
            <a:pPr algn="just"/>
            <a:r>
              <a:rPr lang="en-US" dirty="0"/>
              <a:t>Output layer</a:t>
            </a:r>
          </a:p>
          <a:p>
            <a:pPr marL="0" indent="0" algn="just">
              <a:buNone/>
            </a:pPr>
            <a:endParaRPr lang="en-US" dirty="0"/>
          </a:p>
        </p:txBody>
      </p:sp>
    </p:spTree>
    <p:extLst>
      <p:ext uri="{BB962C8B-B14F-4D97-AF65-F5344CB8AC3E}">
        <p14:creationId xmlns:p14="http://schemas.microsoft.com/office/powerpoint/2010/main" val="4217926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Learning Schedular</a:t>
            </a:r>
          </a:p>
        </p:txBody>
      </p:sp>
      <p:sp>
        <p:nvSpPr>
          <p:cNvPr id="5" name="Content Placeholder 4"/>
          <p:cNvSpPr>
            <a:spLocks noGrp="1"/>
          </p:cNvSpPr>
          <p:nvPr>
            <p:ph idx="1"/>
          </p:nvPr>
        </p:nvSpPr>
        <p:spPr>
          <a:xfrm>
            <a:off x="448964" y="1350110"/>
            <a:ext cx="5344675" cy="3054100"/>
          </a:xfrm>
        </p:spPr>
        <p:txBody>
          <a:bodyPr>
            <a:normAutofit/>
          </a:bodyPr>
          <a:lstStyle/>
          <a:p>
            <a:pPr algn="just"/>
            <a:r>
              <a:rPr lang="en-US" dirty="0"/>
              <a:t>Values </a:t>
            </a:r>
          </a:p>
          <a:p>
            <a:pPr algn="just"/>
            <a:r>
              <a:rPr lang="en-US" dirty="0"/>
              <a:t>Data learned</a:t>
            </a:r>
          </a:p>
          <a:p>
            <a:pPr algn="just"/>
            <a:r>
              <a:rPr lang="en-US" dirty="0" err="1"/>
              <a:t>Keras</a:t>
            </a:r>
            <a:endParaRPr lang="en-US" dirty="0"/>
          </a:p>
          <a:p>
            <a:pPr algn="just"/>
            <a:endParaRPr lang="en-US" dirty="0"/>
          </a:p>
        </p:txBody>
      </p:sp>
    </p:spTree>
    <p:extLst>
      <p:ext uri="{BB962C8B-B14F-4D97-AF65-F5344CB8AC3E}">
        <p14:creationId xmlns:p14="http://schemas.microsoft.com/office/powerpoint/2010/main" val="2761422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182</Words>
  <Application>Microsoft Office PowerPoint</Application>
  <PresentationFormat>On-screen Show (16:9)</PresentationFormat>
  <Paragraphs>65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Söhne</vt:lpstr>
      <vt:lpstr>Office Theme</vt:lpstr>
      <vt:lpstr>Emotion detection system</vt:lpstr>
      <vt:lpstr>Table of content</vt:lpstr>
      <vt:lpstr>Introduction</vt:lpstr>
      <vt:lpstr>Libraries used</vt:lpstr>
      <vt:lpstr>Algorithm</vt:lpstr>
      <vt:lpstr>Dataset</vt:lpstr>
      <vt:lpstr>Landmarks</vt:lpstr>
      <vt:lpstr>Network Layers</vt:lpstr>
      <vt:lpstr>Learning Schedular</vt:lpstr>
      <vt:lpstr>Confusion matrix error analysis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2023-12-21T07:58:03Z</dcterms:modified>
</cp:coreProperties>
</file>