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3"/>
    <p:sldId id="277" r:id="rId4"/>
    <p:sldId id="278" r:id="rId5"/>
    <p:sldId id="357" r:id="rId6"/>
    <p:sldId id="372" r:id="rId7"/>
    <p:sldId id="279" r:id="rId8"/>
    <p:sldId id="360" r:id="rId9"/>
    <p:sldId id="373" r:id="rId10"/>
    <p:sldId id="359" r:id="rId11"/>
    <p:sldId id="374" r:id="rId12"/>
    <p:sldId id="338" r:id="rId13"/>
    <p:sldId id="375" r:id="rId14"/>
    <p:sldId id="365" r:id="rId15"/>
    <p:sldId id="376" r:id="rId16"/>
    <p:sldId id="377" r:id="rId17"/>
    <p:sldId id="378" r:id="rId18"/>
    <p:sldId id="379" r:id="rId19"/>
    <p:sldId id="33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ustomXml" Target="../customXml/item3.xml"/><Relationship Id="rId26" Type="http://schemas.openxmlformats.org/officeDocument/2006/relationships/customXml" Target="../customXml/item2.xml"/><Relationship Id="rId25" Type="http://schemas.openxmlformats.org/officeDocument/2006/relationships/customXml" Target="../customXml/item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-1" y="-1"/>
            <a:ext cx="12188725" cy="6858001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9349" y="3361004"/>
            <a:ext cx="8223216" cy="123822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Secured Banking Through Steganographic Integration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232102" y="-152005"/>
            <a:ext cx="11963173" cy="148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department, UET LAHORE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sig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22" y="1213105"/>
            <a:ext cx="1511556" cy="1523513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423748" y="5553499"/>
            <a:ext cx="11341226" cy="1485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2021-CS-67       2021-Cs-77       2021-CS-86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25444" y="-1"/>
            <a:ext cx="121887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0260" y="286395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Filter with solid fill"/>
          <p:cNvSpPr/>
          <p:nvPr/>
        </p:nvSpPr>
        <p:spPr>
          <a:xfrm>
            <a:off x="867050" y="3113249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83242" y="4308055"/>
            <a:ext cx="3486403" cy="720101"/>
            <a:chOff x="-1211252" y="2470365"/>
            <a:chExt cx="3486403" cy="720101"/>
          </a:xfrm>
        </p:grpSpPr>
        <p:sp>
          <p:nvSpPr>
            <p:cNvPr id="29" name="Rectangle 28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-1211252" y="2470466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Introduction</a:t>
              </a:r>
              <a:endParaRPr lang="en-US" sz="1600" b="1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2225474" y="2883071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Lightbulb and gear with solid fill"/>
          <p:cNvSpPr/>
          <p:nvPr/>
        </p:nvSpPr>
        <p:spPr>
          <a:xfrm>
            <a:off x="2485119" y="3113249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6029" y="4301793"/>
            <a:ext cx="4005294" cy="726262"/>
            <a:chOff x="481535" y="2464103"/>
            <a:chExt cx="4005294" cy="726262"/>
          </a:xfrm>
        </p:grpSpPr>
        <p:sp>
          <p:nvSpPr>
            <p:cNvPr id="27" name="Rectangle 26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81535" y="2464103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Problem identification</a:t>
              </a:r>
              <a:endParaRPr lang="en-US" sz="1600" b="1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852982" y="2847070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 descr="Presentation with bar chart"/>
          <p:cNvSpPr/>
          <p:nvPr/>
        </p:nvSpPr>
        <p:spPr>
          <a:xfrm>
            <a:off x="4121786" y="311324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9898" y="4291169"/>
            <a:ext cx="4683921" cy="736886"/>
            <a:chOff x="2115404" y="2453479"/>
            <a:chExt cx="4683921" cy="736886"/>
          </a:xfrm>
        </p:grpSpPr>
        <p:sp>
          <p:nvSpPr>
            <p:cNvPr id="25" name="Rectangle 24"/>
            <p:cNvSpPr/>
            <p:nvPr/>
          </p:nvSpPr>
          <p:spPr>
            <a:xfrm>
              <a:off x="47518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115404" y="2453479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Tools and techniques</a:t>
              </a:r>
              <a:endParaRPr lang="en-US" sz="16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473349" y="2804506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angle 20" descr="Clipboard with solid fill"/>
          <p:cNvSpPr/>
          <p:nvPr/>
        </p:nvSpPr>
        <p:spPr>
          <a:xfrm>
            <a:off x="5776901" y="3073087"/>
            <a:ext cx="716627" cy="71662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24498" y="4272660"/>
            <a:ext cx="5370721" cy="755395"/>
            <a:chOff x="3730004" y="2434970"/>
            <a:chExt cx="5370721" cy="755395"/>
          </a:xfrm>
        </p:grpSpPr>
        <p:sp>
          <p:nvSpPr>
            <p:cNvPr id="23" name="Rectangle 22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30004" y="2434970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Insights and illustrations</a:t>
              </a:r>
              <a:endParaRPr lang="en-US" sz="1600" b="1" kern="12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7129446" y="2860129"/>
            <a:ext cx="1248979" cy="124897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240" y="3128615"/>
            <a:ext cx="719390" cy="7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5829" y="4254151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Security best practices</a:t>
            </a:r>
            <a:endParaRPr lang="en-US" sz="1800" b="1" kern="1200" dirty="0"/>
          </a:p>
        </p:txBody>
      </p:sp>
      <p:sp>
        <p:nvSpPr>
          <p:cNvPr id="6" name="Oval 5"/>
          <p:cNvSpPr/>
          <p:nvPr/>
        </p:nvSpPr>
        <p:spPr>
          <a:xfrm>
            <a:off x="8773664" y="2859296"/>
            <a:ext cx="1248979" cy="12489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10356013" y="2847070"/>
            <a:ext cx="1248979" cy="124897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Lightbulb and gear with solid fill"/>
          <p:cNvSpPr/>
          <p:nvPr/>
        </p:nvSpPr>
        <p:spPr>
          <a:xfrm>
            <a:off x="10622188" y="3073087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Presentation with bar chart"/>
          <p:cNvSpPr/>
          <p:nvPr/>
        </p:nvSpPr>
        <p:spPr>
          <a:xfrm>
            <a:off x="9039839" y="313322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76245" y="4254344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Future directions</a:t>
            </a:r>
            <a:endParaRPr lang="en-US" sz="1800" b="1" kern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2536" y="4224182"/>
            <a:ext cx="204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conclusion</a:t>
            </a:r>
            <a:endParaRPr lang="en-US" sz="1800" b="1" kern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395857" y="440032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/>
          <p:cNvSpPr/>
          <p:nvPr/>
        </p:nvSpPr>
        <p:spPr>
          <a:xfrm>
            <a:off x="10662045" y="706208"/>
            <a:ext cx="716627" cy="716627"/>
          </a:xfrm>
          <a:prstGeom prst="rect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813328" y="893051"/>
            <a:ext cx="9681891" cy="4135004"/>
            <a:chOff x="-581166" y="-944639"/>
            <a:chExt cx="9681891" cy="4135004"/>
          </a:xfrm>
        </p:grpSpPr>
        <p:sp>
          <p:nvSpPr>
            <p:cNvPr id="7" name="Rectangle 6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-581166" y="-944639"/>
              <a:ext cx="2741635" cy="7118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800" kern="1200" dirty="0">
                  <a:latin typeface="+mj-lt"/>
                </a:rPr>
                <a:t>Conclusion</a:t>
              </a:r>
              <a:endParaRPr lang="en-US" sz="4800" kern="1200" dirty="0">
                <a:latin typeface="+mj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52444" b="-1"/>
          <a:stretch>
            <a:fillRect/>
          </a:stretch>
        </p:blipFill>
        <p:spPr>
          <a:xfrm>
            <a:off x="-1" y="-1"/>
            <a:ext cx="12188725" cy="68580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3328" y="893051"/>
            <a:ext cx="2741635" cy="711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328" y="706208"/>
            <a:ext cx="7938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+mj-lt"/>
              </a:rPr>
              <a:t>INSIGHTS AND ILLUSTRATIONS</a:t>
            </a:r>
            <a:endParaRPr lang="en-US" sz="5000" dirty="0">
              <a:latin typeface="+mj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Team Insights: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Emphasis on robust authentication, protection against cyber attacks, regulatory compliance, and user trust.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Real-world Case Study: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Examples of steganography applications in banking systems, including secure communication, authentication, and anti-fraud measures.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25444" y="-1"/>
            <a:ext cx="121887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0260" y="286395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Filter with solid fill"/>
          <p:cNvSpPr/>
          <p:nvPr/>
        </p:nvSpPr>
        <p:spPr>
          <a:xfrm>
            <a:off x="867050" y="3113249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83242" y="4308055"/>
            <a:ext cx="3486403" cy="720101"/>
            <a:chOff x="-1211252" y="2470365"/>
            <a:chExt cx="3486403" cy="720101"/>
          </a:xfrm>
        </p:grpSpPr>
        <p:sp>
          <p:nvSpPr>
            <p:cNvPr id="29" name="Rectangle 28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-1211252" y="2470466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Introduction</a:t>
              </a:r>
              <a:endParaRPr lang="en-US" sz="1600" b="1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2225474" y="2883071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Lightbulb and gear with solid fill"/>
          <p:cNvSpPr/>
          <p:nvPr/>
        </p:nvSpPr>
        <p:spPr>
          <a:xfrm>
            <a:off x="2485119" y="3113249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6029" y="4301793"/>
            <a:ext cx="4005294" cy="726262"/>
            <a:chOff x="481535" y="2464103"/>
            <a:chExt cx="4005294" cy="726262"/>
          </a:xfrm>
        </p:grpSpPr>
        <p:sp>
          <p:nvSpPr>
            <p:cNvPr id="27" name="Rectangle 26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81535" y="2464103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Problem identification</a:t>
              </a:r>
              <a:endParaRPr lang="en-US" sz="1600" b="1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852982" y="2847070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 descr="Presentation with bar chart"/>
          <p:cNvSpPr/>
          <p:nvPr/>
        </p:nvSpPr>
        <p:spPr>
          <a:xfrm>
            <a:off x="4121786" y="311324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9898" y="4291169"/>
            <a:ext cx="4683921" cy="736886"/>
            <a:chOff x="2115404" y="2453479"/>
            <a:chExt cx="4683921" cy="736886"/>
          </a:xfrm>
        </p:grpSpPr>
        <p:sp>
          <p:nvSpPr>
            <p:cNvPr id="25" name="Rectangle 24"/>
            <p:cNvSpPr/>
            <p:nvPr/>
          </p:nvSpPr>
          <p:spPr>
            <a:xfrm>
              <a:off x="47518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115404" y="2453479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Tools and techniques</a:t>
              </a:r>
              <a:endParaRPr lang="en-US" sz="16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473349" y="2804506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angle 20" descr="Clipboard with solid fill"/>
          <p:cNvSpPr/>
          <p:nvPr/>
        </p:nvSpPr>
        <p:spPr>
          <a:xfrm>
            <a:off x="5776901" y="3073087"/>
            <a:ext cx="716627" cy="71662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24498" y="4272660"/>
            <a:ext cx="5370721" cy="755395"/>
            <a:chOff x="3730004" y="2434970"/>
            <a:chExt cx="5370721" cy="755395"/>
          </a:xfrm>
        </p:grpSpPr>
        <p:sp>
          <p:nvSpPr>
            <p:cNvPr id="23" name="Rectangle 22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30004" y="2434970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Insights and illustrations</a:t>
              </a:r>
              <a:endParaRPr lang="en-US" sz="1600" b="1" kern="12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7129446" y="2860129"/>
            <a:ext cx="1248979" cy="124897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240" y="3128615"/>
            <a:ext cx="719390" cy="7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5829" y="4254151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Security best practices</a:t>
            </a:r>
            <a:endParaRPr lang="en-US" sz="1800" b="1" kern="1200" dirty="0"/>
          </a:p>
        </p:txBody>
      </p:sp>
      <p:sp>
        <p:nvSpPr>
          <p:cNvPr id="6" name="Oval 5"/>
          <p:cNvSpPr/>
          <p:nvPr/>
        </p:nvSpPr>
        <p:spPr>
          <a:xfrm>
            <a:off x="8773664" y="2859296"/>
            <a:ext cx="1248979" cy="12489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10356013" y="2847070"/>
            <a:ext cx="1248979" cy="124897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Lightbulb and gear with solid fill"/>
          <p:cNvSpPr/>
          <p:nvPr/>
        </p:nvSpPr>
        <p:spPr>
          <a:xfrm>
            <a:off x="10622188" y="3073087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Presentation with bar chart"/>
          <p:cNvSpPr/>
          <p:nvPr/>
        </p:nvSpPr>
        <p:spPr>
          <a:xfrm>
            <a:off x="9039839" y="313322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76245" y="4254344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Future directions</a:t>
            </a:r>
            <a:endParaRPr lang="en-US" sz="1800" b="1" kern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2536" y="4224182"/>
            <a:ext cx="204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conclusion</a:t>
            </a:r>
            <a:endParaRPr lang="en-US" sz="1800" b="1" kern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395857" y="440032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/>
          <p:cNvSpPr/>
          <p:nvPr/>
        </p:nvSpPr>
        <p:spPr>
          <a:xfrm>
            <a:off x="10662045" y="706208"/>
            <a:ext cx="716627" cy="716627"/>
          </a:xfrm>
          <a:prstGeom prst="rect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813328" y="893051"/>
            <a:ext cx="9681891" cy="4135004"/>
            <a:chOff x="-581166" y="-944639"/>
            <a:chExt cx="9681891" cy="4135004"/>
          </a:xfrm>
        </p:grpSpPr>
        <p:sp>
          <p:nvSpPr>
            <p:cNvPr id="7" name="Rectangle 6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-581166" y="-944639"/>
              <a:ext cx="2741635" cy="7118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800" kern="1200" dirty="0">
                  <a:latin typeface="+mj-lt"/>
                </a:rPr>
                <a:t>Conclusion</a:t>
              </a:r>
              <a:endParaRPr lang="en-US" sz="4800" kern="1200" dirty="0">
                <a:latin typeface="+mj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52444" b="-1"/>
          <a:stretch>
            <a:fillRect/>
          </a:stretch>
        </p:blipFill>
        <p:spPr>
          <a:xfrm>
            <a:off x="-1" y="-1"/>
            <a:ext cx="12188725" cy="68580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3328" y="893051"/>
            <a:ext cx="2741635" cy="711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328" y="706208"/>
            <a:ext cx="7938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+mj-lt"/>
              </a:rPr>
              <a:t>SECURITY BEST PRACTICES</a:t>
            </a:r>
            <a:endParaRPr lang="en-US" sz="5000" dirty="0">
              <a:latin typeface="+mj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w Cen MT (Body)"/>
              </a:rPr>
              <a:t>  Encryption of sensitive data</a:t>
            </a:r>
            <a:endParaRPr lang="en-US" sz="4000" dirty="0"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w Cen MT (Body)"/>
              </a:rPr>
              <a:t>  Image steganography</a:t>
            </a:r>
            <a:endParaRPr lang="en-US" sz="4000" dirty="0"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w Cen MT (Body)"/>
              </a:rPr>
              <a:t>  Secure authentication mechanism</a:t>
            </a:r>
            <a:endParaRPr lang="en-US" sz="4000" dirty="0"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w Cen MT (Body)"/>
              </a:rPr>
              <a:t>  Regular security audits</a:t>
            </a:r>
            <a:endParaRPr lang="en-US" sz="4000" dirty="0"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w Cen MT (Body)"/>
              </a:rPr>
              <a:t>  Testing</a:t>
            </a:r>
            <a:endParaRPr lang="en-US" sz="4000" dirty="0">
              <a:latin typeface="Tw Cen MT (Body)"/>
            </a:endParaRPr>
          </a:p>
          <a:p>
            <a:endParaRPr lang="en-US" sz="4000" dirty="0"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25444" y="-1"/>
            <a:ext cx="121887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0260" y="286395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Filter with solid fill"/>
          <p:cNvSpPr/>
          <p:nvPr/>
        </p:nvSpPr>
        <p:spPr>
          <a:xfrm>
            <a:off x="867050" y="3113249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83242" y="4308055"/>
            <a:ext cx="3486403" cy="720101"/>
            <a:chOff x="-1211252" y="2470365"/>
            <a:chExt cx="3486403" cy="720101"/>
          </a:xfrm>
        </p:grpSpPr>
        <p:sp>
          <p:nvSpPr>
            <p:cNvPr id="29" name="Rectangle 28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-1211252" y="2470466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Introduction</a:t>
              </a:r>
              <a:endParaRPr lang="en-US" sz="1600" b="1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2225474" y="2883071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Lightbulb and gear with solid fill"/>
          <p:cNvSpPr/>
          <p:nvPr/>
        </p:nvSpPr>
        <p:spPr>
          <a:xfrm>
            <a:off x="2485119" y="3113249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6029" y="4301793"/>
            <a:ext cx="4005294" cy="726262"/>
            <a:chOff x="481535" y="2464103"/>
            <a:chExt cx="4005294" cy="726262"/>
          </a:xfrm>
        </p:grpSpPr>
        <p:sp>
          <p:nvSpPr>
            <p:cNvPr id="27" name="Rectangle 26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81535" y="2464103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Problem identification</a:t>
              </a:r>
              <a:endParaRPr lang="en-US" sz="1600" b="1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852982" y="2847070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 descr="Presentation with bar chart"/>
          <p:cNvSpPr/>
          <p:nvPr/>
        </p:nvSpPr>
        <p:spPr>
          <a:xfrm>
            <a:off x="4121786" y="311324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9898" y="4291169"/>
            <a:ext cx="4683921" cy="736886"/>
            <a:chOff x="2115404" y="2453479"/>
            <a:chExt cx="4683921" cy="736886"/>
          </a:xfrm>
        </p:grpSpPr>
        <p:sp>
          <p:nvSpPr>
            <p:cNvPr id="25" name="Rectangle 24"/>
            <p:cNvSpPr/>
            <p:nvPr/>
          </p:nvSpPr>
          <p:spPr>
            <a:xfrm>
              <a:off x="47518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115404" y="2453479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Tools and techniques</a:t>
              </a:r>
              <a:endParaRPr lang="en-US" sz="16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473349" y="2804506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angle 20" descr="Clipboard with solid fill"/>
          <p:cNvSpPr/>
          <p:nvPr/>
        </p:nvSpPr>
        <p:spPr>
          <a:xfrm>
            <a:off x="5776901" y="3073087"/>
            <a:ext cx="716627" cy="71662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24498" y="4272660"/>
            <a:ext cx="5370721" cy="755395"/>
            <a:chOff x="3730004" y="2434970"/>
            <a:chExt cx="5370721" cy="755395"/>
          </a:xfrm>
        </p:grpSpPr>
        <p:sp>
          <p:nvSpPr>
            <p:cNvPr id="23" name="Rectangle 22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30004" y="2434970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Insights and illustrations</a:t>
              </a:r>
              <a:endParaRPr lang="en-US" sz="1600" b="1" kern="12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7129446" y="2860129"/>
            <a:ext cx="1248979" cy="124897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240" y="3128615"/>
            <a:ext cx="719390" cy="7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5829" y="4254151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Security best practices</a:t>
            </a:r>
            <a:endParaRPr lang="en-US" sz="1800" b="1" kern="1200" dirty="0"/>
          </a:p>
        </p:txBody>
      </p:sp>
      <p:sp>
        <p:nvSpPr>
          <p:cNvPr id="6" name="Oval 5"/>
          <p:cNvSpPr/>
          <p:nvPr/>
        </p:nvSpPr>
        <p:spPr>
          <a:xfrm>
            <a:off x="8773664" y="2859296"/>
            <a:ext cx="1248979" cy="12489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10356013" y="2847070"/>
            <a:ext cx="1248979" cy="124897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Lightbulb and gear with solid fill"/>
          <p:cNvSpPr/>
          <p:nvPr/>
        </p:nvSpPr>
        <p:spPr>
          <a:xfrm>
            <a:off x="10622188" y="3073087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Presentation with bar chart"/>
          <p:cNvSpPr/>
          <p:nvPr/>
        </p:nvSpPr>
        <p:spPr>
          <a:xfrm>
            <a:off x="9039839" y="313322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76245" y="4254344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Future directions</a:t>
            </a:r>
            <a:endParaRPr lang="en-US" sz="1800" b="1" kern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2536" y="4224182"/>
            <a:ext cx="204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conclusion</a:t>
            </a:r>
            <a:endParaRPr lang="en-US" sz="1800" b="1" kern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395857" y="440032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/>
          <p:cNvSpPr/>
          <p:nvPr/>
        </p:nvSpPr>
        <p:spPr>
          <a:xfrm>
            <a:off x="10662045" y="706208"/>
            <a:ext cx="716627" cy="716627"/>
          </a:xfrm>
          <a:prstGeom prst="rect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813328" y="893051"/>
            <a:ext cx="9681891" cy="4135004"/>
            <a:chOff x="-581166" y="-944639"/>
            <a:chExt cx="9681891" cy="4135004"/>
          </a:xfrm>
        </p:grpSpPr>
        <p:sp>
          <p:nvSpPr>
            <p:cNvPr id="7" name="Rectangle 6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-581166" y="-944639"/>
              <a:ext cx="2741635" cy="7118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800" kern="1200" dirty="0">
                  <a:latin typeface="+mj-lt"/>
                </a:rPr>
                <a:t>Conclusion</a:t>
              </a:r>
              <a:endParaRPr lang="en-US" sz="4800" kern="1200" dirty="0">
                <a:latin typeface="+mj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52444" b="-1"/>
          <a:stretch>
            <a:fillRect/>
          </a:stretch>
        </p:blipFill>
        <p:spPr>
          <a:xfrm>
            <a:off x="-1" y="-1"/>
            <a:ext cx="12188725" cy="68580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3328" y="893051"/>
            <a:ext cx="2741635" cy="711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328" y="706208"/>
            <a:ext cx="7938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+mj-lt"/>
              </a:rPr>
              <a:t>FUTURE DIRECTIONS</a:t>
            </a:r>
            <a:endParaRPr lang="en-US" sz="5000" dirty="0">
              <a:latin typeface="+mj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w Cen MT (Body)"/>
              </a:rPr>
              <a:t>  </a:t>
            </a:r>
            <a:r>
              <a:rPr lang="en-US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Exploration of Advanced Steganography Techniques</a:t>
            </a:r>
            <a:endParaRPr lang="en-US" sz="32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 Enhancement of Banking System Security</a:t>
            </a:r>
            <a:endParaRPr lang="en-US" sz="3200" dirty="0"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 Continuous Research and Innovation</a:t>
            </a:r>
            <a:endParaRPr lang="en-US" sz="32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 Integration with Emerging Technologies</a:t>
            </a:r>
            <a:endParaRPr lang="en-US" sz="32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 Collaboration with Regulatory Bodies</a:t>
            </a:r>
            <a:endParaRPr lang="en-US" sz="3200" dirty="0">
              <a:latin typeface="Tw Cen MT (Body)"/>
            </a:endParaRPr>
          </a:p>
          <a:p>
            <a:endParaRPr lang="en-US" sz="4000" dirty="0"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25444" y="-1"/>
            <a:ext cx="121887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0260" y="286395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Filter with solid fill"/>
          <p:cNvSpPr/>
          <p:nvPr/>
        </p:nvSpPr>
        <p:spPr>
          <a:xfrm>
            <a:off x="867050" y="3113249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83242" y="4308055"/>
            <a:ext cx="3486403" cy="720101"/>
            <a:chOff x="-1211252" y="2470365"/>
            <a:chExt cx="3486403" cy="720101"/>
          </a:xfrm>
        </p:grpSpPr>
        <p:sp>
          <p:nvSpPr>
            <p:cNvPr id="29" name="Rectangle 28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-1211252" y="2470466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Introduction</a:t>
              </a:r>
              <a:endParaRPr lang="en-US" sz="1600" b="1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2225474" y="2883071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Lightbulb and gear with solid fill"/>
          <p:cNvSpPr/>
          <p:nvPr/>
        </p:nvSpPr>
        <p:spPr>
          <a:xfrm>
            <a:off x="2485119" y="3113249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6029" y="4301793"/>
            <a:ext cx="4005294" cy="726262"/>
            <a:chOff x="481535" y="2464103"/>
            <a:chExt cx="4005294" cy="726262"/>
          </a:xfrm>
        </p:grpSpPr>
        <p:sp>
          <p:nvSpPr>
            <p:cNvPr id="27" name="Rectangle 26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81535" y="2464103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Problem identification</a:t>
              </a:r>
              <a:endParaRPr lang="en-US" sz="1600" b="1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852982" y="2847070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 descr="Presentation with bar chart"/>
          <p:cNvSpPr/>
          <p:nvPr/>
        </p:nvSpPr>
        <p:spPr>
          <a:xfrm>
            <a:off x="4121786" y="311324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9898" y="4291169"/>
            <a:ext cx="4683921" cy="736886"/>
            <a:chOff x="2115404" y="2453479"/>
            <a:chExt cx="4683921" cy="736886"/>
          </a:xfrm>
        </p:grpSpPr>
        <p:sp>
          <p:nvSpPr>
            <p:cNvPr id="25" name="Rectangle 24"/>
            <p:cNvSpPr/>
            <p:nvPr/>
          </p:nvSpPr>
          <p:spPr>
            <a:xfrm>
              <a:off x="47518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115404" y="2453479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Tools and techniques</a:t>
              </a:r>
              <a:endParaRPr lang="en-US" sz="16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473349" y="2804506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angle 20" descr="Clipboard with solid fill"/>
          <p:cNvSpPr/>
          <p:nvPr/>
        </p:nvSpPr>
        <p:spPr>
          <a:xfrm>
            <a:off x="5776901" y="3073087"/>
            <a:ext cx="716627" cy="71662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24498" y="4272660"/>
            <a:ext cx="5370721" cy="755395"/>
            <a:chOff x="3730004" y="2434970"/>
            <a:chExt cx="5370721" cy="755395"/>
          </a:xfrm>
        </p:grpSpPr>
        <p:sp>
          <p:nvSpPr>
            <p:cNvPr id="23" name="Rectangle 22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30004" y="2434970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Insights and illustrations</a:t>
              </a:r>
              <a:endParaRPr lang="en-US" sz="1600" b="1" kern="12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7129446" y="2860129"/>
            <a:ext cx="1248979" cy="124897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240" y="3128615"/>
            <a:ext cx="719390" cy="7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5829" y="4254151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Security best practices</a:t>
            </a:r>
            <a:endParaRPr lang="en-US" sz="1800" b="1" kern="1200" dirty="0"/>
          </a:p>
        </p:txBody>
      </p:sp>
      <p:sp>
        <p:nvSpPr>
          <p:cNvPr id="6" name="Oval 5"/>
          <p:cNvSpPr/>
          <p:nvPr/>
        </p:nvSpPr>
        <p:spPr>
          <a:xfrm>
            <a:off x="8773664" y="2859296"/>
            <a:ext cx="1248979" cy="12489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10356013" y="2847070"/>
            <a:ext cx="1248979" cy="124897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Lightbulb and gear with solid fill"/>
          <p:cNvSpPr/>
          <p:nvPr/>
        </p:nvSpPr>
        <p:spPr>
          <a:xfrm>
            <a:off x="10622188" y="3073087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Presentation with bar chart"/>
          <p:cNvSpPr/>
          <p:nvPr/>
        </p:nvSpPr>
        <p:spPr>
          <a:xfrm>
            <a:off x="9039839" y="313322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76245" y="4254344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Future directions</a:t>
            </a:r>
            <a:endParaRPr lang="en-US" sz="1800" b="1" kern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2536" y="4224182"/>
            <a:ext cx="204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conclusion</a:t>
            </a:r>
            <a:endParaRPr lang="en-US" sz="1800" b="1" kern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395857" y="440032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/>
          <p:cNvSpPr/>
          <p:nvPr/>
        </p:nvSpPr>
        <p:spPr>
          <a:xfrm>
            <a:off x="10662045" y="706208"/>
            <a:ext cx="716627" cy="716627"/>
          </a:xfrm>
          <a:prstGeom prst="rect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813328" y="893051"/>
            <a:ext cx="9681891" cy="4135004"/>
            <a:chOff x="-581166" y="-944639"/>
            <a:chExt cx="9681891" cy="4135004"/>
          </a:xfrm>
        </p:grpSpPr>
        <p:sp>
          <p:nvSpPr>
            <p:cNvPr id="7" name="Rectangle 6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-581166" y="-944639"/>
              <a:ext cx="2741635" cy="7118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800" kern="1200" dirty="0">
                  <a:latin typeface="+mj-lt"/>
                </a:rPr>
                <a:t>Conclusion</a:t>
              </a:r>
              <a:endParaRPr lang="en-US" sz="4800" kern="1200" dirty="0">
                <a:latin typeface="+mj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52444" b="-1"/>
          <a:stretch>
            <a:fillRect/>
          </a:stretch>
        </p:blipFill>
        <p:spPr>
          <a:xfrm>
            <a:off x="-1" y="-1"/>
            <a:ext cx="12188725" cy="68580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3328" y="893051"/>
            <a:ext cx="2741635" cy="711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328" y="706208"/>
            <a:ext cx="7938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+mj-lt"/>
              </a:rPr>
              <a:t>CONCLUSION</a:t>
            </a:r>
            <a:endParaRPr lang="en-US" sz="5000" dirty="0">
              <a:latin typeface="+mj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Key Findings: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Enhanced transaction security, improved authentication, user trust, and continuous improvement.</a:t>
            </a:r>
            <a:endParaRPr lang="en-US" sz="3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Final Thoughts: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Our project represents a significant advancement in online banking security, with a commitment to ongoing innovation and excellence.</a:t>
            </a:r>
            <a:endParaRPr lang="en-US" sz="3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7" y="0"/>
            <a:ext cx="1142140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25444" y="-1"/>
            <a:ext cx="121887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0260" y="286395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Filter with solid fill"/>
          <p:cNvSpPr/>
          <p:nvPr/>
        </p:nvSpPr>
        <p:spPr>
          <a:xfrm>
            <a:off x="867050" y="3113249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83242" y="4308055"/>
            <a:ext cx="3486403" cy="720101"/>
            <a:chOff x="-1211252" y="2470365"/>
            <a:chExt cx="3486403" cy="720101"/>
          </a:xfrm>
        </p:grpSpPr>
        <p:sp>
          <p:nvSpPr>
            <p:cNvPr id="29" name="Rectangle 28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-1211252" y="2470466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Introduction</a:t>
              </a:r>
              <a:endParaRPr lang="en-US" sz="1600" b="1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2225474" y="2883071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Lightbulb and gear with solid fill"/>
          <p:cNvSpPr/>
          <p:nvPr/>
        </p:nvSpPr>
        <p:spPr>
          <a:xfrm>
            <a:off x="2485119" y="3113249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6029" y="4301793"/>
            <a:ext cx="4005294" cy="726262"/>
            <a:chOff x="481535" y="2464103"/>
            <a:chExt cx="4005294" cy="726262"/>
          </a:xfrm>
        </p:grpSpPr>
        <p:sp>
          <p:nvSpPr>
            <p:cNvPr id="27" name="Rectangle 26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81535" y="2464103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Problem identification</a:t>
              </a:r>
              <a:endParaRPr lang="en-US" sz="1600" b="1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852982" y="2847070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 descr="Presentation with bar chart"/>
          <p:cNvSpPr/>
          <p:nvPr/>
        </p:nvSpPr>
        <p:spPr>
          <a:xfrm>
            <a:off x="4121786" y="311324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9898" y="4291169"/>
            <a:ext cx="4683921" cy="736886"/>
            <a:chOff x="2115404" y="2453479"/>
            <a:chExt cx="4683921" cy="736886"/>
          </a:xfrm>
        </p:grpSpPr>
        <p:sp>
          <p:nvSpPr>
            <p:cNvPr id="25" name="Rectangle 24"/>
            <p:cNvSpPr/>
            <p:nvPr/>
          </p:nvSpPr>
          <p:spPr>
            <a:xfrm>
              <a:off x="47518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115404" y="2453479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Tools and techniques</a:t>
              </a:r>
              <a:endParaRPr lang="en-US" sz="16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473349" y="2804506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angle 20" descr="Clipboard with solid fill"/>
          <p:cNvSpPr/>
          <p:nvPr/>
        </p:nvSpPr>
        <p:spPr>
          <a:xfrm>
            <a:off x="5776901" y="3073087"/>
            <a:ext cx="716627" cy="71662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24498" y="4272660"/>
            <a:ext cx="5370721" cy="755395"/>
            <a:chOff x="3730004" y="2434970"/>
            <a:chExt cx="5370721" cy="755395"/>
          </a:xfrm>
        </p:grpSpPr>
        <p:sp>
          <p:nvSpPr>
            <p:cNvPr id="23" name="Rectangle 22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30004" y="2434970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Insights and illustrations</a:t>
              </a:r>
              <a:endParaRPr lang="en-US" sz="1600" b="1" kern="12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7129446" y="2860129"/>
            <a:ext cx="1248979" cy="124897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240" y="3128615"/>
            <a:ext cx="719390" cy="7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5829" y="4254151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Security best practices</a:t>
            </a:r>
            <a:endParaRPr lang="en-US" sz="1800" b="1" kern="1200" dirty="0"/>
          </a:p>
        </p:txBody>
      </p:sp>
      <p:sp>
        <p:nvSpPr>
          <p:cNvPr id="6" name="Oval 5"/>
          <p:cNvSpPr/>
          <p:nvPr/>
        </p:nvSpPr>
        <p:spPr>
          <a:xfrm>
            <a:off x="8773664" y="2859296"/>
            <a:ext cx="1248979" cy="12489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10356013" y="2847070"/>
            <a:ext cx="1248979" cy="124897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Lightbulb and gear with solid fill"/>
          <p:cNvSpPr/>
          <p:nvPr/>
        </p:nvSpPr>
        <p:spPr>
          <a:xfrm>
            <a:off x="10622188" y="3073087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Presentation with bar chart"/>
          <p:cNvSpPr/>
          <p:nvPr/>
        </p:nvSpPr>
        <p:spPr>
          <a:xfrm>
            <a:off x="9039839" y="313322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76245" y="4254344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Future directions</a:t>
            </a:r>
            <a:endParaRPr lang="en-US" sz="1800" b="1" kern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2536" y="4224182"/>
            <a:ext cx="204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conclusion</a:t>
            </a:r>
            <a:endParaRPr lang="en-US" sz="1800" b="1" kern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0" y="-1"/>
            <a:ext cx="12188725" cy="685800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388741" y="492831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Filter with solid fill"/>
          <p:cNvSpPr/>
          <p:nvPr/>
        </p:nvSpPr>
        <p:spPr>
          <a:xfrm>
            <a:off x="10654918" y="906900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-379318" y="296811"/>
            <a:ext cx="8025571" cy="2292106"/>
            <a:chOff x="-4449306" y="-241632"/>
            <a:chExt cx="6724457" cy="3431997"/>
          </a:xfrm>
        </p:grpSpPr>
        <p:sp>
          <p:nvSpPr>
            <p:cNvPr id="7" name="Rectangle 6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-4449306" y="-241632"/>
              <a:ext cx="6256602" cy="2243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1" algn="ctr" defTabSz="71120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4000" kern="1200" dirty="0">
                  <a:latin typeface="+mj-lt"/>
                </a:rPr>
                <a:t>introduction</a:t>
              </a:r>
              <a:endParaRPr lang="en-US" sz="4000" kern="1200" dirty="0">
                <a:latin typeface="+mj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357979" y="2048504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252068" y="1911137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4658" y="1895157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50166" y="2040709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499200" y="1979820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3852" y="1623527"/>
            <a:ext cx="81425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Project Objective: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Enhancing online banking security through the innovative use of steganography to conceal transaction data within digital images.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Significance of Project: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Addressing vulnerabilities in traditional online banking systems by providing enhanced confidentiality and integrity of financial transactions.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0" y="-1"/>
            <a:ext cx="12188725" cy="685800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388741" y="492831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Filter with solid fill"/>
          <p:cNvSpPr/>
          <p:nvPr/>
        </p:nvSpPr>
        <p:spPr>
          <a:xfrm>
            <a:off x="10654918" y="906900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-335775" y="720246"/>
            <a:ext cx="7982028" cy="1868671"/>
            <a:chOff x="-4412822" y="392382"/>
            <a:chExt cx="6687973" cy="2797983"/>
          </a:xfrm>
        </p:grpSpPr>
        <p:sp>
          <p:nvSpPr>
            <p:cNvPr id="7" name="Rectangle 6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-4412822" y="392382"/>
              <a:ext cx="6256602" cy="2243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1" algn="ctr" defTabSz="71120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4000" kern="1200" dirty="0">
                  <a:latin typeface="+mj-lt"/>
                </a:rPr>
                <a:t>introduction</a:t>
              </a:r>
              <a:endParaRPr lang="en-US" sz="4000" kern="1200" dirty="0">
                <a:latin typeface="+mj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357979" y="2048504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252068" y="1911137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4658" y="1895157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250166" y="2040709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499200" y="1979820"/>
            <a:ext cx="27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96938" y="2296316"/>
            <a:ext cx="9530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Features and Requirements: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Comprehensive set of features including secure authentication, steganography-based transaction implementation, password encryption, and input validation.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25444" y="-1"/>
            <a:ext cx="121887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0260" y="286395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Filter with solid fill"/>
          <p:cNvSpPr/>
          <p:nvPr/>
        </p:nvSpPr>
        <p:spPr>
          <a:xfrm>
            <a:off x="867050" y="3113249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83242" y="4308055"/>
            <a:ext cx="3486403" cy="720101"/>
            <a:chOff x="-1211252" y="2470365"/>
            <a:chExt cx="3486403" cy="720101"/>
          </a:xfrm>
        </p:grpSpPr>
        <p:sp>
          <p:nvSpPr>
            <p:cNvPr id="29" name="Rectangle 28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-1211252" y="2470466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Introduction</a:t>
              </a:r>
              <a:endParaRPr lang="en-US" sz="1600" b="1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2225474" y="2883071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Lightbulb and gear with solid fill"/>
          <p:cNvSpPr/>
          <p:nvPr/>
        </p:nvSpPr>
        <p:spPr>
          <a:xfrm>
            <a:off x="2485119" y="3113249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6029" y="4301793"/>
            <a:ext cx="4005294" cy="726262"/>
            <a:chOff x="481535" y="2464103"/>
            <a:chExt cx="4005294" cy="726262"/>
          </a:xfrm>
        </p:grpSpPr>
        <p:sp>
          <p:nvSpPr>
            <p:cNvPr id="27" name="Rectangle 26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81535" y="2464103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Problem identification</a:t>
              </a:r>
              <a:endParaRPr lang="en-US" sz="1600" b="1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852982" y="2847070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 descr="Presentation with bar chart"/>
          <p:cNvSpPr/>
          <p:nvPr/>
        </p:nvSpPr>
        <p:spPr>
          <a:xfrm>
            <a:off x="4121786" y="311324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9898" y="4291169"/>
            <a:ext cx="4683921" cy="736886"/>
            <a:chOff x="2115404" y="2453479"/>
            <a:chExt cx="4683921" cy="736886"/>
          </a:xfrm>
        </p:grpSpPr>
        <p:sp>
          <p:nvSpPr>
            <p:cNvPr id="25" name="Rectangle 24"/>
            <p:cNvSpPr/>
            <p:nvPr/>
          </p:nvSpPr>
          <p:spPr>
            <a:xfrm>
              <a:off x="47518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115404" y="2453479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Tools and techniques</a:t>
              </a:r>
              <a:endParaRPr lang="en-US" sz="16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473349" y="2804506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angle 20" descr="Clipboard with solid fill"/>
          <p:cNvSpPr/>
          <p:nvPr/>
        </p:nvSpPr>
        <p:spPr>
          <a:xfrm>
            <a:off x="5776901" y="3073087"/>
            <a:ext cx="716627" cy="71662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24498" y="4272660"/>
            <a:ext cx="5370721" cy="755395"/>
            <a:chOff x="3730004" y="2434970"/>
            <a:chExt cx="5370721" cy="755395"/>
          </a:xfrm>
        </p:grpSpPr>
        <p:sp>
          <p:nvSpPr>
            <p:cNvPr id="23" name="Rectangle 22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30004" y="2434970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Insights and illustrations</a:t>
              </a:r>
              <a:endParaRPr lang="en-US" sz="1600" b="1" kern="12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7129446" y="2860129"/>
            <a:ext cx="1248979" cy="124897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240" y="3128615"/>
            <a:ext cx="719390" cy="7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5829" y="4254151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Security best practices</a:t>
            </a:r>
            <a:endParaRPr lang="en-US" sz="1800" b="1" kern="1200" dirty="0"/>
          </a:p>
        </p:txBody>
      </p:sp>
      <p:sp>
        <p:nvSpPr>
          <p:cNvPr id="6" name="Oval 5"/>
          <p:cNvSpPr/>
          <p:nvPr/>
        </p:nvSpPr>
        <p:spPr>
          <a:xfrm>
            <a:off x="8773664" y="2859296"/>
            <a:ext cx="1248979" cy="12489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10356013" y="2847070"/>
            <a:ext cx="1248979" cy="124897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Lightbulb and gear with solid fill"/>
          <p:cNvSpPr/>
          <p:nvPr/>
        </p:nvSpPr>
        <p:spPr>
          <a:xfrm>
            <a:off x="10622188" y="3073087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Presentation with bar chart"/>
          <p:cNvSpPr/>
          <p:nvPr/>
        </p:nvSpPr>
        <p:spPr>
          <a:xfrm>
            <a:off x="9039839" y="313322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76245" y="4254344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Future directions</a:t>
            </a:r>
            <a:endParaRPr lang="en-US" sz="1800" b="1" kern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2536" y="4224182"/>
            <a:ext cx="204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conclusion</a:t>
            </a:r>
            <a:endParaRPr lang="en-US" sz="1800" b="1" kern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-1" y="-38101"/>
            <a:ext cx="12188725" cy="68580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407395" y="619756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 descr="Lightbulb and gear with solid fill"/>
          <p:cNvSpPr/>
          <p:nvPr/>
        </p:nvSpPr>
        <p:spPr>
          <a:xfrm>
            <a:off x="10673576" y="885931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801796" y="952380"/>
            <a:ext cx="6317958" cy="3655623"/>
            <a:chOff x="-1831129" y="-465258"/>
            <a:chExt cx="6317958" cy="3655623"/>
          </a:xfrm>
        </p:grpSpPr>
        <p:sp>
          <p:nvSpPr>
            <p:cNvPr id="13" name="Rectangle 12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-1831129" y="-465258"/>
              <a:ext cx="510551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5000" kern="1200" dirty="0">
                  <a:latin typeface="+mj-lt"/>
                </a:rPr>
                <a:t>Problem identification</a:t>
              </a:r>
              <a:endParaRPr lang="en-US" sz="5000" kern="1200" dirty="0"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300986" y="2131695"/>
            <a:ext cx="1725027" cy="32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3639" y="3052916"/>
            <a:ext cx="1902542" cy="26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8636" y="3888003"/>
            <a:ext cx="2257377" cy="22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85652" y="4748981"/>
            <a:ext cx="1460090" cy="22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12191" y="5526228"/>
            <a:ext cx="111382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46239" y="2224367"/>
            <a:ext cx="6533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Data Privacy: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Traditional banking systems transmit sensitive data in plain text, making them vulnerable to interception. Steganography ensures data concealment during transmission.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Secure Communication: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Steganography adds an extra layer of security by hiding data within images, thwarting eavesdropping attempts.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-1" y="-38101"/>
            <a:ext cx="12188725" cy="68580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407395" y="619756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 descr="Lightbulb and gear with solid fill"/>
          <p:cNvSpPr/>
          <p:nvPr/>
        </p:nvSpPr>
        <p:spPr>
          <a:xfrm>
            <a:off x="10673576" y="885931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801796" y="952380"/>
            <a:ext cx="6317958" cy="3655623"/>
            <a:chOff x="-1831129" y="-465258"/>
            <a:chExt cx="6317958" cy="3655623"/>
          </a:xfrm>
        </p:grpSpPr>
        <p:sp>
          <p:nvSpPr>
            <p:cNvPr id="13" name="Rectangle 12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-1831129" y="-465258"/>
              <a:ext cx="5105517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5000" kern="1200" dirty="0">
                  <a:latin typeface="+mj-lt"/>
                </a:rPr>
                <a:t>Problem identification</a:t>
              </a:r>
              <a:endParaRPr lang="en-US" sz="5000" kern="1200" dirty="0"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300986" y="2131695"/>
            <a:ext cx="1725027" cy="32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3639" y="3052916"/>
            <a:ext cx="1902542" cy="26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8636" y="3888003"/>
            <a:ext cx="2257377" cy="22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85652" y="4748981"/>
            <a:ext cx="1460090" cy="22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12191" y="5526228"/>
            <a:ext cx="111382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46239" y="2224367"/>
            <a:ext cx="8667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Protection Against Attacks: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Integrating steganography defends against cyber attacks, data breaches, and password attacks, enhancing overall system resilience.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25444" y="-1"/>
            <a:ext cx="1218872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0260" y="286395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Filter with solid fill"/>
          <p:cNvSpPr/>
          <p:nvPr/>
        </p:nvSpPr>
        <p:spPr>
          <a:xfrm>
            <a:off x="867050" y="3113249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83242" y="4308055"/>
            <a:ext cx="3486403" cy="720101"/>
            <a:chOff x="-1211252" y="2470365"/>
            <a:chExt cx="3486403" cy="720101"/>
          </a:xfrm>
        </p:grpSpPr>
        <p:sp>
          <p:nvSpPr>
            <p:cNvPr id="29" name="Rectangle 28"/>
            <p:cNvSpPr/>
            <p:nvPr/>
          </p:nvSpPr>
          <p:spPr>
            <a:xfrm>
              <a:off x="227643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-1211252" y="2470466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Introduction</a:t>
              </a:r>
              <a:endParaRPr lang="en-US" sz="1600" b="1" kern="1200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2225474" y="2883071"/>
            <a:ext cx="1248979" cy="124897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Lightbulb and gear with solid fill"/>
          <p:cNvSpPr/>
          <p:nvPr/>
        </p:nvSpPr>
        <p:spPr>
          <a:xfrm>
            <a:off x="2485119" y="3113249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6029" y="4301793"/>
            <a:ext cx="4005294" cy="726262"/>
            <a:chOff x="481535" y="2464103"/>
            <a:chExt cx="4005294" cy="726262"/>
          </a:xfrm>
        </p:grpSpPr>
        <p:sp>
          <p:nvSpPr>
            <p:cNvPr id="27" name="Rectangle 26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81535" y="2464103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Problem identification</a:t>
              </a:r>
              <a:endParaRPr lang="en-US" sz="1600" b="1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852982" y="2847070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 descr="Presentation with bar chart"/>
          <p:cNvSpPr/>
          <p:nvPr/>
        </p:nvSpPr>
        <p:spPr>
          <a:xfrm>
            <a:off x="4121786" y="311324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9898" y="4291169"/>
            <a:ext cx="4683921" cy="736886"/>
            <a:chOff x="2115404" y="2453479"/>
            <a:chExt cx="4683921" cy="736886"/>
          </a:xfrm>
        </p:grpSpPr>
        <p:sp>
          <p:nvSpPr>
            <p:cNvPr id="25" name="Rectangle 24"/>
            <p:cNvSpPr/>
            <p:nvPr/>
          </p:nvSpPr>
          <p:spPr>
            <a:xfrm>
              <a:off x="47518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115404" y="2453479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Tools and techniques</a:t>
              </a:r>
              <a:endParaRPr lang="en-US" sz="16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5473349" y="2804506"/>
            <a:ext cx="1248979" cy="124897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Rectangle 20" descr="Clipboard with solid fill"/>
          <p:cNvSpPr/>
          <p:nvPr/>
        </p:nvSpPr>
        <p:spPr>
          <a:xfrm>
            <a:off x="5776901" y="3073087"/>
            <a:ext cx="716627" cy="71662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24498" y="4272660"/>
            <a:ext cx="5370721" cy="755395"/>
            <a:chOff x="3730004" y="2434970"/>
            <a:chExt cx="5370721" cy="755395"/>
          </a:xfrm>
        </p:grpSpPr>
        <p:sp>
          <p:nvSpPr>
            <p:cNvPr id="23" name="Rectangle 22"/>
            <p:cNvSpPr/>
            <p:nvPr/>
          </p:nvSpPr>
          <p:spPr>
            <a:xfrm>
              <a:off x="7053217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730004" y="2434970"/>
              <a:ext cx="2047508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Insights and illustrations</a:t>
              </a:r>
              <a:endParaRPr lang="en-US" sz="1600" b="1" kern="1200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7129446" y="2860129"/>
            <a:ext cx="1248979" cy="124897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4240" y="3128615"/>
            <a:ext cx="719390" cy="713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5829" y="4254151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Security best practices</a:t>
            </a:r>
            <a:endParaRPr lang="en-US" sz="1800" b="1" kern="1200" dirty="0"/>
          </a:p>
        </p:txBody>
      </p:sp>
      <p:sp>
        <p:nvSpPr>
          <p:cNvPr id="6" name="Oval 5"/>
          <p:cNvSpPr/>
          <p:nvPr/>
        </p:nvSpPr>
        <p:spPr>
          <a:xfrm>
            <a:off x="8773664" y="2859296"/>
            <a:ext cx="1248979" cy="12489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10356013" y="2847070"/>
            <a:ext cx="1248979" cy="124897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Lightbulb and gear with solid fill"/>
          <p:cNvSpPr/>
          <p:nvPr/>
        </p:nvSpPr>
        <p:spPr>
          <a:xfrm>
            <a:off x="10622188" y="3073087"/>
            <a:ext cx="716627" cy="71662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Presentation with bar chart"/>
          <p:cNvSpPr/>
          <p:nvPr/>
        </p:nvSpPr>
        <p:spPr>
          <a:xfrm>
            <a:off x="9039839" y="3133225"/>
            <a:ext cx="716627" cy="71662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76245" y="4254344"/>
            <a:ext cx="204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Future directions</a:t>
            </a:r>
            <a:endParaRPr lang="en-US" sz="1800" b="1" kern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2536" y="4224182"/>
            <a:ext cx="204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 cap="all"/>
            </a:pPr>
            <a:r>
              <a:rPr lang="en-US" sz="1800" b="1" kern="1200" dirty="0"/>
              <a:t>conclusion</a:t>
            </a:r>
            <a:endParaRPr lang="en-US" sz="1800" b="1" kern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 r="52444" b="-1"/>
          <a:stretch>
            <a:fillRect/>
          </a:stretch>
        </p:blipFill>
        <p:spPr>
          <a:xfrm>
            <a:off x="-1" y="-38101"/>
            <a:ext cx="12188725" cy="68580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407395" y="619756"/>
            <a:ext cx="1248979" cy="124897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7015" y="935986"/>
            <a:ext cx="6907763" cy="3672017"/>
            <a:chOff x="-2375910" y="-481652"/>
            <a:chExt cx="6907763" cy="3672017"/>
          </a:xfrm>
        </p:grpSpPr>
        <p:sp>
          <p:nvSpPr>
            <p:cNvPr id="13" name="Rectangle 12"/>
            <p:cNvSpPr/>
            <p:nvPr/>
          </p:nvSpPr>
          <p:spPr>
            <a:xfrm>
              <a:off x="2439321" y="2470365"/>
              <a:ext cx="2047508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-2375910" y="-481652"/>
              <a:ext cx="690776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5000" kern="1200" dirty="0">
                  <a:latin typeface="+mj-lt"/>
                </a:rPr>
                <a:t>Tools and techniques</a:t>
              </a:r>
              <a:endParaRPr lang="en-US" sz="5000" kern="1200" dirty="0"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300986" y="2131695"/>
            <a:ext cx="1725027" cy="32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3639" y="3052916"/>
            <a:ext cx="1902542" cy="26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8636" y="3888003"/>
            <a:ext cx="2257377" cy="22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85652" y="4748981"/>
            <a:ext cx="1460090" cy="22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12191" y="5526228"/>
            <a:ext cx="111382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3486" y="2025045"/>
            <a:ext cx="1116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Tools Used: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Firebase for authentication and data storage, HTML/CSS/JavaScript for UI development, Visual Studio Code for project management.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Techniques Employed: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w Cen MT (Body)"/>
              </a:rPr>
              <a:t> Steganography algorithms for data concealment, SHA encryption for password security, input validation for data integrity.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w Cen MT (Body)"/>
            </a:endParaRPr>
          </a:p>
        </p:txBody>
      </p:sp>
      <p:sp>
        <p:nvSpPr>
          <p:cNvPr id="2" name="Rectangle 1" descr="Presentation with bar chart"/>
          <p:cNvSpPr/>
          <p:nvPr/>
        </p:nvSpPr>
        <p:spPr>
          <a:xfrm>
            <a:off x="10673576" y="858647"/>
            <a:ext cx="716627" cy="7166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1 "   m a : c o n t e n t T y p e D e s c r i p t i o n = " C r e a t e   a   n e w   d o c u m e n t . "   m a : c o n t e n t T y p e S c o p e = " "   m a : v e r s i o n I D = " 9 6 7 7 2 1 0 f 2 4 a 1 b e 2 3 c 9 2 c 9 0 f d 8 8 6 a a 0 a a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0 e 0 5 7 2 3 c 5 c 1 9 0 8 d f 1 a 1 a 4 e b f 1 1 d 3 4 4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788A2F88-55C5-4ED1-9541-807C65424763}">
  <ds:schemaRefs/>
</ds:datastoreItem>
</file>

<file path=customXml/itemProps2.xml><?xml version="1.0" encoding="utf-8"?>
<ds:datastoreItem xmlns:ds="http://schemas.openxmlformats.org/officeDocument/2006/customXml" ds:itemID="{4F44C90D-2A62-4985-9618-3460247437B1}">
  <ds:schemaRefs/>
</ds:datastoreItem>
</file>

<file path=customXml/itemProps3.xml><?xml version="1.0" encoding="utf-8"?>
<ds:datastoreItem xmlns:ds="http://schemas.openxmlformats.org/officeDocument/2006/customXml" ds:itemID="{B61EAB5F-88FC-4FAE-AE3C-037A3C365EB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3486</Words>
  <Application>WPS Presentation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Tw Cen MT</vt:lpstr>
      <vt:lpstr>Segoe Print</vt:lpstr>
      <vt:lpstr>Wingdings 3</vt:lpstr>
      <vt:lpstr>Symbol</vt:lpstr>
      <vt:lpstr>Times New Roman</vt:lpstr>
      <vt:lpstr>Tw Cen MT (Body)</vt:lpstr>
      <vt:lpstr>Tw Cen MT Condensed</vt:lpstr>
      <vt:lpstr>Microsoft YaHei</vt:lpstr>
      <vt:lpstr>Arial Unicode MS</vt:lpstr>
      <vt:lpstr>Calibri</vt:lpstr>
      <vt:lpstr>Arial Black</vt:lpstr>
      <vt:lpstr>Integral</vt:lpstr>
      <vt:lpstr>Secured Banking Through Steganographic Integration</vt:lpstr>
      <vt:lpstr>TABLE OF Contents</vt:lpstr>
      <vt:lpstr>PowerPoint 演示文稿</vt:lpstr>
      <vt:lpstr>PowerPoint 演示文稿</vt:lpstr>
      <vt:lpstr>TABLE OF Contents</vt:lpstr>
      <vt:lpstr>PowerPoint 演示文稿</vt:lpstr>
      <vt:lpstr>PowerPoint 演示文稿</vt:lpstr>
      <vt:lpstr>TABLE OF Contents</vt:lpstr>
      <vt:lpstr>PowerPoint 演示文稿</vt:lpstr>
      <vt:lpstr>TABLE OF Contents</vt:lpstr>
      <vt:lpstr>PowerPoint 演示文稿</vt:lpstr>
      <vt:lpstr>TABLE OF Contents</vt:lpstr>
      <vt:lpstr>PowerPoint 演示文稿</vt:lpstr>
      <vt:lpstr>TABLE OF Contents</vt:lpstr>
      <vt:lpstr>PowerPoint 演示文稿</vt:lpstr>
      <vt:lpstr>TABLE OF Contents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Assisted Air Conditioning for Passenger Train Cabin</dc:title>
  <dc:creator>Muhammad Asim Ghaffar</dc:creator>
  <cp:lastModifiedBy>dell</cp:lastModifiedBy>
  <cp:revision>74</cp:revision>
  <dcterms:created xsi:type="dcterms:W3CDTF">2023-03-31T09:05:00Z</dcterms:created>
  <dcterms:modified xsi:type="dcterms:W3CDTF">2024-05-08T12:32:04Z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2023-03-31T10:08:01Z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977598fb-559a-44c3-ab8a-fe401261f019</vt:lpwstr>
  </property>
  <property fmtid="{D5CDD505-2E9C-101B-9397-08002B2CF9AE}" pid="8" name="MSIP_Label_defa4170-0d19-0005-0004-bc88714345d2_ActionId">
    <vt:lpwstr>cf04d9b5-01d2-4ebb-8c4c-022d95d473a0</vt:lpwstr>
  </property>
  <property fmtid="{D5CDD505-2E9C-101B-9397-08002B2CF9AE}" pid="9" name="MSIP_Label_defa4170-0d19-0005-0004-bc88714345d2_ContentBits">
    <vt:lpwstr>0</vt:lpwstr>
  </property>
  <property fmtid="{D5CDD505-2E9C-101B-9397-08002B2CF9AE}" pid="10" name="ICV">
    <vt:lpwstr>5C34DF8AECF6485BA3ACDA102C0D26E9_12</vt:lpwstr>
  </property>
  <property fmtid="{D5CDD505-2E9C-101B-9397-08002B2CF9AE}" pid="11" name="KSOProductBuildVer">
    <vt:lpwstr>1033-12.2.0.13489</vt:lpwstr>
  </property>
</Properties>
</file>