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83" r:id="rId3"/>
    <p:sldId id="284" r:id="rId4"/>
    <p:sldId id="285" r:id="rId5"/>
    <p:sldId id="286" r:id="rId6"/>
    <p:sldId id="287" r:id="rId7"/>
    <p:sldId id="289" r:id="rId8"/>
    <p:sldId id="288" r:id="rId9"/>
    <p:sldId id="290" r:id="rId10"/>
    <p:sldId id="291" r:id="rId11"/>
    <p:sldId id="292" r:id="rId12"/>
    <p:sldId id="293" r:id="rId13"/>
    <p:sldId id="294" r:id="rId14"/>
    <p:sldId id="295" r:id="rId15"/>
    <p:sldId id="296"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0421" autoAdjust="0"/>
  </p:normalViewPr>
  <p:slideViewPr>
    <p:cSldViewPr snapToGrid="0" showGuides="1">
      <p:cViewPr varScale="1">
        <p:scale>
          <a:sx n="66" d="100"/>
          <a:sy n="66" d="100"/>
        </p:scale>
        <p:origin x="1632"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9D574-69B7-45D2-B53C-0DD73D39539D}" type="datetimeFigureOut">
              <a:rPr lang="en-US" smtClean="0"/>
              <a:t>8/6/2013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DB965-224E-4E46-968B-265BD1CB58A8}" type="slidenum">
              <a:rPr lang="en-US" smtClean="0"/>
              <a:t>‹#›</a:t>
            </a:fld>
            <a:endParaRPr lang="en-US"/>
          </a:p>
        </p:txBody>
      </p:sp>
    </p:spTree>
    <p:extLst>
      <p:ext uri="{BB962C8B-B14F-4D97-AF65-F5344CB8AC3E}">
        <p14:creationId xmlns:p14="http://schemas.microsoft.com/office/powerpoint/2010/main" val="382721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First lets think of swapping. Swapping is the process of transparently transfer pages between the memory and the disk. In the days when physical memory was scarce this gave an illusion of larger memory than actually. </a:t>
            </a:r>
          </a:p>
          <a:p>
            <a:pPr marL="228600" indent="-228600">
              <a:buAutoNum type="arabicPeriod"/>
            </a:pPr>
            <a:endParaRPr lang="en-US" baseline="0" dirty="0" smtClean="0"/>
          </a:p>
          <a:p>
            <a:pPr marL="228600" indent="-228600">
              <a:buAutoNum type="arabicPeriod"/>
            </a:pPr>
            <a:r>
              <a:rPr lang="en-US" baseline="0" dirty="0" smtClean="0"/>
              <a:t>But the current workloads are configured to fit into physical memory to avoid long latency swap operation – all the in-memory stuff we have heard over the years</a:t>
            </a:r>
          </a:p>
          <a:p>
            <a:pPr marL="228600" indent="-228600">
              <a:buAutoNum type="arabicPeriod"/>
            </a:pPr>
            <a:endParaRPr lang="en-US" baseline="0" dirty="0" smtClean="0"/>
          </a:p>
          <a:p>
            <a:pPr marL="228600" indent="-228600">
              <a:buAutoNum type="arabicPeriod"/>
            </a:pPr>
            <a:r>
              <a:rPr lang="en-US" baseline="0" dirty="0" smtClean="0"/>
              <a:t>Then page based virtual memory enables fine grain page protection but for all most all of the memory allocated contains uniform read write permission</a:t>
            </a:r>
          </a:p>
          <a:p>
            <a:pPr marL="228600" indent="-228600">
              <a:buAutoNum type="arabicPeriod"/>
            </a:pPr>
            <a:endParaRPr lang="en-US" baseline="0" dirty="0" smtClean="0"/>
          </a:p>
          <a:p>
            <a:pPr marL="228600" indent="-228600">
              <a:buAutoNum type="arabicPeriod"/>
            </a:pPr>
            <a:r>
              <a:rPr lang="en-US" baseline="0" dirty="0" smtClean="0"/>
              <a:t>Paging can help contain external fragmentation by allocating memory in fixed sized grain. If memory is allocated and de-allocated in many different sizes external fragmentation can thrive where physical memory can be scattered in holes and could be wasted if many allocation and </a:t>
            </a:r>
            <a:r>
              <a:rPr lang="en-US" baseline="0" dirty="0" err="1" smtClean="0"/>
              <a:t>deallocation</a:t>
            </a:r>
            <a:r>
              <a:rPr lang="en-US" baseline="0" dirty="0" smtClean="0"/>
              <a:t>. However as we will see soon these workloads request memory upfront from the OS and then manage it themselves. Thus OS does not have a big role to minimize the fragmentation. </a:t>
            </a:r>
          </a:p>
          <a:p>
            <a:endParaRPr lang="en-US" dirty="0"/>
          </a:p>
        </p:txBody>
      </p:sp>
      <p:sp>
        <p:nvSpPr>
          <p:cNvPr id="4" name="Slide Number Placeholder 3"/>
          <p:cNvSpPr>
            <a:spLocks noGrp="1"/>
          </p:cNvSpPr>
          <p:nvPr>
            <p:ph type="sldNum" sz="quarter" idx="10"/>
          </p:nvPr>
        </p:nvSpPr>
        <p:spPr/>
        <p:txBody>
          <a:bodyPr/>
          <a:lstStyle/>
          <a:p>
            <a:fld id="{4F3DB965-224E-4E46-968B-265BD1CB58A8}" type="slidenum">
              <a:rPr lang="en-US" smtClean="0"/>
              <a:t>5</a:t>
            </a:fld>
            <a:endParaRPr lang="en-US"/>
          </a:p>
        </p:txBody>
      </p:sp>
    </p:spTree>
    <p:extLst>
      <p:ext uri="{BB962C8B-B14F-4D97-AF65-F5344CB8AC3E}">
        <p14:creationId xmlns:p14="http://schemas.microsoft.com/office/powerpoint/2010/main" val="39317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thus slide on x</a:t>
            </a:r>
            <a:r>
              <a:rPr lang="en-US" baseline="0" dirty="0" smtClean="0"/>
              <a:t> axis we plot execution time in seconds while the Y axis shows the Allocated memory in GB</a:t>
            </a:r>
          </a:p>
          <a:p>
            <a:endParaRPr lang="en-US" baseline="0" dirty="0" smtClean="0"/>
          </a:p>
          <a:p>
            <a:r>
              <a:rPr lang="en-US" baseline="0" dirty="0" smtClean="0"/>
              <a:t>We see that after initial allocation the memory usage stabilizes. This also makes the it easier to predict the memory requirement for running these big memory workload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F3DB965-224E-4E46-968B-265BD1CB58A8}" type="slidenum">
              <a:rPr lang="en-US" smtClean="0"/>
              <a:t>6</a:t>
            </a:fld>
            <a:endParaRPr lang="en-US"/>
          </a:p>
        </p:txBody>
      </p:sp>
    </p:spTree>
    <p:extLst>
      <p:ext uri="{BB962C8B-B14F-4D97-AF65-F5344CB8AC3E}">
        <p14:creationId xmlns:p14="http://schemas.microsoft.com/office/powerpoint/2010/main" val="92676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3DB965-224E-4E46-968B-265BD1CB58A8}" type="slidenum">
              <a:rPr lang="en-US" smtClean="0"/>
              <a:t>7</a:t>
            </a:fld>
            <a:endParaRPr lang="en-US"/>
          </a:p>
        </p:txBody>
      </p:sp>
    </p:spTree>
    <p:extLst>
      <p:ext uri="{BB962C8B-B14F-4D97-AF65-F5344CB8AC3E}">
        <p14:creationId xmlns:p14="http://schemas.microsoft.com/office/powerpoint/2010/main" val="136745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 page offset remains unchanged between the virtual</a:t>
            </a:r>
            <a:r>
              <a:rPr lang="en-US" baseline="0" dirty="0" smtClean="0"/>
              <a:t> address and the physical address</a:t>
            </a:r>
          </a:p>
          <a:p>
            <a:endParaRPr lang="en-US" baseline="0" dirty="0" smtClean="0"/>
          </a:p>
          <a:p>
            <a:r>
              <a:rPr lang="en-US" dirty="0" smtClean="0"/>
              <a:t>So what is of interest is virtual page number to physical page</a:t>
            </a:r>
            <a:r>
              <a:rPr lang="en-US" baseline="0" dirty="0" smtClean="0"/>
              <a:t> frame number translation</a:t>
            </a:r>
          </a:p>
          <a:p>
            <a:endParaRPr lang="en-US" baseline="0" dirty="0" smtClean="0"/>
          </a:p>
          <a:p>
            <a:r>
              <a:rPr lang="en-US" baseline="0" dirty="0" smtClean="0"/>
              <a:t>For that DTLB </a:t>
            </a:r>
            <a:r>
              <a:rPr lang="en-US" baseline="0" dirty="0" err="1" smtClean="0"/>
              <a:t>lookedup</a:t>
            </a:r>
            <a:r>
              <a:rPr lang="en-US" baseline="0" dirty="0" smtClean="0"/>
              <a:t> in parallel to the BASE and LIMIT registers. </a:t>
            </a:r>
          </a:p>
          <a:p>
            <a:endParaRPr lang="en-US" baseline="0" dirty="0" smtClean="0"/>
          </a:p>
          <a:p>
            <a:r>
              <a:rPr lang="en-US" baseline="0" dirty="0" smtClean="0"/>
              <a:t>Let us first assume that the VA to be translated falls within the BASE and LIMIT value. If so the physical page number is found simply by adding the value of the OFFSET register to the VA. </a:t>
            </a:r>
          </a:p>
          <a:p>
            <a:endParaRPr lang="en-US" baseline="0" dirty="0" smtClean="0"/>
          </a:p>
          <a:p>
            <a:r>
              <a:rPr lang="en-US" baseline="0" dirty="0" smtClean="0"/>
              <a:t>And on the other side DTLB lookup would miss since no </a:t>
            </a:r>
            <a:r>
              <a:rPr lang="en-US" baseline="0" dirty="0" err="1" smtClean="0"/>
              <a:t>traslation</a:t>
            </a:r>
            <a:r>
              <a:rPr lang="en-US" baseline="0" dirty="0" smtClean="0"/>
              <a:t> is available but a the page table walk would be turned off to essentially ignoring the paging</a:t>
            </a:r>
          </a:p>
          <a:p>
            <a:r>
              <a:rPr lang="en-US" baseline="0" dirty="0" smtClean="0"/>
              <a:t> </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F3DB965-224E-4E46-968B-265BD1CB58A8}" type="slidenum">
              <a:rPr lang="en-US" smtClean="0"/>
              <a:t>9</a:t>
            </a:fld>
            <a:endParaRPr lang="en-US"/>
          </a:p>
        </p:txBody>
      </p:sp>
    </p:spTree>
    <p:extLst>
      <p:ext uri="{BB962C8B-B14F-4D97-AF65-F5344CB8AC3E}">
        <p14:creationId xmlns:p14="http://schemas.microsoft.com/office/powerpoint/2010/main" val="269261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Contiguous physical memory can be created by reservation. While reserving memory seems tricky in general, we find that for the class of big memory workload we focus the memory needs are already part of their run configuration . </a:t>
            </a:r>
          </a:p>
          <a:p>
            <a:endParaRPr lang="en-US" baseline="0" dirty="0" smtClean="0"/>
          </a:p>
          <a:p>
            <a:r>
              <a:rPr lang="en-US" baseline="0" dirty="0" smtClean="0"/>
              <a:t>For example </a:t>
            </a:r>
            <a:r>
              <a:rPr lang="en-US" baseline="0" dirty="0" err="1" smtClean="0"/>
              <a:t>memcached’s</a:t>
            </a:r>
            <a:r>
              <a:rPr lang="en-US" baseline="0" dirty="0" smtClean="0"/>
              <a:t> cache size is part of the runtime parameter</a:t>
            </a:r>
          </a:p>
          <a:p>
            <a:endParaRPr lang="en-US" baseline="0" dirty="0" smtClean="0"/>
          </a:p>
          <a:p>
            <a:r>
              <a:rPr lang="en-US" baseline="0" dirty="0" smtClean="0"/>
              <a:t>Contiguous memory can be dynamically created through compaction and Linux supports compaction. While compaction often deemed too costly, but for the long running workloads we focus that runs  compaction cost can be easily amortized.</a:t>
            </a:r>
            <a:endParaRPr lang="en-US" dirty="0"/>
          </a:p>
        </p:txBody>
      </p:sp>
      <p:sp>
        <p:nvSpPr>
          <p:cNvPr id="4" name="Slide Number Placeholder 3"/>
          <p:cNvSpPr>
            <a:spLocks noGrp="1"/>
          </p:cNvSpPr>
          <p:nvPr>
            <p:ph type="sldNum" sz="quarter" idx="10"/>
          </p:nvPr>
        </p:nvSpPr>
        <p:spPr/>
        <p:txBody>
          <a:bodyPr/>
          <a:lstStyle/>
          <a:p>
            <a:fld id="{4F3DB965-224E-4E46-968B-265BD1CB58A8}" type="slidenum">
              <a:rPr lang="en-US" smtClean="0"/>
              <a:t>10</a:t>
            </a:fld>
            <a:endParaRPr lang="en-US"/>
          </a:p>
        </p:txBody>
      </p:sp>
    </p:spTree>
    <p:extLst>
      <p:ext uri="{BB962C8B-B14F-4D97-AF65-F5344CB8AC3E}">
        <p14:creationId xmlns:p14="http://schemas.microsoft.com/office/powerpoint/2010/main" val="3587506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981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Architecture Reading Club : Summer'13</a:t>
            </a:r>
            <a:endParaRPr lang="en-US" dirty="0"/>
          </a:p>
        </p:txBody>
      </p:sp>
      <p:sp>
        <p:nvSpPr>
          <p:cNvPr id="6" name="Slide Number Placeholder 5"/>
          <p:cNvSpPr>
            <a:spLocks noGrp="1"/>
          </p:cNvSpPr>
          <p:nvPr>
            <p:ph type="sldNum" sz="quarter" idx="12"/>
          </p:nvPr>
        </p:nvSpPr>
        <p:spPr>
          <a:xfrm>
            <a:off x="6457950" y="6356351"/>
            <a:ext cx="1543050" cy="365125"/>
          </a:xfrm>
        </p:spPr>
        <p:txBody>
          <a:bodyPr/>
          <a:lstStyle/>
          <a:p>
            <a:fld id="{48941572-FCC2-4158-9661-D9F0D03733E3}" type="slidenum">
              <a:rPr lang="en-US" smtClean="0"/>
              <a:t>‹#›</a:t>
            </a:fld>
            <a:endParaRPr lang="en-US"/>
          </a:p>
        </p:txBody>
      </p:sp>
      <p:sp>
        <p:nvSpPr>
          <p:cNvPr id="7" name="Line 3"/>
          <p:cNvSpPr>
            <a:spLocks noChangeShapeType="1"/>
          </p:cNvSpPr>
          <p:nvPr userDrawn="1"/>
        </p:nvSpPr>
        <p:spPr bwMode="auto">
          <a:xfrm>
            <a:off x="509752" y="3536239"/>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a:p>
        </p:txBody>
      </p:sp>
      <p:pic>
        <p:nvPicPr>
          <p:cNvPr id="8" name="Picture 7" descr="utaharch-tightcrop.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238680"/>
            <a:ext cx="990600" cy="5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3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Architecture Reading Club Spring'13</a:t>
            </a:r>
            <a:endParaRPr lang="en-US"/>
          </a:p>
        </p:txBody>
      </p:sp>
      <p:sp>
        <p:nvSpPr>
          <p:cNvPr id="6" name="Slide Number Placeholder 5"/>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55972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Architecture Reading Club Spring'13</a:t>
            </a:r>
            <a:endParaRPr lang="en-US"/>
          </a:p>
        </p:txBody>
      </p:sp>
      <p:sp>
        <p:nvSpPr>
          <p:cNvPr id="6" name="Slide Number Placeholder 5"/>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315826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1511" y="102368"/>
            <a:ext cx="8305800" cy="601826"/>
          </a:xfrm>
        </p:spPr>
        <p:txBody>
          <a:bodyPr/>
          <a:lstStyle>
            <a:lvl1pPr>
              <a:defRPr>
                <a:solidFill>
                  <a:schemeClr val="accent1">
                    <a:lumMod val="5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91511" y="903889"/>
            <a:ext cx="8305800" cy="5273074"/>
          </a:xfrm>
        </p:spPr>
        <p:txBody>
          <a:bodyPr/>
          <a:lstStyle>
            <a:lvl1pPr>
              <a:defRPr sz="2400"/>
            </a:lvl1pPr>
            <a:lvl2pPr marL="685800" indent="-228600">
              <a:buFont typeface="Wingdings" panose="05000000000000000000" pitchFamily="2" charset="2"/>
              <a:buChar char="§"/>
              <a:defRPr sz="22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smtClean="0"/>
              <a:t>Architecture Reading Club Summer'13</a:t>
            </a:r>
            <a:endParaRPr lang="en-US" dirty="0"/>
          </a:p>
        </p:txBody>
      </p:sp>
      <p:sp>
        <p:nvSpPr>
          <p:cNvPr id="6" name="Slide Number Placeholder 5"/>
          <p:cNvSpPr>
            <a:spLocks noGrp="1"/>
          </p:cNvSpPr>
          <p:nvPr>
            <p:ph type="sldNum" sz="quarter" idx="12"/>
          </p:nvPr>
        </p:nvSpPr>
        <p:spPr/>
        <p:txBody>
          <a:bodyPr/>
          <a:lstStyle/>
          <a:p>
            <a:fld id="{48941572-FCC2-4158-9661-D9F0D03733E3}" type="slidenum">
              <a:rPr lang="en-US" smtClean="0"/>
              <a:t>‹#›</a:t>
            </a:fld>
            <a:endParaRPr lang="en-US"/>
          </a:p>
        </p:txBody>
      </p:sp>
      <p:sp>
        <p:nvSpPr>
          <p:cNvPr id="7" name="Line 3"/>
          <p:cNvSpPr>
            <a:spLocks noChangeShapeType="1"/>
          </p:cNvSpPr>
          <p:nvPr userDrawn="1"/>
        </p:nvSpPr>
        <p:spPr bwMode="auto">
          <a:xfrm>
            <a:off x="391511" y="804041"/>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a:p>
        </p:txBody>
      </p:sp>
      <p:pic>
        <p:nvPicPr>
          <p:cNvPr id="8" name="Picture 7" descr="utaharch-tightcrop.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238680"/>
            <a:ext cx="990600" cy="5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56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Architecture Reading Club Spring'13</a:t>
            </a:r>
            <a:endParaRPr lang="en-US"/>
          </a:p>
        </p:txBody>
      </p:sp>
      <p:sp>
        <p:nvSpPr>
          <p:cNvPr id="6" name="Slide Number Placeholder 5"/>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255344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Architecture Reading Club Spring'13</a:t>
            </a:r>
            <a:endParaRPr lang="en-US"/>
          </a:p>
        </p:txBody>
      </p:sp>
      <p:sp>
        <p:nvSpPr>
          <p:cNvPr id="7" name="Slide Number Placeholder 6"/>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238979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Architecture Reading Club Spring'13</a:t>
            </a:r>
            <a:endParaRPr lang="en-US"/>
          </a:p>
        </p:txBody>
      </p:sp>
      <p:sp>
        <p:nvSpPr>
          <p:cNvPr id="9" name="Slide Number Placeholder 8"/>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147408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Architecture Reading Club Spring'13</a:t>
            </a:r>
            <a:endParaRPr lang="en-US"/>
          </a:p>
        </p:txBody>
      </p:sp>
      <p:sp>
        <p:nvSpPr>
          <p:cNvPr id="5" name="Slide Number Placeholder 4"/>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350796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Architecture Reading Club Spring'13</a:t>
            </a:r>
            <a:endParaRPr lang="en-US"/>
          </a:p>
        </p:txBody>
      </p:sp>
      <p:sp>
        <p:nvSpPr>
          <p:cNvPr id="4" name="Slide Number Placeholder 3"/>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123885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Architecture Reading Club Spring'13</a:t>
            </a:r>
            <a:endParaRPr lang="en-US"/>
          </a:p>
        </p:txBody>
      </p:sp>
      <p:sp>
        <p:nvSpPr>
          <p:cNvPr id="7" name="Slide Number Placeholder 6"/>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196580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Architecture Reading Club Spring'13</a:t>
            </a:r>
            <a:endParaRPr lang="en-US"/>
          </a:p>
        </p:txBody>
      </p:sp>
      <p:sp>
        <p:nvSpPr>
          <p:cNvPr id="7" name="Slide Number Placeholder 6"/>
          <p:cNvSpPr>
            <a:spLocks noGrp="1"/>
          </p:cNvSpPr>
          <p:nvPr>
            <p:ph type="sldNum" sz="quarter" idx="12"/>
          </p:nvPr>
        </p:nvSpPr>
        <p:spPr/>
        <p:txBody>
          <a:bodyPr/>
          <a:lstStyle/>
          <a:p>
            <a:fld id="{48941572-FCC2-4158-9661-D9F0D03733E3}" type="slidenum">
              <a:rPr lang="en-US" smtClean="0"/>
              <a:t>‹#›</a:t>
            </a:fld>
            <a:endParaRPr lang="en-US"/>
          </a:p>
        </p:txBody>
      </p:sp>
    </p:spTree>
    <p:extLst>
      <p:ext uri="{BB962C8B-B14F-4D97-AF65-F5344CB8AC3E}">
        <p14:creationId xmlns:p14="http://schemas.microsoft.com/office/powerpoint/2010/main" val="197270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Architecture Reading Club Spring'13</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41572-FCC2-4158-9661-D9F0D03733E3}" type="slidenum">
              <a:rPr lang="en-US" smtClean="0"/>
              <a:t>‹#›</a:t>
            </a:fld>
            <a:endParaRPr lang="en-US"/>
          </a:p>
        </p:txBody>
      </p:sp>
    </p:spTree>
    <p:extLst>
      <p:ext uri="{BB962C8B-B14F-4D97-AF65-F5344CB8AC3E}">
        <p14:creationId xmlns:p14="http://schemas.microsoft.com/office/powerpoint/2010/main" val="25121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Efficient Virtual Memory for Big Memory Servers</a:t>
            </a:r>
            <a:endParaRPr lang="en-US" sz="4400" dirty="0"/>
          </a:p>
        </p:txBody>
      </p:sp>
      <p:sp>
        <p:nvSpPr>
          <p:cNvPr id="3" name="Subtitle 2"/>
          <p:cNvSpPr>
            <a:spLocks noGrp="1"/>
          </p:cNvSpPr>
          <p:nvPr>
            <p:ph type="subTitle" idx="1"/>
          </p:nvPr>
        </p:nvSpPr>
        <p:spPr/>
        <p:txBody>
          <a:bodyPr/>
          <a:lstStyle/>
          <a:p>
            <a:r>
              <a:rPr lang="en-US" dirty="0" smtClean="0"/>
              <a:t>U </a:t>
            </a:r>
            <a:r>
              <a:rPr lang="en-US" dirty="0" err="1" smtClean="0"/>
              <a:t>Wisc</a:t>
            </a:r>
            <a:r>
              <a:rPr lang="en-US" dirty="0" smtClean="0"/>
              <a:t> and HP Labs</a:t>
            </a:r>
          </a:p>
          <a:p>
            <a:r>
              <a:rPr lang="en-US" dirty="0" smtClean="0"/>
              <a:t>ISCA’13</a:t>
            </a:r>
            <a:endParaRPr lang="en-US" dirty="0"/>
          </a:p>
        </p:txBody>
      </p:sp>
      <p:sp>
        <p:nvSpPr>
          <p:cNvPr id="4" name="Footer Placeholder 3"/>
          <p:cNvSpPr>
            <a:spLocks noGrp="1"/>
          </p:cNvSpPr>
          <p:nvPr>
            <p:ph type="ftr" sz="quarter" idx="11"/>
          </p:nvPr>
        </p:nvSpPr>
        <p:spPr/>
        <p:txBody>
          <a:bodyPr/>
          <a:lstStyle/>
          <a:p>
            <a:r>
              <a:rPr lang="en-US" dirty="0"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1</a:t>
            </a:fld>
            <a:endParaRPr lang="en-US"/>
          </a:p>
        </p:txBody>
      </p:sp>
    </p:spTree>
    <p:extLst>
      <p:ext uri="{BB962C8B-B14F-4D97-AF65-F5344CB8AC3E}">
        <p14:creationId xmlns:p14="http://schemas.microsoft.com/office/powerpoint/2010/main" val="3516342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 Support : Handling Physical Memory</a:t>
            </a:r>
            <a:endParaRPr lang="en-US" dirty="0"/>
          </a:p>
        </p:txBody>
      </p:sp>
      <p:sp>
        <p:nvSpPr>
          <p:cNvPr id="3" name="Content Placeholder 2"/>
          <p:cNvSpPr>
            <a:spLocks noGrp="1"/>
          </p:cNvSpPr>
          <p:nvPr>
            <p:ph idx="1"/>
          </p:nvPr>
        </p:nvSpPr>
        <p:spPr>
          <a:xfrm>
            <a:off x="391511" y="864133"/>
            <a:ext cx="8305800" cy="5273074"/>
          </a:xfrm>
        </p:spPr>
        <p:txBody>
          <a:bodyPr/>
          <a:lstStyle/>
          <a:p>
            <a:r>
              <a:rPr lang="en-US" dirty="0" smtClean="0"/>
              <a:t>Setup Direct Segment registers</a:t>
            </a:r>
          </a:p>
          <a:p>
            <a:pPr lvl="1"/>
            <a:r>
              <a:rPr lang="en-US" dirty="0"/>
              <a:t>BASE = Start VA of Direct Segment</a:t>
            </a:r>
          </a:p>
          <a:p>
            <a:pPr lvl="1"/>
            <a:r>
              <a:rPr lang="en-US" dirty="0"/>
              <a:t>LIMIT = End VA of Direct Segment</a:t>
            </a:r>
          </a:p>
          <a:p>
            <a:pPr lvl="1"/>
            <a:r>
              <a:rPr lang="en-US" dirty="0"/>
              <a:t>OFFSET = BASE – Start PA of Direct </a:t>
            </a:r>
            <a:r>
              <a:rPr lang="en-US" dirty="0" smtClean="0"/>
              <a:t>Segment</a:t>
            </a:r>
          </a:p>
          <a:p>
            <a:pPr lvl="1"/>
            <a:r>
              <a:rPr lang="en-US" dirty="0" smtClean="0"/>
              <a:t>Save and restore register values as part of process metadata on context-switch</a:t>
            </a:r>
          </a:p>
          <a:p>
            <a:endParaRPr lang="en-US" dirty="0"/>
          </a:p>
          <a:p>
            <a:r>
              <a:rPr lang="en-US" dirty="0" smtClean="0"/>
              <a:t>Create contiguous physical memory region</a:t>
            </a:r>
          </a:p>
          <a:p>
            <a:pPr lvl="1"/>
            <a:r>
              <a:rPr lang="en-US" dirty="0" smtClean="0"/>
              <a:t>Reserve at startup – big </a:t>
            </a:r>
            <a:r>
              <a:rPr lang="en-US" dirty="0" smtClean="0"/>
              <a:t>memory apps are </a:t>
            </a:r>
            <a:r>
              <a:rPr lang="en-US" dirty="0" smtClean="0"/>
              <a:t>cognizant of memory </a:t>
            </a:r>
            <a:r>
              <a:rPr lang="en-US" dirty="0" smtClean="0"/>
              <a:t>requirement </a:t>
            </a:r>
            <a:r>
              <a:rPr lang="en-US" dirty="0" smtClean="0"/>
              <a:t>at startup.</a:t>
            </a:r>
          </a:p>
          <a:p>
            <a:pPr lvl="1"/>
            <a:r>
              <a:rPr lang="en-US" dirty="0" smtClean="0"/>
              <a:t>Memory compaction – latency insignificant for long running jobs</a:t>
            </a:r>
            <a:endParaRPr lang="en-US" dirty="0"/>
          </a:p>
          <a:p>
            <a:pPr marL="457200" lvl="1" indent="0">
              <a:buNone/>
            </a:pPr>
            <a:endParaRPr lang="en-US" dirty="0" smtClean="0"/>
          </a:p>
          <a:p>
            <a:pPr marL="457200" lvl="1" indent="0">
              <a:buNone/>
            </a:pPr>
            <a:endParaRPr lang="en-US" dirty="0" smtClean="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10</a:t>
            </a:fld>
            <a:endParaRPr lang="en-US"/>
          </a:p>
        </p:txBody>
      </p:sp>
    </p:spTree>
    <p:extLst>
      <p:ext uri="{BB962C8B-B14F-4D97-AF65-F5344CB8AC3E}">
        <p14:creationId xmlns:p14="http://schemas.microsoft.com/office/powerpoint/2010/main" val="1569689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OS Support : Handling </a:t>
            </a:r>
            <a:r>
              <a:rPr lang="en-US" dirty="0" smtClean="0"/>
              <a:t>Virtual </a:t>
            </a:r>
            <a:r>
              <a:rPr lang="en-US" dirty="0"/>
              <a:t>Memory</a:t>
            </a:r>
          </a:p>
        </p:txBody>
      </p:sp>
      <p:sp>
        <p:nvSpPr>
          <p:cNvPr id="3" name="Content Placeholder 2"/>
          <p:cNvSpPr>
            <a:spLocks noGrp="1"/>
          </p:cNvSpPr>
          <p:nvPr>
            <p:ph idx="1"/>
          </p:nvPr>
        </p:nvSpPr>
        <p:spPr/>
        <p:txBody>
          <a:bodyPr/>
          <a:lstStyle/>
          <a:p>
            <a:r>
              <a:rPr lang="en-US" dirty="0" smtClean="0"/>
              <a:t>Primary regions</a:t>
            </a:r>
          </a:p>
          <a:p>
            <a:pPr lvl="1"/>
            <a:r>
              <a:rPr lang="en-US" dirty="0" smtClean="0"/>
              <a:t>Abstraction presented to application</a:t>
            </a:r>
          </a:p>
          <a:p>
            <a:pPr lvl="1"/>
            <a:r>
              <a:rPr lang="en-US" dirty="0" smtClean="0"/>
              <a:t>Contiguous Virtual address space backed by Direct Segment</a:t>
            </a:r>
          </a:p>
          <a:p>
            <a:pPr lvl="1"/>
            <a:endParaRPr lang="en-US" dirty="0"/>
          </a:p>
          <a:p>
            <a:r>
              <a:rPr lang="en-US" dirty="0" smtClean="0"/>
              <a:t>What goes in the primary region</a:t>
            </a:r>
          </a:p>
          <a:p>
            <a:pPr lvl="1"/>
            <a:r>
              <a:rPr lang="en-US" dirty="0" smtClean="0"/>
              <a:t>Dynamically allocated R/W memory </a:t>
            </a:r>
          </a:p>
          <a:p>
            <a:pPr lvl="1"/>
            <a:r>
              <a:rPr lang="en-US" dirty="0" smtClean="0"/>
              <a:t>Application can indicate what it needs to put in primary region</a:t>
            </a:r>
          </a:p>
          <a:p>
            <a:pPr lvl="1"/>
            <a:endParaRPr lang="en-US" dirty="0"/>
          </a:p>
          <a:p>
            <a:r>
              <a:rPr lang="en-US" dirty="0" smtClean="0"/>
              <a:t>The size of the primary region is set to a very high value to accommodate the whole of the physical memory if need be</a:t>
            </a:r>
          </a:p>
          <a:p>
            <a:pPr lvl="1"/>
            <a:r>
              <a:rPr lang="en-US" dirty="0" smtClean="0"/>
              <a:t>64-bit VA support 128TB of VM, so pretty much never running out of VA space</a:t>
            </a:r>
          </a:p>
          <a:p>
            <a:pPr marL="457200" lvl="1" indent="0">
              <a:buNone/>
            </a:pPr>
            <a:endParaRPr lang="en-US" dirty="0" smtClean="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11</a:t>
            </a:fld>
            <a:endParaRPr lang="en-US"/>
          </a:p>
        </p:txBody>
      </p:sp>
    </p:spTree>
    <p:extLst>
      <p:ext uri="{BB962C8B-B14F-4D97-AF65-F5344CB8AC3E}">
        <p14:creationId xmlns:p14="http://schemas.microsoft.com/office/powerpoint/2010/main" val="3241166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Methodology</a:t>
            </a:r>
          </a:p>
          <a:p>
            <a:endParaRPr lang="en-US" dirty="0"/>
          </a:p>
          <a:p>
            <a:r>
              <a:rPr lang="en-US" dirty="0" smtClean="0"/>
              <a:t>Implement Primary Region in the kernel</a:t>
            </a:r>
          </a:p>
          <a:p>
            <a:endParaRPr lang="en-US" dirty="0"/>
          </a:p>
          <a:p>
            <a:r>
              <a:rPr lang="en-US" dirty="0" smtClean="0"/>
              <a:t>Find the number of TLB misses that would be served by the</a:t>
            </a:r>
            <a:r>
              <a:rPr lang="en-US" i="1" dirty="0" smtClean="0"/>
              <a:t> non-existent </a:t>
            </a:r>
            <a:r>
              <a:rPr lang="en-US" dirty="0" smtClean="0"/>
              <a:t>direct segments</a:t>
            </a:r>
          </a:p>
          <a:p>
            <a:pPr lvl="1"/>
            <a:r>
              <a:rPr lang="en-US" dirty="0" smtClean="0"/>
              <a:t>x86 uses hardware page-table walker </a:t>
            </a:r>
          </a:p>
          <a:p>
            <a:pPr lvl="1"/>
            <a:r>
              <a:rPr lang="en-US" dirty="0" smtClean="0"/>
              <a:t>they trap all TLB misses by duping the system into believing that the PTE residing in memory is invalid </a:t>
            </a:r>
          </a:p>
          <a:p>
            <a:pPr lvl="1"/>
            <a:r>
              <a:rPr lang="en-US" dirty="0" smtClean="0"/>
              <a:t>In the handler </a:t>
            </a:r>
          </a:p>
          <a:p>
            <a:pPr lvl="2"/>
            <a:r>
              <a:rPr lang="en-US" dirty="0" smtClean="0"/>
              <a:t>They touch the page with the faulting address</a:t>
            </a:r>
          </a:p>
          <a:p>
            <a:pPr lvl="2"/>
            <a:r>
              <a:rPr lang="en-US" dirty="0" smtClean="0"/>
              <a:t>Again mark the PTE to invalid</a:t>
            </a:r>
          </a:p>
          <a:p>
            <a:pPr marL="457200" lvl="1" indent="0">
              <a:buNone/>
            </a:pPr>
            <a:endParaRPr lang="en-US" dirty="0"/>
          </a:p>
          <a:p>
            <a:endParaRPr lang="en-US" i="1" dirty="0" smtClean="0"/>
          </a:p>
          <a:p>
            <a:pPr marL="457200" lvl="1" indent="0">
              <a:buNone/>
            </a:pPr>
            <a:endParaRPr lang="en-US" dirty="0"/>
          </a:p>
          <a:p>
            <a:pPr marL="457200" lvl="1" indent="0">
              <a:buNone/>
            </a:pPr>
            <a:endParaRPr lang="en-US" dirty="0" smtClean="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12</a:t>
            </a:fld>
            <a:endParaRPr lang="en-US"/>
          </a:p>
        </p:txBody>
      </p:sp>
    </p:spTree>
    <p:extLst>
      <p:ext uri="{BB962C8B-B14F-4D97-AF65-F5344CB8AC3E}">
        <p14:creationId xmlns:p14="http://schemas.microsoft.com/office/powerpoint/2010/main" val="402871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p:txBody>
          <a:bodyPr/>
          <a:lstStyle/>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13</a:t>
            </a:fld>
            <a:endParaRPr lang="en-US"/>
          </a:p>
        </p:txBody>
      </p:sp>
      <p:pic>
        <p:nvPicPr>
          <p:cNvPr id="6" name="Picture 5" descr="EvalGraph4KB2MB1GBDS.pdf"/>
          <p:cNvPicPr>
            <a:picLocks/>
          </p:cNvPicPr>
          <p:nvPr/>
        </p:nvPicPr>
        <p:blipFill>
          <a:blip r:embed="rId2">
            <a:extLst>
              <a:ext uri="{28A0092B-C50C-407E-A947-70E740481C1C}">
                <a14:useLocalDpi xmlns:a14="http://schemas.microsoft.com/office/drawing/2010/main" val="0"/>
              </a:ext>
            </a:extLst>
          </a:blip>
          <a:stretch>
            <a:fillRect/>
          </a:stretch>
        </p:blipFill>
        <p:spPr>
          <a:xfrm>
            <a:off x="182880" y="1300480"/>
            <a:ext cx="9144000" cy="4876483"/>
          </a:xfrm>
          <a:prstGeom prst="rect">
            <a:avLst/>
          </a:prstGeom>
        </p:spPr>
      </p:pic>
    </p:spTree>
    <p:extLst>
      <p:ext uri="{BB962C8B-B14F-4D97-AF65-F5344CB8AC3E}">
        <p14:creationId xmlns:p14="http://schemas.microsoft.com/office/powerpoint/2010/main" val="335340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14</a:t>
            </a:fld>
            <a:endParaRPr lang="en-US"/>
          </a:p>
        </p:txBody>
      </p:sp>
      <p:pic>
        <p:nvPicPr>
          <p:cNvPr id="6" name="Picture 5"/>
          <p:cNvPicPr>
            <a:picLocks noChangeAspect="1"/>
          </p:cNvPicPr>
          <p:nvPr/>
        </p:nvPicPr>
        <p:blipFill>
          <a:blip r:embed="rId2"/>
          <a:stretch>
            <a:fillRect/>
          </a:stretch>
        </p:blipFill>
        <p:spPr>
          <a:xfrm>
            <a:off x="859862" y="1398217"/>
            <a:ext cx="7424276" cy="4237270"/>
          </a:xfrm>
          <a:prstGeom prst="rect">
            <a:avLst/>
          </a:prstGeom>
        </p:spPr>
      </p:pic>
    </p:spTree>
    <p:extLst>
      <p:ext uri="{BB962C8B-B14F-4D97-AF65-F5344CB8AC3E}">
        <p14:creationId xmlns:p14="http://schemas.microsoft.com/office/powerpoint/2010/main" val="2268056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large pages ?</a:t>
            </a:r>
            <a:endParaRPr lang="en-US" dirty="0"/>
          </a:p>
        </p:txBody>
      </p:sp>
      <p:sp>
        <p:nvSpPr>
          <p:cNvPr id="3" name="Content Placeholder 2"/>
          <p:cNvSpPr>
            <a:spLocks noGrp="1"/>
          </p:cNvSpPr>
          <p:nvPr>
            <p:ph idx="1"/>
          </p:nvPr>
        </p:nvSpPr>
        <p:spPr/>
        <p:txBody>
          <a:bodyPr/>
          <a:lstStyle/>
          <a:p>
            <a:r>
              <a:rPr lang="en-US" dirty="0"/>
              <a:t>Huge pages does not automatically scale</a:t>
            </a:r>
          </a:p>
          <a:p>
            <a:pPr lvl="1"/>
            <a:r>
              <a:rPr lang="en-US" dirty="0"/>
              <a:t>New page size and/or more TLB entries </a:t>
            </a:r>
          </a:p>
          <a:p>
            <a:pPr marL="457200" lvl="1" indent="0">
              <a:buNone/>
            </a:pPr>
            <a:endParaRPr lang="en-US" dirty="0"/>
          </a:p>
          <a:p>
            <a:r>
              <a:rPr lang="en-US" dirty="0"/>
              <a:t>TLBs dependent on access locality</a:t>
            </a:r>
          </a:p>
          <a:p>
            <a:pPr marL="457200" lvl="1" indent="0">
              <a:buNone/>
            </a:pPr>
            <a:endParaRPr lang="en-US" dirty="0"/>
          </a:p>
          <a:p>
            <a:r>
              <a:rPr lang="en-US" dirty="0"/>
              <a:t>Fixed ISA-defined sparse page sizes</a:t>
            </a:r>
          </a:p>
          <a:p>
            <a:pPr lvl="1"/>
            <a:r>
              <a:rPr lang="en-US" dirty="0"/>
              <a:t>e.g., 4KB, 2MB, 1GB </a:t>
            </a:r>
          </a:p>
          <a:p>
            <a:pPr lvl="1"/>
            <a:r>
              <a:rPr lang="en-US" dirty="0"/>
              <a:t>Needs to be aligned at page size boundaries</a:t>
            </a:r>
          </a:p>
          <a:p>
            <a:pPr lvl="1"/>
            <a:endParaRPr lang="en-US" dirty="0"/>
          </a:p>
          <a:p>
            <a:r>
              <a:rPr lang="en-US" dirty="0"/>
              <a:t>Multiple page sizes introduces TLB tradeoffs</a:t>
            </a:r>
          </a:p>
          <a:p>
            <a:pPr lvl="1"/>
            <a:r>
              <a:rPr lang="en-US" dirty="0"/>
              <a:t>Fully associative vs. set-associative designs</a:t>
            </a:r>
          </a:p>
          <a:p>
            <a:endParaRPr lang="en-US" dirty="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15</a:t>
            </a:fld>
            <a:endParaRPr lang="en-US"/>
          </a:p>
        </p:txBody>
      </p:sp>
    </p:spTree>
    <p:extLst>
      <p:ext uri="{BB962C8B-B14F-4D97-AF65-F5344CB8AC3E}">
        <p14:creationId xmlns:p14="http://schemas.microsoft.com/office/powerpoint/2010/main" val="693074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 Memory Basics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a:xfrm>
            <a:off x="3089495" y="6388040"/>
            <a:ext cx="3086100" cy="365125"/>
          </a:xfrm>
        </p:spPr>
        <p:txBody>
          <a:bodyPr/>
          <a:lstStyle/>
          <a:p>
            <a:r>
              <a:rPr lang="en-US" dirty="0" smtClean="0"/>
              <a:t>Architecture Reading Club Spring'13</a:t>
            </a:r>
            <a:endParaRPr lang="en-US" dirty="0"/>
          </a:p>
        </p:txBody>
      </p:sp>
      <p:sp>
        <p:nvSpPr>
          <p:cNvPr id="5" name="Slide Number Placeholder 4"/>
          <p:cNvSpPr>
            <a:spLocks noGrp="1"/>
          </p:cNvSpPr>
          <p:nvPr>
            <p:ph type="sldNum" sz="quarter" idx="12"/>
          </p:nvPr>
        </p:nvSpPr>
        <p:spPr>
          <a:xfrm>
            <a:off x="6457950" y="5824719"/>
            <a:ext cx="2057400" cy="365125"/>
          </a:xfrm>
        </p:spPr>
        <p:txBody>
          <a:bodyPr/>
          <a:lstStyle/>
          <a:p>
            <a:fld id="{48941572-FCC2-4158-9661-D9F0D03733E3}" type="slidenum">
              <a:rPr lang="en-US" smtClean="0"/>
              <a:t>16</a:t>
            </a:fld>
            <a:endParaRPr lang="en-US"/>
          </a:p>
        </p:txBody>
      </p:sp>
      <p:sp>
        <p:nvSpPr>
          <p:cNvPr id="17" name="Rectangle 16"/>
          <p:cNvSpPr/>
          <p:nvPr/>
        </p:nvSpPr>
        <p:spPr>
          <a:xfrm>
            <a:off x="1010423" y="1338283"/>
            <a:ext cx="822960" cy="2026752"/>
          </a:xfrm>
          <a:prstGeom prst="rect">
            <a:avLst/>
          </a:prstGeom>
          <a:gradFill>
            <a:gsLst>
              <a:gs pos="0">
                <a:schemeClr val="accent1">
                  <a:lumMod val="60000"/>
                  <a:lumOff val="40000"/>
                </a:schemeClr>
              </a:gs>
              <a:gs pos="100000">
                <a:schemeClr val="accent1">
                  <a:tint val="50000"/>
                  <a:shade val="100000"/>
                  <a:satMod val="350000"/>
                </a:schemeClr>
              </a:gs>
            </a:gsLst>
          </a:gra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p:cNvSpPr/>
          <p:nvPr/>
        </p:nvSpPr>
        <p:spPr>
          <a:xfrm>
            <a:off x="1010423" y="3723984"/>
            <a:ext cx="822960" cy="2208918"/>
          </a:xfrm>
          <a:prstGeom prst="rect">
            <a:avLst/>
          </a:prstGeom>
          <a:gradFill>
            <a:gsLst>
              <a:gs pos="0">
                <a:schemeClr val="accent1">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164526" y="1885713"/>
            <a:ext cx="822960" cy="1613927"/>
          </a:xfrm>
          <a:prstGeom prst="rect">
            <a:avLst/>
          </a:prstGeom>
          <a:gradFill>
            <a:gsLst>
              <a:gs pos="0">
                <a:schemeClr val="accent2">
                  <a:lumMod val="40000"/>
                  <a:lumOff val="60000"/>
                </a:schemeClr>
              </a:gs>
              <a:gs pos="100000">
                <a:schemeClr val="accent2">
                  <a:lumMod val="20000"/>
                  <a:lumOff val="80000"/>
                </a:schemeClr>
              </a:gs>
            </a:gsLst>
          </a:gra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p:cNvSpPr/>
          <p:nvPr/>
        </p:nvSpPr>
        <p:spPr>
          <a:xfrm>
            <a:off x="1024228" y="1835290"/>
            <a:ext cx="822960" cy="232006"/>
          </a:xfrm>
          <a:prstGeom prst="rec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p:cNvSpPr/>
          <p:nvPr/>
        </p:nvSpPr>
        <p:spPr>
          <a:xfrm>
            <a:off x="1010423" y="2885063"/>
            <a:ext cx="822960" cy="232006"/>
          </a:xfrm>
          <a:prstGeom prst="rec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p:cNvSpPr/>
          <p:nvPr/>
        </p:nvSpPr>
        <p:spPr>
          <a:xfrm>
            <a:off x="1010423" y="4362277"/>
            <a:ext cx="822960" cy="232006"/>
          </a:xfrm>
          <a:prstGeom prst="rec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p:cNvSpPr/>
          <p:nvPr/>
        </p:nvSpPr>
        <p:spPr>
          <a:xfrm>
            <a:off x="1010423" y="4790255"/>
            <a:ext cx="822960" cy="232006"/>
          </a:xfrm>
          <a:prstGeom prst="rec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p:cNvSpPr/>
          <p:nvPr/>
        </p:nvSpPr>
        <p:spPr>
          <a:xfrm>
            <a:off x="3164526" y="2111716"/>
            <a:ext cx="822960" cy="232006"/>
          </a:xfrm>
          <a:prstGeom prst="rect">
            <a:avLst/>
          </a:prstGeom>
          <a:gradFill>
            <a:gsLst>
              <a:gs pos="0">
                <a:schemeClr val="accent6">
                  <a:lumMod val="60000"/>
                  <a:lumOff val="40000"/>
                </a:schemeClr>
              </a:gs>
              <a:gs pos="100000">
                <a:schemeClr val="accent6">
                  <a:lumMod val="20000"/>
                  <a:lumOff val="80000"/>
                </a:schemeClr>
              </a:gs>
            </a:gsLst>
          </a:gra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p:cNvSpPr/>
          <p:nvPr/>
        </p:nvSpPr>
        <p:spPr>
          <a:xfrm>
            <a:off x="3164526" y="2296210"/>
            <a:ext cx="822960" cy="232006"/>
          </a:xfrm>
          <a:prstGeom prst="rect">
            <a:avLst/>
          </a:prstGeom>
          <a:gradFill>
            <a:gsLst>
              <a:gs pos="0">
                <a:schemeClr val="accent6">
                  <a:lumMod val="60000"/>
                  <a:lumOff val="40000"/>
                </a:schemeClr>
              </a:gs>
              <a:gs pos="100000">
                <a:schemeClr val="accent6">
                  <a:lumMod val="20000"/>
                  <a:lumOff val="80000"/>
                </a:schemeClr>
              </a:gs>
            </a:gsLst>
          </a:gra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p:cNvSpPr/>
          <p:nvPr/>
        </p:nvSpPr>
        <p:spPr>
          <a:xfrm>
            <a:off x="3178331" y="3019666"/>
            <a:ext cx="822960" cy="232006"/>
          </a:xfrm>
          <a:prstGeom prst="rect">
            <a:avLst/>
          </a:prstGeom>
          <a:gradFill>
            <a:gsLst>
              <a:gs pos="0">
                <a:schemeClr val="accent6">
                  <a:lumMod val="60000"/>
                  <a:lumOff val="40000"/>
                </a:schemeClr>
              </a:gs>
              <a:gs pos="100000">
                <a:schemeClr val="accent6">
                  <a:lumMod val="20000"/>
                  <a:lumOff val="80000"/>
                </a:schemeClr>
              </a:gs>
            </a:gsLst>
          </a:gra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7" name="Straight Connector 26"/>
          <p:cNvCxnSpPr>
            <a:stCxn id="22" idx="3"/>
            <a:endCxn id="26" idx="1"/>
          </p:cNvCxnSpPr>
          <p:nvPr/>
        </p:nvCxnSpPr>
        <p:spPr>
          <a:xfrm flipV="1">
            <a:off x="1833383" y="3135669"/>
            <a:ext cx="1344948" cy="1342611"/>
          </a:xfrm>
          <a:prstGeom prst="line">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23" idx="3"/>
          </p:cNvCxnSpPr>
          <p:nvPr/>
        </p:nvCxnSpPr>
        <p:spPr>
          <a:xfrm flipV="1">
            <a:off x="1833383" y="2434809"/>
            <a:ext cx="1331143" cy="2471449"/>
          </a:xfrm>
          <a:prstGeom prst="line">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1" idx="3"/>
            <a:endCxn id="25" idx="1"/>
          </p:cNvCxnSpPr>
          <p:nvPr/>
        </p:nvCxnSpPr>
        <p:spPr>
          <a:xfrm flipV="1">
            <a:off x="1833383" y="2412213"/>
            <a:ext cx="1331143" cy="588853"/>
          </a:xfrm>
          <a:prstGeom prst="line">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0" idx="3"/>
            <a:endCxn id="24" idx="1"/>
          </p:cNvCxnSpPr>
          <p:nvPr/>
        </p:nvCxnSpPr>
        <p:spPr>
          <a:xfrm>
            <a:off x="1847188" y="1951293"/>
            <a:ext cx="1317338" cy="276426"/>
          </a:xfrm>
          <a:prstGeom prst="line">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477143" y="1147645"/>
            <a:ext cx="1046505" cy="669038"/>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2" name="Rounded Rectangle 31"/>
          <p:cNvSpPr/>
          <p:nvPr/>
        </p:nvSpPr>
        <p:spPr>
          <a:xfrm>
            <a:off x="5905965" y="2434809"/>
            <a:ext cx="539261" cy="411474"/>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ounded Rectangle 32"/>
          <p:cNvSpPr/>
          <p:nvPr/>
        </p:nvSpPr>
        <p:spPr>
          <a:xfrm>
            <a:off x="6824936" y="2401107"/>
            <a:ext cx="1861864" cy="905258"/>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4" name="Curved Connector 33"/>
          <p:cNvCxnSpPr>
            <a:endCxn id="32" idx="3"/>
          </p:cNvCxnSpPr>
          <p:nvPr/>
        </p:nvCxnSpPr>
        <p:spPr>
          <a:xfrm rot="5400000" flipH="1" flipV="1">
            <a:off x="4665601" y="2882766"/>
            <a:ext cx="2021845" cy="1537406"/>
          </a:xfrm>
          <a:prstGeom prst="curvedConnector4">
            <a:avLst>
              <a:gd name="adj1" fmla="val 44912"/>
              <a:gd name="adj2" fmla="val 114869"/>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5905965" y="2628636"/>
            <a:ext cx="539261" cy="106670"/>
          </a:xfrm>
          <a:prstGeom prst="roundRect">
            <a:avLst/>
          </a:prstGeom>
          <a:gradFill>
            <a:gsLst>
              <a:gs pos="0">
                <a:schemeClr val="accent1">
                  <a:tint val="100000"/>
                  <a:shade val="100000"/>
                  <a:satMod val="130000"/>
                </a:schemeClr>
              </a:gs>
              <a:gs pos="100000">
                <a:schemeClr val="tx2"/>
              </a:gs>
            </a:gsLst>
          </a:gra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TextBox 35"/>
          <p:cNvSpPr txBox="1"/>
          <p:nvPr/>
        </p:nvSpPr>
        <p:spPr>
          <a:xfrm>
            <a:off x="6573778" y="1210568"/>
            <a:ext cx="1297658" cy="461665"/>
          </a:xfrm>
          <a:prstGeom prst="rect">
            <a:avLst/>
          </a:prstGeom>
          <a:noFill/>
        </p:spPr>
        <p:txBody>
          <a:bodyPr wrap="square" rtlCol="0">
            <a:spAutoFit/>
          </a:bodyPr>
          <a:lstStyle/>
          <a:p>
            <a:r>
              <a:rPr lang="en-US" sz="2400" dirty="0" smtClean="0"/>
              <a:t>Core</a:t>
            </a:r>
            <a:endParaRPr lang="en-US" sz="2400" dirty="0"/>
          </a:p>
        </p:txBody>
      </p:sp>
      <p:sp>
        <p:nvSpPr>
          <p:cNvPr id="37" name="TextBox 36"/>
          <p:cNvSpPr txBox="1"/>
          <p:nvPr/>
        </p:nvSpPr>
        <p:spPr>
          <a:xfrm>
            <a:off x="7264029" y="2582386"/>
            <a:ext cx="1783495" cy="461665"/>
          </a:xfrm>
          <a:prstGeom prst="rect">
            <a:avLst/>
          </a:prstGeom>
          <a:noFill/>
        </p:spPr>
        <p:txBody>
          <a:bodyPr wrap="square" rtlCol="0">
            <a:spAutoFit/>
          </a:bodyPr>
          <a:lstStyle/>
          <a:p>
            <a:r>
              <a:rPr lang="en-US" sz="2400" dirty="0" smtClean="0"/>
              <a:t>Cache</a:t>
            </a:r>
            <a:endParaRPr lang="en-US" sz="2400" dirty="0"/>
          </a:p>
        </p:txBody>
      </p:sp>
      <p:sp>
        <p:nvSpPr>
          <p:cNvPr id="38" name="TextBox 37"/>
          <p:cNvSpPr txBox="1"/>
          <p:nvPr/>
        </p:nvSpPr>
        <p:spPr>
          <a:xfrm>
            <a:off x="4394669" y="2983861"/>
            <a:ext cx="3561853" cy="677108"/>
          </a:xfrm>
          <a:prstGeom prst="rect">
            <a:avLst/>
          </a:prstGeom>
          <a:noFill/>
        </p:spPr>
        <p:txBody>
          <a:bodyPr wrap="square" rtlCol="0">
            <a:spAutoFit/>
          </a:bodyPr>
          <a:lstStyle/>
          <a:p>
            <a:pPr algn="ctr"/>
            <a:r>
              <a:rPr lang="en-US" sz="2200" dirty="0" smtClean="0"/>
              <a:t>TLB</a:t>
            </a:r>
          </a:p>
          <a:p>
            <a:pPr algn="ctr"/>
            <a:r>
              <a:rPr lang="en-US" sz="1600" dirty="0" smtClean="0"/>
              <a:t>(Translation </a:t>
            </a:r>
            <a:r>
              <a:rPr lang="en-US" sz="1600" dirty="0" err="1" smtClean="0"/>
              <a:t>Lookaside</a:t>
            </a:r>
            <a:r>
              <a:rPr lang="en-US" sz="1600" dirty="0" smtClean="0"/>
              <a:t> Buffer)</a:t>
            </a:r>
            <a:endParaRPr lang="en-US" sz="1600" dirty="0"/>
          </a:p>
        </p:txBody>
      </p:sp>
      <p:sp>
        <p:nvSpPr>
          <p:cNvPr id="39" name="Wave 38"/>
          <p:cNvSpPr/>
          <p:nvPr/>
        </p:nvSpPr>
        <p:spPr>
          <a:xfrm>
            <a:off x="897318" y="2289533"/>
            <a:ext cx="1104390" cy="351236"/>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Wave 39"/>
          <p:cNvSpPr/>
          <p:nvPr/>
        </p:nvSpPr>
        <p:spPr>
          <a:xfrm>
            <a:off x="795351" y="5197280"/>
            <a:ext cx="1104390" cy="351236"/>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TextBox 40"/>
          <p:cNvSpPr txBox="1"/>
          <p:nvPr/>
        </p:nvSpPr>
        <p:spPr>
          <a:xfrm rot="16200000">
            <a:off x="147855" y="1713818"/>
            <a:ext cx="1294991" cy="369332"/>
          </a:xfrm>
          <a:prstGeom prst="rect">
            <a:avLst/>
          </a:prstGeom>
          <a:noFill/>
        </p:spPr>
        <p:txBody>
          <a:bodyPr wrap="square" rtlCol="0">
            <a:spAutoFit/>
          </a:bodyPr>
          <a:lstStyle/>
          <a:p>
            <a:r>
              <a:rPr lang="en-US" b="1" dirty="0" smtClean="0"/>
              <a:t>Process 1</a:t>
            </a:r>
            <a:endParaRPr lang="en-US" b="1" dirty="0"/>
          </a:p>
        </p:txBody>
      </p:sp>
      <p:sp>
        <p:nvSpPr>
          <p:cNvPr id="42" name="TextBox 41"/>
          <p:cNvSpPr txBox="1"/>
          <p:nvPr/>
        </p:nvSpPr>
        <p:spPr>
          <a:xfrm rot="16200000">
            <a:off x="147856" y="4497363"/>
            <a:ext cx="1294991" cy="369332"/>
          </a:xfrm>
          <a:prstGeom prst="rect">
            <a:avLst/>
          </a:prstGeom>
          <a:noFill/>
        </p:spPr>
        <p:txBody>
          <a:bodyPr wrap="square" rtlCol="0">
            <a:spAutoFit/>
          </a:bodyPr>
          <a:lstStyle/>
          <a:p>
            <a:r>
              <a:rPr lang="en-US" b="1" dirty="0" smtClean="0"/>
              <a:t>Process 2</a:t>
            </a:r>
            <a:endParaRPr lang="en-US" b="1" dirty="0"/>
          </a:p>
        </p:txBody>
      </p:sp>
      <p:sp>
        <p:nvSpPr>
          <p:cNvPr id="43" name="TextBox 42"/>
          <p:cNvSpPr txBox="1"/>
          <p:nvPr/>
        </p:nvSpPr>
        <p:spPr>
          <a:xfrm>
            <a:off x="27025" y="789323"/>
            <a:ext cx="3099032" cy="461665"/>
          </a:xfrm>
          <a:prstGeom prst="rect">
            <a:avLst/>
          </a:prstGeom>
          <a:noFill/>
        </p:spPr>
        <p:txBody>
          <a:bodyPr wrap="square" rtlCol="0">
            <a:spAutoFit/>
          </a:bodyPr>
          <a:lstStyle/>
          <a:p>
            <a:r>
              <a:rPr lang="en-US" sz="2400" dirty="0" smtClean="0"/>
              <a:t>Virtual Address Space</a:t>
            </a:r>
            <a:endParaRPr lang="en-US" sz="2400" dirty="0"/>
          </a:p>
        </p:txBody>
      </p:sp>
      <p:sp>
        <p:nvSpPr>
          <p:cNvPr id="44" name="TextBox 43"/>
          <p:cNvSpPr txBox="1"/>
          <p:nvPr/>
        </p:nvSpPr>
        <p:spPr>
          <a:xfrm>
            <a:off x="2627381" y="1355018"/>
            <a:ext cx="2473512" cy="461665"/>
          </a:xfrm>
          <a:prstGeom prst="rect">
            <a:avLst/>
          </a:prstGeom>
          <a:noFill/>
        </p:spPr>
        <p:txBody>
          <a:bodyPr wrap="square" rtlCol="0">
            <a:spAutoFit/>
          </a:bodyPr>
          <a:lstStyle/>
          <a:p>
            <a:r>
              <a:rPr lang="en-US" sz="2400" dirty="0" smtClean="0"/>
              <a:t>Physical Memory</a:t>
            </a:r>
            <a:endParaRPr lang="en-US" sz="2400" dirty="0"/>
          </a:p>
        </p:txBody>
      </p:sp>
      <p:grpSp>
        <p:nvGrpSpPr>
          <p:cNvPr id="45" name="Group 44"/>
          <p:cNvGrpSpPr/>
          <p:nvPr/>
        </p:nvGrpSpPr>
        <p:grpSpPr>
          <a:xfrm>
            <a:off x="2037667" y="3863945"/>
            <a:ext cx="2885046" cy="2276554"/>
            <a:chOff x="2037667" y="4395577"/>
            <a:chExt cx="2885046" cy="2276554"/>
          </a:xfrm>
        </p:grpSpPr>
        <p:grpSp>
          <p:nvGrpSpPr>
            <p:cNvPr id="46" name="Group 45"/>
            <p:cNvGrpSpPr/>
            <p:nvPr/>
          </p:nvGrpSpPr>
          <p:grpSpPr>
            <a:xfrm>
              <a:off x="3354064" y="5374344"/>
              <a:ext cx="269003" cy="392810"/>
              <a:chOff x="3315835" y="5248872"/>
              <a:chExt cx="824050" cy="1046544"/>
            </a:xfrm>
          </p:grpSpPr>
          <p:sp>
            <p:nvSpPr>
              <p:cNvPr id="99" name="Rectangle 98"/>
              <p:cNvSpPr/>
              <p:nvPr/>
            </p:nvSpPr>
            <p:spPr>
              <a:xfrm>
                <a:off x="3315835" y="5248872"/>
                <a:ext cx="822960" cy="1046544"/>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0" name="Straight Connector 99"/>
              <p:cNvCxnSpPr/>
              <p:nvPr/>
            </p:nvCxnSpPr>
            <p:spPr>
              <a:xfrm>
                <a:off x="3329639" y="5414540"/>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3330184" y="5608358"/>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3330729" y="6119714"/>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3316924" y="5954042"/>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4010727" y="4626314"/>
              <a:ext cx="269003" cy="392810"/>
              <a:chOff x="3315835" y="5248872"/>
              <a:chExt cx="824050" cy="1046544"/>
            </a:xfrm>
          </p:grpSpPr>
          <p:sp>
            <p:nvSpPr>
              <p:cNvPr id="94" name="Rectangle 93"/>
              <p:cNvSpPr/>
              <p:nvPr/>
            </p:nvSpPr>
            <p:spPr>
              <a:xfrm>
                <a:off x="3315835" y="5248872"/>
                <a:ext cx="822960" cy="1046544"/>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95" name="Straight Connector 94"/>
              <p:cNvCxnSpPr/>
              <p:nvPr/>
            </p:nvCxnSpPr>
            <p:spPr>
              <a:xfrm>
                <a:off x="3329639" y="5414540"/>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330184" y="5608358"/>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3330729" y="6119714"/>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316924" y="5954042"/>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4015589" y="5194021"/>
              <a:ext cx="269003" cy="392810"/>
              <a:chOff x="3315835" y="5248872"/>
              <a:chExt cx="824050" cy="1046544"/>
            </a:xfrm>
          </p:grpSpPr>
          <p:sp>
            <p:nvSpPr>
              <p:cNvPr id="89" name="Rectangle 88"/>
              <p:cNvSpPr/>
              <p:nvPr/>
            </p:nvSpPr>
            <p:spPr>
              <a:xfrm>
                <a:off x="3315835" y="5248872"/>
                <a:ext cx="822960" cy="1046544"/>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90" name="Straight Connector 89"/>
              <p:cNvCxnSpPr/>
              <p:nvPr/>
            </p:nvCxnSpPr>
            <p:spPr>
              <a:xfrm>
                <a:off x="3329639" y="5414540"/>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3330184" y="5608358"/>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330729" y="6119714"/>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316924" y="5954042"/>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4046723" y="6014643"/>
              <a:ext cx="269003" cy="392810"/>
              <a:chOff x="3315835" y="5248872"/>
              <a:chExt cx="824050" cy="1046544"/>
            </a:xfrm>
          </p:grpSpPr>
          <p:sp>
            <p:nvSpPr>
              <p:cNvPr id="84" name="Rectangle 83"/>
              <p:cNvSpPr/>
              <p:nvPr/>
            </p:nvSpPr>
            <p:spPr>
              <a:xfrm>
                <a:off x="3315835" y="5248872"/>
                <a:ext cx="822960" cy="1046544"/>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85" name="Straight Connector 84"/>
              <p:cNvCxnSpPr/>
              <p:nvPr/>
            </p:nvCxnSpPr>
            <p:spPr>
              <a:xfrm>
                <a:off x="3329639" y="5414540"/>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330184" y="5608358"/>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3330729" y="6119714"/>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3316924" y="5954042"/>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4643324" y="4401787"/>
              <a:ext cx="269003" cy="392810"/>
              <a:chOff x="3315835" y="5248872"/>
              <a:chExt cx="824050" cy="1046544"/>
            </a:xfrm>
          </p:grpSpPr>
          <p:sp>
            <p:nvSpPr>
              <p:cNvPr id="79" name="Rectangle 78"/>
              <p:cNvSpPr/>
              <p:nvPr/>
            </p:nvSpPr>
            <p:spPr>
              <a:xfrm>
                <a:off x="3315835" y="5248872"/>
                <a:ext cx="822960" cy="1046544"/>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80" name="Straight Connector 79"/>
              <p:cNvCxnSpPr/>
              <p:nvPr/>
            </p:nvCxnSpPr>
            <p:spPr>
              <a:xfrm>
                <a:off x="3329639" y="5414540"/>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330184" y="5608358"/>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330729" y="6119714"/>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316924" y="5954042"/>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648186" y="4895656"/>
              <a:ext cx="269003" cy="392810"/>
              <a:chOff x="3315835" y="5248872"/>
              <a:chExt cx="824050" cy="1046544"/>
            </a:xfrm>
          </p:grpSpPr>
          <p:sp>
            <p:nvSpPr>
              <p:cNvPr id="74" name="Rectangle 73"/>
              <p:cNvSpPr/>
              <p:nvPr/>
            </p:nvSpPr>
            <p:spPr>
              <a:xfrm>
                <a:off x="3315835" y="5248872"/>
                <a:ext cx="822960" cy="1046544"/>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5" name="Straight Connector 74"/>
              <p:cNvCxnSpPr/>
              <p:nvPr/>
            </p:nvCxnSpPr>
            <p:spPr>
              <a:xfrm>
                <a:off x="3329639" y="5414540"/>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330184" y="5608358"/>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330729" y="6119714"/>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316924" y="5954042"/>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4653336" y="6279321"/>
              <a:ext cx="269003" cy="392810"/>
              <a:chOff x="3315835" y="5248872"/>
              <a:chExt cx="824050" cy="1046544"/>
            </a:xfrm>
          </p:grpSpPr>
          <p:sp>
            <p:nvSpPr>
              <p:cNvPr id="69" name="Rectangle 68"/>
              <p:cNvSpPr/>
              <p:nvPr/>
            </p:nvSpPr>
            <p:spPr>
              <a:xfrm>
                <a:off x="3315835" y="5248872"/>
                <a:ext cx="822960" cy="1046544"/>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0" name="Straight Connector 69"/>
              <p:cNvCxnSpPr/>
              <p:nvPr/>
            </p:nvCxnSpPr>
            <p:spPr>
              <a:xfrm>
                <a:off x="3329639" y="5414540"/>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330184" y="5608358"/>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30729" y="6119714"/>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316924" y="5954042"/>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4653710" y="5705887"/>
              <a:ext cx="269003" cy="392810"/>
              <a:chOff x="3315835" y="5248872"/>
              <a:chExt cx="824050" cy="1046544"/>
            </a:xfrm>
          </p:grpSpPr>
          <p:sp>
            <p:nvSpPr>
              <p:cNvPr id="64" name="Rectangle 63"/>
              <p:cNvSpPr/>
              <p:nvPr/>
            </p:nvSpPr>
            <p:spPr>
              <a:xfrm>
                <a:off x="3315835" y="5248872"/>
                <a:ext cx="822960" cy="1046544"/>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65" name="Straight Connector 64"/>
              <p:cNvCxnSpPr/>
              <p:nvPr/>
            </p:nvCxnSpPr>
            <p:spPr>
              <a:xfrm>
                <a:off x="3329639" y="5414540"/>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0184" y="5608358"/>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330729" y="6119714"/>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316924" y="5954042"/>
                <a:ext cx="8091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4" name="Straight Connector 53"/>
            <p:cNvCxnSpPr>
              <a:endCxn id="84" idx="1"/>
            </p:cNvCxnSpPr>
            <p:nvPr/>
          </p:nvCxnSpPr>
          <p:spPr>
            <a:xfrm>
              <a:off x="3623067" y="5635038"/>
              <a:ext cx="423656" cy="57601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3623067" y="4688496"/>
              <a:ext cx="387660" cy="6858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3623067" y="5288297"/>
              <a:ext cx="387660" cy="1949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255664" y="4395577"/>
              <a:ext cx="387660" cy="2822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4255664" y="4938310"/>
              <a:ext cx="3876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4315726" y="5705887"/>
              <a:ext cx="327598" cy="326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84" idx="3"/>
            </p:cNvCxnSpPr>
            <p:nvPr/>
          </p:nvCxnSpPr>
          <p:spPr>
            <a:xfrm>
              <a:off x="4315370" y="6211048"/>
              <a:ext cx="327954" cy="68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Curved Connector 61"/>
            <p:cNvCxnSpPr/>
            <p:nvPr/>
          </p:nvCxnSpPr>
          <p:spPr>
            <a:xfrm>
              <a:off x="2304617" y="4626314"/>
              <a:ext cx="945611" cy="882958"/>
            </a:xfrm>
            <a:prstGeom prst="curvedConnector3">
              <a:avLst/>
            </a:prstGeom>
            <a:ln w="47625">
              <a:tailEnd type="arrow" w="lg" len="lg"/>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037667" y="6250829"/>
              <a:ext cx="1585400" cy="411446"/>
            </a:xfrm>
            <a:prstGeom prst="rect">
              <a:avLst/>
            </a:prstGeom>
            <a:noFill/>
          </p:spPr>
          <p:txBody>
            <a:bodyPr wrap="square" rtlCol="0">
              <a:spAutoFit/>
            </a:bodyPr>
            <a:lstStyle/>
            <a:p>
              <a:r>
                <a:rPr lang="en-US" sz="2400" dirty="0" smtClean="0"/>
                <a:t>Page Table</a:t>
              </a:r>
              <a:endParaRPr lang="en-US" sz="2400" dirty="0"/>
            </a:p>
          </p:txBody>
        </p:sp>
      </p:grpSp>
      <p:cxnSp>
        <p:nvCxnSpPr>
          <p:cNvPr id="104" name="Straight Arrow Connector 103"/>
          <p:cNvCxnSpPr/>
          <p:nvPr/>
        </p:nvCxnSpPr>
        <p:spPr>
          <a:xfrm>
            <a:off x="7020859" y="1747745"/>
            <a:ext cx="0" cy="3639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156972" y="2073130"/>
            <a:ext cx="17144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32" idx="0"/>
          </p:cNvCxnSpPr>
          <p:nvPr/>
        </p:nvCxnSpPr>
        <p:spPr>
          <a:xfrm>
            <a:off x="6156972" y="2073664"/>
            <a:ext cx="18624" cy="36114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7855532" y="2073664"/>
            <a:ext cx="0" cy="338549"/>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110" name="Slide Number Placeholder 14"/>
          <p:cNvSpPr txBox="1">
            <a:spLocks/>
          </p:cNvSpPr>
          <p:nvPr/>
        </p:nvSpPr>
        <p:spPr>
          <a:xfrm>
            <a:off x="6689068" y="647578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4C01FC-33EA-2B42-AFFE-695F109ED338}" type="slidenum">
              <a:rPr lang="en-US" smtClean="0"/>
              <a:pPr/>
              <a:t>16</a:t>
            </a:fld>
            <a:endParaRPr lang="en-US" dirty="0"/>
          </a:p>
        </p:txBody>
      </p:sp>
      <p:sp>
        <p:nvSpPr>
          <p:cNvPr id="111" name="Trapezoid 110"/>
          <p:cNvSpPr/>
          <p:nvPr/>
        </p:nvSpPr>
        <p:spPr>
          <a:xfrm rot="16200000">
            <a:off x="2904583" y="4179540"/>
            <a:ext cx="2537429" cy="1688433"/>
          </a:xfrm>
          <a:prstGeom prst="trapezoid">
            <a:avLst/>
          </a:prstGeom>
          <a:solidFill>
            <a:schemeClr val="bg1">
              <a:lumMod val="85000"/>
              <a:alpha val="18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100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5" grpId="0" animBg="1"/>
      <p:bldP spid="36" grpId="0"/>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points</a:t>
            </a:r>
            <a:endParaRPr lang="en-US" dirty="0"/>
          </a:p>
        </p:txBody>
      </p:sp>
      <p:sp>
        <p:nvSpPr>
          <p:cNvPr id="3" name="Content Placeholder 2"/>
          <p:cNvSpPr>
            <a:spLocks noGrp="1"/>
          </p:cNvSpPr>
          <p:nvPr>
            <p:ph idx="1"/>
          </p:nvPr>
        </p:nvSpPr>
        <p:spPr/>
        <p:txBody>
          <a:bodyPr>
            <a:normAutofit lnSpcReduction="10000"/>
          </a:bodyPr>
          <a:lstStyle/>
          <a:p>
            <a:r>
              <a:rPr lang="en-US" dirty="0" smtClean="0"/>
              <a:t>Big memory workloads </a:t>
            </a:r>
          </a:p>
          <a:p>
            <a:pPr lvl="1"/>
            <a:r>
              <a:rPr lang="en-US" dirty="0" err="1" smtClean="0"/>
              <a:t>Memcached</a:t>
            </a:r>
            <a:r>
              <a:rPr lang="en-US" dirty="0" smtClean="0"/>
              <a:t>, databases, graph analysis </a:t>
            </a:r>
          </a:p>
          <a:p>
            <a:endParaRPr lang="en-US" dirty="0"/>
          </a:p>
          <a:p>
            <a:r>
              <a:rPr lang="en-US" dirty="0" smtClean="0"/>
              <a:t>Analysis shows</a:t>
            </a:r>
          </a:p>
          <a:p>
            <a:pPr lvl="1"/>
            <a:r>
              <a:rPr lang="en-US" dirty="0" smtClean="0"/>
              <a:t>TLB misses can account for </a:t>
            </a:r>
            <a:r>
              <a:rPr lang="en-US" dirty="0" err="1" smtClean="0"/>
              <a:t>upto</a:t>
            </a:r>
            <a:r>
              <a:rPr lang="en-US" dirty="0" smtClean="0"/>
              <a:t> 51% of execution time</a:t>
            </a:r>
          </a:p>
          <a:p>
            <a:pPr lvl="1"/>
            <a:r>
              <a:rPr lang="en-US" dirty="0" smtClean="0"/>
              <a:t>Rich features of Paged VM is not needed by most applications</a:t>
            </a:r>
          </a:p>
          <a:p>
            <a:endParaRPr lang="en-US" dirty="0"/>
          </a:p>
          <a:p>
            <a:r>
              <a:rPr lang="en-US" dirty="0" smtClean="0"/>
              <a:t>Proposal : </a:t>
            </a:r>
            <a:r>
              <a:rPr lang="en-US" b="1" dirty="0" smtClean="0"/>
              <a:t>Direct Segments</a:t>
            </a:r>
          </a:p>
          <a:p>
            <a:pPr lvl="1"/>
            <a:r>
              <a:rPr lang="en-US" dirty="0" smtClean="0"/>
              <a:t>Paged VM as usual where needed</a:t>
            </a:r>
          </a:p>
          <a:p>
            <a:pPr lvl="1"/>
            <a:r>
              <a:rPr lang="en-US" dirty="0" smtClean="0"/>
              <a:t>Segmentation where possible</a:t>
            </a:r>
          </a:p>
          <a:p>
            <a:endParaRPr lang="en-US" dirty="0"/>
          </a:p>
          <a:p>
            <a:r>
              <a:rPr lang="en-US" dirty="0" smtClean="0"/>
              <a:t>For </a:t>
            </a:r>
            <a:r>
              <a:rPr lang="en-US" dirty="0" smtClean="0"/>
              <a:t>big memory workloads </a:t>
            </a:r>
            <a:r>
              <a:rPr lang="en-US" dirty="0" smtClean="0"/>
              <a:t>– this eliminates 99% of data TLB misses !</a:t>
            </a:r>
            <a:endParaRPr lang="en-US" dirty="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2</a:t>
            </a:fld>
            <a:endParaRPr lang="en-US"/>
          </a:p>
        </p:txBody>
      </p:sp>
    </p:spTree>
    <p:extLst>
      <p:ext uri="{BB962C8B-B14F-4D97-AF65-F5344CB8AC3E}">
        <p14:creationId xmlns:p14="http://schemas.microsoft.com/office/powerpoint/2010/main" val="3565439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Memory </a:t>
            </a:r>
            <a:r>
              <a:rPr lang="en-US" dirty="0" err="1" smtClean="0"/>
              <a:t>Mgmt</a:t>
            </a:r>
            <a:r>
              <a:rPr lang="en-US" dirty="0" smtClean="0"/>
              <a:t> Trends	</a:t>
            </a:r>
            <a:endParaRPr lang="en-US" dirty="0"/>
          </a:p>
        </p:txBody>
      </p:sp>
      <p:sp>
        <p:nvSpPr>
          <p:cNvPr id="3" name="Content Placeholder 2"/>
          <p:cNvSpPr>
            <a:spLocks noGrp="1"/>
          </p:cNvSpPr>
          <p:nvPr>
            <p:ph idx="1"/>
          </p:nvPr>
        </p:nvSpPr>
        <p:spPr/>
        <p:txBody>
          <a:bodyPr>
            <a:normAutofit/>
          </a:bodyPr>
          <a:lstStyle/>
          <a:p>
            <a:r>
              <a:rPr lang="en-US" dirty="0" smtClean="0"/>
              <a:t>The amount of physical memory has gone from a few MBs to a few GBs and then to several TBs now </a:t>
            </a:r>
          </a:p>
          <a:p>
            <a:endParaRPr lang="en-US" dirty="0" smtClean="0"/>
          </a:p>
          <a:p>
            <a:r>
              <a:rPr lang="en-US" dirty="0" smtClean="0"/>
              <a:t>But at the same time the size of the DTLB has remained fairly unchanged </a:t>
            </a:r>
          </a:p>
          <a:p>
            <a:pPr lvl="1"/>
            <a:r>
              <a:rPr lang="en-US" dirty="0" smtClean="0"/>
              <a:t>Pent III – 72 Pent IV – 64 Nehalem – 96 </a:t>
            </a:r>
            <a:r>
              <a:rPr lang="en-US" dirty="0" err="1" smtClean="0"/>
              <a:t>IvyBridge</a:t>
            </a:r>
            <a:r>
              <a:rPr lang="en-US" dirty="0" smtClean="0"/>
              <a:t> – 100</a:t>
            </a:r>
          </a:p>
          <a:p>
            <a:endParaRPr lang="en-US" dirty="0" smtClean="0"/>
          </a:p>
          <a:p>
            <a:r>
              <a:rPr lang="en-US" dirty="0" smtClean="0"/>
              <a:t>Also workloads were nicer in the days-gone-by (higher locality)</a:t>
            </a:r>
          </a:p>
          <a:p>
            <a:endParaRPr lang="en-US" dirty="0" smtClean="0"/>
          </a:p>
          <a:p>
            <a:r>
              <a:rPr lang="en-US" dirty="0" smtClean="0"/>
              <a:t>So higher memory cap + </a:t>
            </a:r>
            <a:r>
              <a:rPr lang="en-US" dirty="0" err="1" smtClean="0"/>
              <a:t>const</a:t>
            </a:r>
            <a:r>
              <a:rPr lang="en-US" dirty="0" smtClean="0"/>
              <a:t> TLB + misbehaving apps = more TLB misses</a:t>
            </a:r>
            <a:endParaRPr lang="en-US" dirty="0"/>
          </a:p>
          <a:p>
            <a:endParaRPr lang="en-US" dirty="0" smtClean="0"/>
          </a:p>
          <a:p>
            <a:endParaRPr lang="en-US" dirty="0"/>
          </a:p>
          <a:p>
            <a:endParaRPr lang="en-US" dirty="0" smtClean="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3</a:t>
            </a:fld>
            <a:endParaRPr lang="en-US"/>
          </a:p>
        </p:txBody>
      </p:sp>
    </p:spTree>
    <p:extLst>
      <p:ext uri="{BB962C8B-B14F-4D97-AF65-F5344CB8AC3E}">
        <p14:creationId xmlns:p14="http://schemas.microsoft.com/office/powerpoint/2010/main" val="676323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how bad is it really ?	</a:t>
            </a:r>
            <a:endParaRPr lang="en-US" dirty="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4</a:t>
            </a:fld>
            <a:endParaRPr lang="en-US"/>
          </a:p>
        </p:txBody>
      </p:sp>
      <p:sp>
        <p:nvSpPr>
          <p:cNvPr id="7" name="Content Placeholder 6"/>
          <p:cNvSpPr>
            <a:spLocks noGrp="1"/>
          </p:cNvSpPr>
          <p:nvPr>
            <p:ph idx="1"/>
          </p:nvPr>
        </p:nvSpPr>
        <p:spPr/>
        <p:txBody>
          <a:bodyPr/>
          <a:lstStyle/>
          <a:p>
            <a:endParaRPr lang="en-US" dirty="0"/>
          </a:p>
        </p:txBody>
      </p:sp>
      <p:pic>
        <p:nvPicPr>
          <p:cNvPr id="8" name="Picture 7" descr="EvalGraph4KB2MB1GB.pdf"/>
          <p:cNvPicPr>
            <a:picLocks/>
          </p:cNvPicPr>
          <p:nvPr/>
        </p:nvPicPr>
        <p:blipFill>
          <a:blip r:embed="rId2">
            <a:extLst>
              <a:ext uri="{28A0092B-C50C-407E-A947-70E740481C1C}">
                <a14:useLocalDpi xmlns:a14="http://schemas.microsoft.com/office/drawing/2010/main" val="0"/>
              </a:ext>
            </a:extLst>
          </a:blip>
          <a:stretch>
            <a:fillRect/>
          </a:stretch>
        </p:blipFill>
        <p:spPr>
          <a:xfrm>
            <a:off x="391511" y="903890"/>
            <a:ext cx="8305800" cy="5273074"/>
          </a:xfrm>
          <a:prstGeom prst="rect">
            <a:avLst/>
          </a:prstGeom>
        </p:spPr>
      </p:pic>
    </p:spTree>
    <p:extLst>
      <p:ext uri="{BB962C8B-B14F-4D97-AF65-F5344CB8AC3E}">
        <p14:creationId xmlns:p14="http://schemas.microsoft.com/office/powerpoint/2010/main" val="1900578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Features of Paged VM</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9977239"/>
              </p:ext>
            </p:extLst>
          </p:nvPr>
        </p:nvGraphicFramePr>
        <p:xfrm>
          <a:off x="392113" y="903288"/>
          <a:ext cx="8423274" cy="5183186"/>
        </p:xfrm>
        <a:graphic>
          <a:graphicData uri="http://schemas.openxmlformats.org/drawingml/2006/table">
            <a:tbl>
              <a:tblPr firstRow="1" bandRow="1">
                <a:tableStyleId>{5C22544A-7EE6-4342-B048-85BDC9FD1C3A}</a:tableStyleId>
              </a:tblPr>
              <a:tblGrid>
                <a:gridCol w="2807758"/>
                <a:gridCol w="2807758"/>
                <a:gridCol w="2807758"/>
              </a:tblGrid>
              <a:tr h="666622">
                <a:tc>
                  <a:txBody>
                    <a:bodyPr/>
                    <a:lstStyle/>
                    <a:p>
                      <a:r>
                        <a:rPr lang="en-US" dirty="0" smtClean="0"/>
                        <a:t>Feature</a:t>
                      </a:r>
                      <a:endParaRPr lang="en-US" dirty="0"/>
                    </a:p>
                  </a:txBody>
                  <a:tcPr/>
                </a:tc>
                <a:tc>
                  <a:txBody>
                    <a:bodyPr/>
                    <a:lstStyle/>
                    <a:p>
                      <a:r>
                        <a:rPr lang="en-US" dirty="0" smtClean="0"/>
                        <a:t>Analysis</a:t>
                      </a:r>
                      <a:endParaRPr lang="en-US" dirty="0"/>
                    </a:p>
                  </a:txBody>
                  <a:tcPr/>
                </a:tc>
                <a:tc>
                  <a:txBody>
                    <a:bodyPr/>
                    <a:lstStyle/>
                    <a:p>
                      <a:r>
                        <a:rPr lang="en-US" dirty="0" smtClean="0"/>
                        <a:t>Verdict</a:t>
                      </a:r>
                    </a:p>
                    <a:p>
                      <a:endParaRPr lang="en-US" dirty="0"/>
                    </a:p>
                  </a:txBody>
                  <a:tcPr/>
                </a:tc>
              </a:tr>
              <a:tr h="1383506">
                <a:tc>
                  <a:txBody>
                    <a:bodyPr/>
                    <a:lstStyle/>
                    <a:p>
                      <a:r>
                        <a:rPr lang="en-US" dirty="0" smtClean="0"/>
                        <a:t>Swapping</a:t>
                      </a:r>
                    </a:p>
                    <a:p>
                      <a:endParaRPr lang="en-US" dirty="0"/>
                    </a:p>
                  </a:txBody>
                  <a:tcPr/>
                </a:tc>
                <a:tc>
                  <a:txBody>
                    <a:bodyPr/>
                    <a:lstStyle/>
                    <a:p>
                      <a:r>
                        <a:rPr lang="en-US" dirty="0" smtClean="0"/>
                        <a:t>No swapping</a:t>
                      </a:r>
                      <a:endParaRPr lang="en-US" dirty="0"/>
                    </a:p>
                  </a:txBody>
                  <a:tcPr/>
                </a:tc>
                <a:tc>
                  <a:txBody>
                    <a:bodyPr/>
                    <a:lstStyle/>
                    <a:p>
                      <a:r>
                        <a:rPr lang="en-US" dirty="0" smtClean="0"/>
                        <a:t>Not</a:t>
                      </a:r>
                      <a:r>
                        <a:rPr lang="en-US" baseline="0" dirty="0" smtClean="0"/>
                        <a:t> required</a:t>
                      </a:r>
                      <a:endParaRPr lang="en-US" dirty="0"/>
                    </a:p>
                  </a:txBody>
                  <a:tcPr/>
                </a:tc>
              </a:tr>
              <a:tr h="1505521">
                <a:tc>
                  <a:txBody>
                    <a:bodyPr/>
                    <a:lstStyle/>
                    <a:p>
                      <a:r>
                        <a:rPr lang="en-US" dirty="0" smtClean="0"/>
                        <a:t>Per Page Access Perms</a:t>
                      </a:r>
                    </a:p>
                    <a:p>
                      <a:endParaRPr lang="en-US" dirty="0"/>
                    </a:p>
                  </a:txBody>
                  <a:tcPr/>
                </a:tc>
                <a:tc>
                  <a:txBody>
                    <a:bodyPr/>
                    <a:lstStyle/>
                    <a:p>
                      <a:r>
                        <a:rPr lang="en-US" dirty="0" smtClean="0"/>
                        <a:t>99% of pages are read-write</a:t>
                      </a:r>
                      <a:endParaRPr lang="en-US" dirty="0"/>
                    </a:p>
                  </a:txBody>
                  <a:tcPr/>
                </a:tc>
                <a:tc>
                  <a:txBody>
                    <a:bodyPr/>
                    <a:lstStyle/>
                    <a:p>
                      <a:r>
                        <a:rPr lang="en-US" dirty="0" smtClean="0"/>
                        <a:t>Overkill</a:t>
                      </a:r>
                    </a:p>
                    <a:p>
                      <a:endParaRPr lang="en-US" dirty="0"/>
                    </a:p>
                  </a:txBody>
                  <a:tcPr/>
                </a:tc>
              </a:tr>
              <a:tr h="1627537">
                <a:tc>
                  <a:txBody>
                    <a:bodyPr/>
                    <a:lstStyle/>
                    <a:p>
                      <a:r>
                        <a:rPr lang="en-US" dirty="0" smtClean="0"/>
                        <a:t>Fragmentation</a:t>
                      </a:r>
                      <a:r>
                        <a:rPr lang="en-US" baseline="0" dirty="0" smtClean="0"/>
                        <a:t>  mgmt.</a:t>
                      </a:r>
                    </a:p>
                  </a:txBody>
                  <a:tcPr/>
                </a:tc>
                <a:tc>
                  <a:txBody>
                    <a:bodyPr/>
                    <a:lstStyle/>
                    <a:p>
                      <a:r>
                        <a:rPr lang="en-US" dirty="0" smtClean="0"/>
                        <a:t>Very little</a:t>
                      </a:r>
                      <a:r>
                        <a:rPr lang="en-US" baseline="0" dirty="0" smtClean="0"/>
                        <a:t> OS visible fragmentation</a:t>
                      </a:r>
                      <a:endParaRPr lang="en-US" dirty="0"/>
                    </a:p>
                  </a:txBody>
                  <a:tcPr/>
                </a:tc>
                <a:tc>
                  <a:txBody>
                    <a:bodyPr/>
                    <a:lstStyle/>
                    <a:p>
                      <a:r>
                        <a:rPr lang="en-US" dirty="0" smtClean="0"/>
                        <a:t>Per-page</a:t>
                      </a:r>
                      <a:r>
                        <a:rPr lang="en-US" baseline="0" dirty="0" smtClean="0"/>
                        <a:t> reallocation is not important</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5</a:t>
            </a:fld>
            <a:endParaRPr lang="en-US"/>
          </a:p>
        </p:txBody>
      </p:sp>
    </p:spTree>
    <p:extLst>
      <p:ext uri="{BB962C8B-B14F-4D97-AF65-F5344CB8AC3E}">
        <p14:creationId xmlns:p14="http://schemas.microsoft.com/office/powerpoint/2010/main" val="234221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Memory Allocation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6</a:t>
            </a:fld>
            <a:endParaRPr lang="en-US"/>
          </a:p>
        </p:txBody>
      </p:sp>
      <p:pic>
        <p:nvPicPr>
          <p:cNvPr id="6" name="Picture 5"/>
          <p:cNvPicPr>
            <a:picLocks noChangeAspect="1"/>
          </p:cNvPicPr>
          <p:nvPr/>
        </p:nvPicPr>
        <p:blipFill>
          <a:blip r:embed="rId3"/>
          <a:stretch>
            <a:fillRect/>
          </a:stretch>
        </p:blipFill>
        <p:spPr>
          <a:xfrm>
            <a:off x="800099" y="1034081"/>
            <a:ext cx="6900863" cy="5012689"/>
          </a:xfrm>
          <a:prstGeom prst="rect">
            <a:avLst/>
          </a:prstGeom>
        </p:spPr>
      </p:pic>
    </p:spTree>
    <p:extLst>
      <p:ext uri="{BB962C8B-B14F-4D97-AF65-F5344CB8AC3E}">
        <p14:creationId xmlns:p14="http://schemas.microsoft.com/office/powerpoint/2010/main" val="1859069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Paged VM – why is it needed ?</a:t>
            </a:r>
            <a:endParaRPr lang="en-US" dirty="0"/>
          </a:p>
        </p:txBody>
      </p:sp>
      <p:sp>
        <p:nvSpPr>
          <p:cNvPr id="3" name="Content Placeholder 2"/>
          <p:cNvSpPr>
            <a:spLocks noGrp="1"/>
          </p:cNvSpPr>
          <p:nvPr>
            <p:ph idx="1"/>
          </p:nvPr>
        </p:nvSpPr>
        <p:spPr/>
        <p:txBody>
          <a:bodyPr/>
          <a:lstStyle/>
          <a:p>
            <a:r>
              <a:rPr lang="en-US" dirty="0" smtClean="0"/>
              <a:t>Shared memory regions for Inter-Process-Communication</a:t>
            </a:r>
          </a:p>
          <a:p>
            <a:r>
              <a:rPr lang="en-US" dirty="0" smtClean="0"/>
              <a:t>Code regions protected by per-page R/W </a:t>
            </a:r>
          </a:p>
          <a:p>
            <a:r>
              <a:rPr lang="en-US" dirty="0" smtClean="0"/>
              <a:t>Copy on-write uses per-page R/W for lazy implementation of fork.</a:t>
            </a:r>
          </a:p>
          <a:p>
            <a:r>
              <a:rPr lang="en-US" dirty="0" smtClean="0"/>
              <a:t>Guard pages at the end of thread-stacks.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7</a:t>
            </a:fld>
            <a:endParaRPr lang="en-US"/>
          </a:p>
        </p:txBody>
      </p:sp>
      <p:sp>
        <p:nvSpPr>
          <p:cNvPr id="6" name="Rectangle 5"/>
          <p:cNvSpPr/>
          <p:nvPr/>
        </p:nvSpPr>
        <p:spPr>
          <a:xfrm rot="5400000">
            <a:off x="3918118" y="463403"/>
            <a:ext cx="1174644" cy="7838834"/>
          </a:xfrm>
          <a:prstGeom prst="rect">
            <a:avLst/>
          </a:prstGeom>
          <a:no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86023" y="3795498"/>
            <a:ext cx="282198" cy="1174644"/>
          </a:xfrm>
          <a:prstGeom prst="rect">
            <a:avLst/>
          </a:prstGeom>
          <a:gradFill flip="none" rotWithShape="1">
            <a:gsLst>
              <a:gs pos="15000">
                <a:schemeClr val="tx2">
                  <a:lumMod val="60000"/>
                  <a:lumOff val="40000"/>
                </a:schemeClr>
              </a:gs>
              <a:gs pos="100000">
                <a:schemeClr val="accent1">
                  <a:lumMod val="40000"/>
                  <a:lumOff val="6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542361" y="3795498"/>
            <a:ext cx="5126598" cy="1174644"/>
          </a:xfrm>
          <a:prstGeom prst="rect">
            <a:avLst/>
          </a:prstGeom>
          <a:gradFill flip="none" rotWithShape="1">
            <a:gsLst>
              <a:gs pos="15000">
                <a:schemeClr val="accent3">
                  <a:lumMod val="75000"/>
                </a:schemeClr>
              </a:gs>
              <a:gs pos="99000">
                <a:schemeClr val="accent3">
                  <a:lumMod val="60000"/>
                  <a:lumOff val="4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541598" y="3927440"/>
            <a:ext cx="4898356" cy="954107"/>
          </a:xfrm>
          <a:prstGeom prst="rect">
            <a:avLst/>
          </a:prstGeom>
          <a:noFill/>
        </p:spPr>
        <p:txBody>
          <a:bodyPr wrap="square" rtlCol="0">
            <a:spAutoFit/>
          </a:bodyPr>
          <a:lstStyle/>
          <a:p>
            <a:pPr algn="ctr"/>
            <a:r>
              <a:rPr lang="en-US" sz="2800" dirty="0" smtClean="0"/>
              <a:t>Dynamically allocated</a:t>
            </a:r>
          </a:p>
          <a:p>
            <a:pPr algn="ctr"/>
            <a:r>
              <a:rPr lang="en-US" sz="2800" dirty="0" smtClean="0"/>
              <a:t>Heap region</a:t>
            </a:r>
            <a:endParaRPr lang="en-US" sz="2800" dirty="0"/>
          </a:p>
        </p:txBody>
      </p:sp>
      <p:sp>
        <p:nvSpPr>
          <p:cNvPr id="10" name="Rectangle 9"/>
          <p:cNvSpPr/>
          <p:nvPr/>
        </p:nvSpPr>
        <p:spPr>
          <a:xfrm>
            <a:off x="691386" y="3153219"/>
            <a:ext cx="411996" cy="34300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841602" y="3184453"/>
            <a:ext cx="411996" cy="343009"/>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363949" y="3065955"/>
            <a:ext cx="2618171" cy="492443"/>
          </a:xfrm>
          <a:prstGeom prst="rect">
            <a:avLst/>
          </a:prstGeom>
          <a:noFill/>
        </p:spPr>
        <p:txBody>
          <a:bodyPr wrap="square" rtlCol="0">
            <a:spAutoFit/>
          </a:bodyPr>
          <a:lstStyle/>
          <a:p>
            <a:r>
              <a:rPr lang="en-US" sz="2600" dirty="0" smtClean="0"/>
              <a:t>Paging Valuable</a:t>
            </a:r>
            <a:endParaRPr lang="en-US" sz="2600" dirty="0"/>
          </a:p>
        </p:txBody>
      </p:sp>
      <p:sp>
        <p:nvSpPr>
          <p:cNvPr id="13" name="TextBox 12"/>
          <p:cNvSpPr txBox="1"/>
          <p:nvPr/>
        </p:nvSpPr>
        <p:spPr>
          <a:xfrm>
            <a:off x="5399064" y="3090373"/>
            <a:ext cx="3152584" cy="492443"/>
          </a:xfrm>
          <a:prstGeom prst="rect">
            <a:avLst/>
          </a:prstGeom>
          <a:noFill/>
        </p:spPr>
        <p:txBody>
          <a:bodyPr wrap="square" rtlCol="0">
            <a:spAutoFit/>
          </a:bodyPr>
          <a:lstStyle/>
          <a:p>
            <a:r>
              <a:rPr lang="en-US" sz="2600" dirty="0" smtClean="0"/>
              <a:t>Paging Not Needed</a:t>
            </a:r>
            <a:endParaRPr lang="en-US" sz="2600" dirty="0"/>
          </a:p>
        </p:txBody>
      </p:sp>
      <p:sp>
        <p:nvSpPr>
          <p:cNvPr id="14" name="TextBox 13"/>
          <p:cNvSpPr txBox="1"/>
          <p:nvPr/>
        </p:nvSpPr>
        <p:spPr>
          <a:xfrm>
            <a:off x="-9728" y="5315096"/>
            <a:ext cx="889250" cy="492443"/>
          </a:xfrm>
          <a:prstGeom prst="rect">
            <a:avLst/>
          </a:prstGeom>
          <a:noFill/>
        </p:spPr>
        <p:txBody>
          <a:bodyPr wrap="square" rtlCol="0">
            <a:spAutoFit/>
          </a:bodyPr>
          <a:lstStyle/>
          <a:p>
            <a:r>
              <a:rPr lang="en-US" sz="2600" dirty="0" smtClean="0"/>
              <a:t>Code</a:t>
            </a:r>
            <a:endParaRPr lang="en-US" sz="2600" dirty="0"/>
          </a:p>
        </p:txBody>
      </p:sp>
      <p:sp>
        <p:nvSpPr>
          <p:cNvPr id="15" name="TextBox 14"/>
          <p:cNvSpPr txBox="1"/>
          <p:nvPr/>
        </p:nvSpPr>
        <p:spPr>
          <a:xfrm>
            <a:off x="989283" y="5326376"/>
            <a:ext cx="2011101" cy="492443"/>
          </a:xfrm>
          <a:prstGeom prst="rect">
            <a:avLst/>
          </a:prstGeom>
          <a:noFill/>
        </p:spPr>
        <p:txBody>
          <a:bodyPr wrap="square" rtlCol="0">
            <a:spAutoFit/>
          </a:bodyPr>
          <a:lstStyle/>
          <a:p>
            <a:r>
              <a:rPr lang="en-US" sz="2600" dirty="0" smtClean="0"/>
              <a:t>Constants</a:t>
            </a:r>
            <a:endParaRPr lang="en-US" sz="2600" dirty="0"/>
          </a:p>
        </p:txBody>
      </p:sp>
      <p:sp>
        <p:nvSpPr>
          <p:cNvPr id="16" name="TextBox 15"/>
          <p:cNvSpPr txBox="1"/>
          <p:nvPr/>
        </p:nvSpPr>
        <p:spPr>
          <a:xfrm>
            <a:off x="3571220" y="5326376"/>
            <a:ext cx="2549004" cy="492443"/>
          </a:xfrm>
          <a:prstGeom prst="rect">
            <a:avLst/>
          </a:prstGeom>
          <a:noFill/>
        </p:spPr>
        <p:txBody>
          <a:bodyPr wrap="square" rtlCol="0">
            <a:spAutoFit/>
          </a:bodyPr>
          <a:lstStyle/>
          <a:p>
            <a:r>
              <a:rPr lang="en-US" sz="2600" dirty="0" smtClean="0"/>
              <a:t>Shared Memory</a:t>
            </a:r>
            <a:endParaRPr lang="en-US" sz="2600" dirty="0"/>
          </a:p>
        </p:txBody>
      </p:sp>
      <p:sp>
        <p:nvSpPr>
          <p:cNvPr id="17" name="TextBox 16"/>
          <p:cNvSpPr txBox="1"/>
          <p:nvPr/>
        </p:nvSpPr>
        <p:spPr>
          <a:xfrm>
            <a:off x="6131558" y="5342312"/>
            <a:ext cx="2011101" cy="492443"/>
          </a:xfrm>
          <a:prstGeom prst="rect">
            <a:avLst/>
          </a:prstGeom>
          <a:noFill/>
        </p:spPr>
        <p:txBody>
          <a:bodyPr wrap="square" rtlCol="0">
            <a:spAutoFit/>
          </a:bodyPr>
          <a:lstStyle/>
          <a:p>
            <a:r>
              <a:rPr lang="en-US" sz="2600" dirty="0" smtClean="0"/>
              <a:t>Mapped Files</a:t>
            </a:r>
            <a:endParaRPr lang="en-US" sz="2600" dirty="0"/>
          </a:p>
        </p:txBody>
      </p:sp>
      <p:cxnSp>
        <p:nvCxnSpPr>
          <p:cNvPr id="18" name="Straight Arrow Connector 17"/>
          <p:cNvCxnSpPr>
            <a:stCxn id="16" idx="0"/>
          </p:cNvCxnSpPr>
          <p:nvPr/>
        </p:nvCxnSpPr>
        <p:spPr>
          <a:xfrm flipV="1">
            <a:off x="4845722" y="4981422"/>
            <a:ext cx="2112358" cy="344954"/>
          </a:xfrm>
          <a:prstGeom prst="straightConnector1">
            <a:avLst/>
          </a:prstGeom>
          <a:ln w="41275">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7" idx="0"/>
          </p:cNvCxnSpPr>
          <p:nvPr/>
        </p:nvCxnSpPr>
        <p:spPr>
          <a:xfrm flipV="1">
            <a:off x="7137109" y="4997358"/>
            <a:ext cx="453553" cy="344954"/>
          </a:xfrm>
          <a:prstGeom prst="straightConnector1">
            <a:avLst/>
          </a:prstGeom>
          <a:ln w="41275">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316745" y="4997358"/>
            <a:ext cx="453553" cy="490215"/>
          </a:xfrm>
          <a:prstGeom prst="straightConnector1">
            <a:avLst/>
          </a:prstGeom>
          <a:ln w="41275">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1161720" y="4997358"/>
            <a:ext cx="694195" cy="490215"/>
          </a:xfrm>
          <a:prstGeom prst="straightConnector1">
            <a:avLst/>
          </a:prstGeom>
          <a:ln w="41275">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8369435" y="5068874"/>
            <a:ext cx="307637" cy="344954"/>
          </a:xfrm>
          <a:prstGeom prst="straightConnector1">
            <a:avLst/>
          </a:prstGeom>
          <a:ln w="41275">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082143" y="3810988"/>
            <a:ext cx="64528" cy="117464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968787" y="5961427"/>
            <a:ext cx="2165485" cy="461665"/>
          </a:xfrm>
          <a:prstGeom prst="rect">
            <a:avLst/>
          </a:prstGeom>
          <a:noFill/>
        </p:spPr>
        <p:txBody>
          <a:bodyPr wrap="square" rtlCol="0">
            <a:spAutoFit/>
          </a:bodyPr>
          <a:lstStyle/>
          <a:p>
            <a:r>
              <a:rPr lang="en-US" sz="2400" dirty="0" smtClean="0"/>
              <a:t>Guard Pages</a:t>
            </a:r>
            <a:endParaRPr lang="en-US" sz="2400" dirty="0"/>
          </a:p>
        </p:txBody>
      </p:sp>
      <p:cxnSp>
        <p:nvCxnSpPr>
          <p:cNvPr id="25" name="Straight Arrow Connector 24"/>
          <p:cNvCxnSpPr>
            <a:stCxn id="24" idx="0"/>
            <a:endCxn id="23" idx="2"/>
          </p:cNvCxnSpPr>
          <p:nvPr/>
        </p:nvCxnSpPr>
        <p:spPr>
          <a:xfrm flipV="1">
            <a:off x="8051530" y="4985632"/>
            <a:ext cx="62877" cy="975795"/>
          </a:xfrm>
          <a:prstGeom prst="straightConnector1">
            <a:avLst/>
          </a:prstGeom>
          <a:ln w="41275">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rot="16200000">
            <a:off x="6593" y="4155930"/>
            <a:ext cx="636694" cy="523220"/>
          </a:xfrm>
          <a:prstGeom prst="rect">
            <a:avLst/>
          </a:prstGeom>
          <a:noFill/>
        </p:spPr>
        <p:txBody>
          <a:bodyPr wrap="square" rtlCol="0">
            <a:spAutoFit/>
          </a:bodyPr>
          <a:lstStyle/>
          <a:p>
            <a:r>
              <a:rPr lang="en-US" sz="2800" b="1" dirty="0" smtClean="0"/>
              <a:t>VA</a:t>
            </a:r>
            <a:endParaRPr lang="en-US" sz="2800" b="1" dirty="0"/>
          </a:p>
        </p:txBody>
      </p:sp>
      <p:sp>
        <p:nvSpPr>
          <p:cNvPr id="27" name="TextBox 26"/>
          <p:cNvSpPr txBox="1"/>
          <p:nvPr/>
        </p:nvSpPr>
        <p:spPr>
          <a:xfrm>
            <a:off x="8323112" y="3265395"/>
            <a:ext cx="676586" cy="461665"/>
          </a:xfrm>
          <a:prstGeom prst="rect">
            <a:avLst/>
          </a:prstGeom>
          <a:noFill/>
        </p:spPr>
        <p:txBody>
          <a:bodyPr wrap="square" rtlCol="0">
            <a:spAutoFit/>
          </a:bodyPr>
          <a:lstStyle/>
          <a:p>
            <a:r>
              <a:rPr lang="en-US" sz="2400" dirty="0" smtClean="0"/>
              <a:t>*</a:t>
            </a:r>
            <a:endParaRPr lang="en-US" sz="2400" dirty="0"/>
          </a:p>
        </p:txBody>
      </p:sp>
      <p:sp>
        <p:nvSpPr>
          <p:cNvPr id="28" name="Rectangle 27"/>
          <p:cNvSpPr/>
          <p:nvPr/>
        </p:nvSpPr>
        <p:spPr>
          <a:xfrm>
            <a:off x="878817" y="3795498"/>
            <a:ext cx="282198" cy="1174644"/>
          </a:xfrm>
          <a:prstGeom prst="rect">
            <a:avLst/>
          </a:prstGeom>
          <a:gradFill flip="none" rotWithShape="1">
            <a:gsLst>
              <a:gs pos="15000">
                <a:schemeClr val="tx2">
                  <a:lumMod val="60000"/>
                  <a:lumOff val="40000"/>
                </a:schemeClr>
              </a:gs>
              <a:gs pos="100000">
                <a:schemeClr val="accent1">
                  <a:lumMod val="40000"/>
                  <a:lumOff val="6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814853" y="3789020"/>
            <a:ext cx="282198" cy="1174644"/>
          </a:xfrm>
          <a:prstGeom prst="rect">
            <a:avLst/>
          </a:prstGeom>
          <a:gradFill flip="none" rotWithShape="1">
            <a:gsLst>
              <a:gs pos="15000">
                <a:schemeClr val="tx2">
                  <a:lumMod val="60000"/>
                  <a:lumOff val="40000"/>
                </a:schemeClr>
              </a:gs>
              <a:gs pos="100000">
                <a:schemeClr val="accent1">
                  <a:lumMod val="40000"/>
                  <a:lumOff val="6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7308464" y="3791734"/>
            <a:ext cx="282198" cy="1174644"/>
          </a:xfrm>
          <a:prstGeom prst="rect">
            <a:avLst/>
          </a:prstGeom>
          <a:gradFill flip="none" rotWithShape="1">
            <a:gsLst>
              <a:gs pos="15000">
                <a:schemeClr val="tx2">
                  <a:lumMod val="60000"/>
                  <a:lumOff val="40000"/>
                </a:schemeClr>
              </a:gs>
              <a:gs pos="100000">
                <a:schemeClr val="accent1">
                  <a:lumMod val="40000"/>
                  <a:lumOff val="6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8141779" y="3806778"/>
            <a:ext cx="282198" cy="1174644"/>
          </a:xfrm>
          <a:prstGeom prst="rect">
            <a:avLst/>
          </a:prstGeom>
          <a:gradFill flip="none" rotWithShape="1">
            <a:gsLst>
              <a:gs pos="15000">
                <a:schemeClr val="tx2">
                  <a:lumMod val="60000"/>
                  <a:lumOff val="40000"/>
                </a:schemeClr>
              </a:gs>
              <a:gs pos="100000">
                <a:schemeClr val="accent1">
                  <a:lumMod val="40000"/>
                  <a:lumOff val="6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8239876" y="5393979"/>
            <a:ext cx="846642" cy="461665"/>
          </a:xfrm>
          <a:prstGeom prst="rect">
            <a:avLst/>
          </a:prstGeom>
          <a:noFill/>
        </p:spPr>
        <p:txBody>
          <a:bodyPr wrap="square" rtlCol="0">
            <a:spAutoFit/>
          </a:bodyPr>
          <a:lstStyle/>
          <a:p>
            <a:r>
              <a:rPr lang="en-US" sz="2400" dirty="0" smtClean="0"/>
              <a:t>Stack</a:t>
            </a:r>
            <a:endParaRPr lang="en-US" sz="2400" dirty="0"/>
          </a:p>
        </p:txBody>
      </p:sp>
    </p:spTree>
    <p:extLst>
      <p:ext uri="{BB962C8B-B14F-4D97-AF65-F5344CB8AC3E}">
        <p14:creationId xmlns:p14="http://schemas.microsoft.com/office/powerpoint/2010/main" val="33204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Segments</a:t>
            </a:r>
            <a:endParaRPr lang="en-US" dirty="0"/>
          </a:p>
        </p:txBody>
      </p:sp>
      <p:sp>
        <p:nvSpPr>
          <p:cNvPr id="3" name="Content Placeholder 2"/>
          <p:cNvSpPr>
            <a:spLocks noGrp="1"/>
          </p:cNvSpPr>
          <p:nvPr>
            <p:ph idx="1"/>
          </p:nvPr>
        </p:nvSpPr>
        <p:spPr/>
        <p:txBody>
          <a:bodyPr/>
          <a:lstStyle/>
          <a:p>
            <a:r>
              <a:rPr lang="en-US" dirty="0" smtClean="0"/>
              <a:t>Hybrid Paged + Segmented memory (not one on top of the other).</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8</a:t>
            </a:fld>
            <a:endParaRPr lang="en-US"/>
          </a:p>
        </p:txBody>
      </p:sp>
      <p:pic>
        <p:nvPicPr>
          <p:cNvPr id="39" name="Picture 38"/>
          <p:cNvPicPr>
            <a:picLocks noChangeAspect="1"/>
          </p:cNvPicPr>
          <p:nvPr/>
        </p:nvPicPr>
        <p:blipFill>
          <a:blip r:embed="rId2"/>
          <a:stretch>
            <a:fillRect/>
          </a:stretch>
        </p:blipFill>
        <p:spPr>
          <a:xfrm>
            <a:off x="1182757" y="1562683"/>
            <a:ext cx="7050324" cy="4614280"/>
          </a:xfrm>
          <a:prstGeom prst="rect">
            <a:avLst/>
          </a:prstGeom>
        </p:spPr>
      </p:pic>
    </p:spTree>
    <p:extLst>
      <p:ext uri="{BB962C8B-B14F-4D97-AF65-F5344CB8AC3E}">
        <p14:creationId xmlns:p14="http://schemas.microsoft.com/office/powerpoint/2010/main" val="3626196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 Translation</a:t>
            </a:r>
            <a:endParaRPr lang="en-US" dirty="0"/>
          </a:p>
        </p:txBody>
      </p:sp>
      <p:pic>
        <p:nvPicPr>
          <p:cNvPr id="6" name="Content Placeholder 5"/>
          <p:cNvPicPr>
            <a:picLocks noGrp="1" noChangeAspect="1"/>
          </p:cNvPicPr>
          <p:nvPr>
            <p:ph idx="1"/>
          </p:nvPr>
        </p:nvPicPr>
        <p:blipFill>
          <a:blip r:embed="rId3"/>
          <a:stretch>
            <a:fillRect/>
          </a:stretch>
        </p:blipFill>
        <p:spPr>
          <a:xfrm>
            <a:off x="1311559" y="1073650"/>
            <a:ext cx="6599989" cy="4872954"/>
          </a:xfrm>
          <a:prstGeom prst="rect">
            <a:avLst/>
          </a:prstGeom>
        </p:spPr>
      </p:pic>
      <p:sp>
        <p:nvSpPr>
          <p:cNvPr id="4" name="Footer Placeholder 3"/>
          <p:cNvSpPr>
            <a:spLocks noGrp="1"/>
          </p:cNvSpPr>
          <p:nvPr>
            <p:ph type="ftr" sz="quarter" idx="11"/>
          </p:nvPr>
        </p:nvSpPr>
        <p:spPr/>
        <p:txBody>
          <a:bodyPr/>
          <a:lstStyle/>
          <a:p>
            <a:r>
              <a:rPr lang="en-US" smtClean="0"/>
              <a:t>Architecture Reading Club Summer'13</a:t>
            </a:r>
            <a:endParaRPr lang="en-US" dirty="0"/>
          </a:p>
        </p:txBody>
      </p:sp>
      <p:sp>
        <p:nvSpPr>
          <p:cNvPr id="5" name="Slide Number Placeholder 4"/>
          <p:cNvSpPr>
            <a:spLocks noGrp="1"/>
          </p:cNvSpPr>
          <p:nvPr>
            <p:ph type="sldNum" sz="quarter" idx="12"/>
          </p:nvPr>
        </p:nvSpPr>
        <p:spPr/>
        <p:txBody>
          <a:bodyPr/>
          <a:lstStyle/>
          <a:p>
            <a:fld id="{48941572-FCC2-4158-9661-D9F0D03733E3}" type="slidenum">
              <a:rPr lang="en-US" smtClean="0"/>
              <a:t>9</a:t>
            </a:fld>
            <a:endParaRPr lang="en-US"/>
          </a:p>
        </p:txBody>
      </p:sp>
    </p:spTree>
    <p:extLst>
      <p:ext uri="{BB962C8B-B14F-4D97-AF65-F5344CB8AC3E}">
        <p14:creationId xmlns:p14="http://schemas.microsoft.com/office/powerpoint/2010/main" val="1776493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E977368-AC3A-4D9A-9044-AF014F43379F}" vid="{B4D13E2C-4A87-431A-B0D3-D6A4504E44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Weekly Update</Template>
  <TotalTime>1511</TotalTime>
  <Words>1079</Words>
  <Application>Microsoft Office PowerPoint</Application>
  <PresentationFormat>On-screen Show (4:3)</PresentationFormat>
  <Paragraphs>186</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Efficient Virtual Memory for Big Memory Servers</vt:lpstr>
      <vt:lpstr>Key points</vt:lpstr>
      <vt:lpstr>Main Memory Mgmt Trends </vt:lpstr>
      <vt:lpstr>So how bad is it really ? </vt:lpstr>
      <vt:lpstr>Main Features of Paged VM</vt:lpstr>
      <vt:lpstr>Main Memory Allocation</vt:lpstr>
      <vt:lpstr>Paged VM – why is it needed ?</vt:lpstr>
      <vt:lpstr>Direct Segments</vt:lpstr>
      <vt:lpstr>Address Translation</vt:lpstr>
      <vt:lpstr>OS Support : Handling Physical Memory</vt:lpstr>
      <vt:lpstr>OS Support : Handling Virtual Memory</vt:lpstr>
      <vt:lpstr>Evaluation</vt:lpstr>
      <vt:lpstr>Results</vt:lpstr>
      <vt:lpstr>Results</vt:lpstr>
      <vt:lpstr>Why not large pages ?</vt:lpstr>
      <vt:lpstr>Virtual Memory Basics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STT-RAM as a sub for SRAM and DRAM</dc:title>
  <dc:creator>Niladrish Chatterjee</dc:creator>
  <cp:lastModifiedBy>Niladrish Chatterjee</cp:lastModifiedBy>
  <cp:revision>96</cp:revision>
  <dcterms:created xsi:type="dcterms:W3CDTF">2013-04-12T02:57:53Z</dcterms:created>
  <dcterms:modified xsi:type="dcterms:W3CDTF">2013-08-06T18:09:05Z</dcterms:modified>
</cp:coreProperties>
</file>