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FS\HPCL\axj936\PhD_Research\revive\results_final\Graph_HPC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CIFS\HPCL\axj936\PhD_Research\revive\results_final\new_histograms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FS\HPCL\axj936\PhD_Research\revive\results_final\new_histogram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CIFS\HPCL\axj936\PhD_Research\revive\results_final\FinalIPC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69934311227743"/>
          <c:y val="3.6282744068756242E-2"/>
          <c:w val="0.81280091359695461"/>
          <c:h val="0.749057433997221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[Graph_HPCA.xlsx]HPCA!$C$4</c:f>
              <c:strCache>
                <c:ptCount val="1"/>
                <c:pt idx="0">
                  <c:v>10 years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[Graph_HPCA.xlsx]HPCA!$C$5:$C$14</c:f>
              <c:numCache>
                <c:formatCode>0.0</c:formatCode>
                <c:ptCount val="10"/>
                <c:pt idx="0">
                  <c:v>248.26816321842421</c:v>
                </c:pt>
                <c:pt idx="1">
                  <c:v>173.78771425289699</c:v>
                </c:pt>
                <c:pt idx="2">
                  <c:v>148.9608979310546</c:v>
                </c:pt>
                <c:pt idx="3">
                  <c:v>136.54748977013341</c:v>
                </c:pt>
                <c:pt idx="4">
                  <c:v>129.09944487358061</c:v>
                </c:pt>
                <c:pt idx="5">
                  <c:v>124.13408160921249</c:v>
                </c:pt>
                <c:pt idx="6">
                  <c:v>120.5873935632346</c:v>
                </c:pt>
                <c:pt idx="7">
                  <c:v>117.92737752875099</c:v>
                </c:pt>
                <c:pt idx="8">
                  <c:v>115.85847616859726</c:v>
                </c:pt>
                <c:pt idx="9">
                  <c:v>114.20335508047512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[Graph_HPCA.xlsx]HPCA!$D$4</c:f>
              <c:strCache>
                <c:ptCount val="1"/>
                <c:pt idx="0">
                  <c:v>1sec</c:v>
                </c:pt>
              </c:strCache>
            </c:strRef>
          </c:tx>
          <c:spPr>
            <a:ln w="381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[Graph_HPCA.xlsx]HPCA!$D$5:$D$14</c:f>
              <c:numCache>
                <c:formatCode>0.0</c:formatCode>
                <c:ptCount val="10"/>
                <c:pt idx="0">
                  <c:v>158.51363832894</c:v>
                </c:pt>
                <c:pt idx="1">
                  <c:v>110.95954683025788</c:v>
                </c:pt>
                <c:pt idx="2">
                  <c:v>95.108182997363457</c:v>
                </c:pt>
                <c:pt idx="3">
                  <c:v>87.182501080916879</c:v>
                </c:pt>
                <c:pt idx="4">
                  <c:v>82.427091931048736</c:v>
                </c:pt>
                <c:pt idx="5">
                  <c:v>79.256819164469718</c:v>
                </c:pt>
                <c:pt idx="6">
                  <c:v>76.992338616913258</c:v>
                </c:pt>
                <c:pt idx="7">
                  <c:v>75.293978206246408</c:v>
                </c:pt>
                <c:pt idx="8">
                  <c:v>73.973031220171848</c:v>
                </c:pt>
                <c:pt idx="9">
                  <c:v>72.916273631313189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[Graph_HPCA.xlsx]HPCA!$E$4</c:f>
              <c:strCache>
                <c:ptCount val="1"/>
                <c:pt idx="0">
                  <c:v> 10ms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[Graph_HPCA.xlsx]HPCA!$E$5:$E$14</c:f>
              <c:numCache>
                <c:formatCode>0.0</c:formatCode>
                <c:ptCount val="10"/>
                <c:pt idx="0">
                  <c:v>87.692596872078596</c:v>
                </c:pt>
                <c:pt idx="1">
                  <c:v>61.384817810455395</c:v>
                </c:pt>
                <c:pt idx="2">
                  <c:v>52.615558123247546</c:v>
                </c:pt>
                <c:pt idx="3">
                  <c:v>48.2309282796434</c:v>
                </c:pt>
                <c:pt idx="4">
                  <c:v>45.600150373481263</c:v>
                </c:pt>
                <c:pt idx="5">
                  <c:v>43.846298436039596</c:v>
                </c:pt>
                <c:pt idx="6">
                  <c:v>42.593547052152779</c:v>
                </c:pt>
                <c:pt idx="7">
                  <c:v>41.653983514237304</c:v>
                </c:pt>
                <c:pt idx="8">
                  <c:v>40.923211873636902</c:v>
                </c:pt>
                <c:pt idx="9">
                  <c:v>40.338594561156214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07384"/>
        <c:axId val="181605032"/>
      </c:scatterChart>
      <c:valAx>
        <c:axId val="181607384"/>
        <c:scaling>
          <c:orientation val="minMax"/>
          <c:max val="10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Write Pulse Width (ns)</a:t>
                </a:r>
              </a:p>
            </c:rich>
          </c:tx>
          <c:layout>
            <c:manualLayout>
              <c:xMode val="edge"/>
              <c:yMode val="edge"/>
              <c:x val="0.2892932183211846"/>
              <c:y val="0.885714285714286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1605032"/>
        <c:crosses val="autoZero"/>
        <c:crossBetween val="midCat"/>
        <c:majorUnit val="1"/>
      </c:valAx>
      <c:valAx>
        <c:axId val="181605032"/>
        <c:scaling>
          <c:orientation val="minMax"/>
          <c:max val="300"/>
          <c:min val="0"/>
        </c:scaling>
        <c:delete val="0"/>
        <c:axPos val="l"/>
        <c:majorGridlines>
          <c:spPr>
            <a:ln w="0"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c:spPr>
        </c:maj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/>
                  <a:t>Write Current (</a:t>
                </a:r>
                <a:r>
                  <a:rPr lang="en-US" sz="2000" b="0" dirty="0" err="1"/>
                  <a:t>uA</a:t>
                </a:r>
                <a:r>
                  <a:rPr lang="en-US" sz="2000" b="0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81607384"/>
        <c:crosses val="autoZero"/>
        <c:crossBetween val="midCat"/>
      </c:valAx>
      <c:spPr>
        <a:ln w="19050"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21302136636103519"/>
          <c:y val="0.16759020507052019"/>
          <c:w val="0.72801896447294179"/>
          <c:h val="0.10967275244440607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669758609719333"/>
          <c:y val="0.10406248102630508"/>
          <c:w val="0.64981215054559294"/>
          <c:h val="0.7573458003160219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'%'!$M$124</c:f>
              <c:strCache>
                <c:ptCount val="1"/>
                <c:pt idx="0">
                  <c:v>5 ms</c:v>
                </c:pt>
              </c:strCache>
            </c:strRef>
          </c:tx>
          <c:spPr>
            <a:solidFill>
              <a:srgbClr val="6699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('%'!$Q$124:$S$124,'%'!$V$124)</c:f>
              <c:numCache>
                <c:formatCode>0.0</c:formatCode>
                <c:ptCount val="4"/>
                <c:pt idx="0">
                  <c:v>25.279999999999987</c:v>
                </c:pt>
                <c:pt idx="1">
                  <c:v>40.14</c:v>
                </c:pt>
                <c:pt idx="2">
                  <c:v>9.48</c:v>
                </c:pt>
                <c:pt idx="3">
                  <c:v>42.9</c:v>
                </c:pt>
              </c:numCache>
            </c:numRef>
          </c:val>
        </c:ser>
        <c:ser>
          <c:idx val="1"/>
          <c:order val="1"/>
          <c:tx>
            <c:strRef>
              <c:f>'%'!$M$125</c:f>
              <c:strCache>
                <c:ptCount val="1"/>
                <c:pt idx="0">
                  <c:v>10 ms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('%'!$Q$125:$S$125,'%'!$V$125)</c:f>
              <c:numCache>
                <c:formatCode>0.0</c:formatCode>
                <c:ptCount val="4"/>
                <c:pt idx="0">
                  <c:v>8.26</c:v>
                </c:pt>
                <c:pt idx="1">
                  <c:v>16.95</c:v>
                </c:pt>
                <c:pt idx="2">
                  <c:v>7.18</c:v>
                </c:pt>
                <c:pt idx="3">
                  <c:v>10.15</c:v>
                </c:pt>
              </c:numCache>
            </c:numRef>
          </c:val>
        </c:ser>
        <c:ser>
          <c:idx val="2"/>
          <c:order val="2"/>
          <c:tx>
            <c:strRef>
              <c:f>'%'!$M$126</c:f>
              <c:strCache>
                <c:ptCount val="1"/>
                <c:pt idx="0">
                  <c:v>20 ms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('%'!$Q$126:$S$126,'%'!$V$126)</c:f>
              <c:numCache>
                <c:formatCode>0.0</c:formatCode>
                <c:ptCount val="4"/>
                <c:pt idx="0">
                  <c:v>14.78</c:v>
                </c:pt>
                <c:pt idx="1">
                  <c:v>19.919999999999987</c:v>
                </c:pt>
                <c:pt idx="2">
                  <c:v>13.3</c:v>
                </c:pt>
                <c:pt idx="3">
                  <c:v>10.72</c:v>
                </c:pt>
              </c:numCache>
            </c:numRef>
          </c:val>
        </c:ser>
        <c:ser>
          <c:idx val="3"/>
          <c:order val="3"/>
          <c:tx>
            <c:strRef>
              <c:f>'%'!$M$127</c:f>
              <c:strCache>
                <c:ptCount val="1"/>
                <c:pt idx="0">
                  <c:v>30 ms</c:v>
                </c:pt>
              </c:strCache>
            </c:strRef>
          </c:tx>
          <c:spPr>
            <a:solidFill>
              <a:srgbClr val="0066CC">
                <a:lumMod val="75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('%'!$Q$127:$S$127,'%'!$V$127)</c:f>
              <c:numCache>
                <c:formatCode>0.0</c:formatCode>
                <c:ptCount val="4"/>
                <c:pt idx="0">
                  <c:v>12.93</c:v>
                </c:pt>
                <c:pt idx="1">
                  <c:v>8.5</c:v>
                </c:pt>
                <c:pt idx="2">
                  <c:v>12.13</c:v>
                </c:pt>
                <c:pt idx="3">
                  <c:v>6.63</c:v>
                </c:pt>
              </c:numCache>
            </c:numRef>
          </c:val>
        </c:ser>
        <c:ser>
          <c:idx val="4"/>
          <c:order val="4"/>
          <c:tx>
            <c:strRef>
              <c:f>'%'!$M$128</c:f>
              <c:strCache>
                <c:ptCount val="1"/>
                <c:pt idx="0">
                  <c:v>40 ms</c:v>
                </c:pt>
              </c:strCache>
            </c:strRef>
          </c:tx>
          <c:spPr>
            <a:solidFill>
              <a:srgbClr val="0066CC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('%'!$Q$128:$S$128,'%'!$V$128)</c:f>
              <c:numCache>
                <c:formatCode>0.0</c:formatCode>
                <c:ptCount val="4"/>
                <c:pt idx="0">
                  <c:v>11.08</c:v>
                </c:pt>
                <c:pt idx="1">
                  <c:v>5.0599999999999996</c:v>
                </c:pt>
                <c:pt idx="2">
                  <c:v>10.64</c:v>
                </c:pt>
                <c:pt idx="3">
                  <c:v>5.0999999999999996</c:v>
                </c:pt>
              </c:numCache>
            </c:numRef>
          </c:val>
        </c:ser>
        <c:ser>
          <c:idx val="5"/>
          <c:order val="5"/>
          <c:tx>
            <c:strRef>
              <c:f>'%'!$M$129</c:f>
              <c:strCache>
                <c:ptCount val="1"/>
                <c:pt idx="0">
                  <c:v>40+ ms</c:v>
                </c:pt>
              </c:strCache>
            </c:strRef>
          </c:tx>
          <c:spPr>
            <a:solidFill>
              <a:srgbClr val="0066CC">
                <a:lumMod val="20000"/>
                <a:lumOff val="8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('%'!$Q$123:$S$123,'%'!$V$123)</c:f>
              <c:strCache>
                <c:ptCount val="4"/>
                <c:pt idx="0">
                  <c:v>libq.</c:v>
                </c:pt>
                <c:pt idx="1">
                  <c:v>gcc</c:v>
                </c:pt>
                <c:pt idx="2">
                  <c:v>namd</c:v>
                </c:pt>
                <c:pt idx="3">
                  <c:v>AVG. </c:v>
                </c:pt>
              </c:strCache>
            </c:strRef>
          </c:cat>
          <c:val>
            <c:numRef>
              <c:f>('%'!$Q$129:$S$129,'%'!$V$129)</c:f>
              <c:numCache>
                <c:formatCode>0.0</c:formatCode>
                <c:ptCount val="4"/>
                <c:pt idx="0">
                  <c:v>27.67</c:v>
                </c:pt>
                <c:pt idx="1">
                  <c:v>9.43</c:v>
                </c:pt>
                <c:pt idx="2">
                  <c:v>47.27000000000001</c:v>
                </c:pt>
                <c:pt idx="3">
                  <c:v>24.5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181647176"/>
        <c:axId val="181647568"/>
      </c:barChart>
      <c:catAx>
        <c:axId val="181647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81647568"/>
        <c:crosses val="autoZero"/>
        <c:auto val="1"/>
        <c:lblAlgn val="ctr"/>
        <c:lblOffset val="100"/>
        <c:noMultiLvlLbl val="0"/>
      </c:catAx>
      <c:valAx>
        <c:axId val="181647568"/>
        <c:scaling>
          <c:orientation val="minMax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81647176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83539117098846205"/>
          <c:y val="0.25347805482648"/>
          <c:w val="0.16460882901153787"/>
          <c:h val="0.47397856517935699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00"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37882640799998"/>
          <c:y val="6.8756682366310523E-2"/>
          <c:w val="0.67351151258894693"/>
          <c:h val="0.7564984948298386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'%'!$M$124</c:f>
              <c:strCache>
                <c:ptCount val="1"/>
                <c:pt idx="0">
                  <c:v>5 ms</c:v>
                </c:pt>
              </c:strCache>
            </c:strRef>
          </c:tx>
          <c:spPr>
            <a:solidFill>
              <a:srgbClr val="6699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('%'!$N$124:$P$124,'%'!$U$124)</c:f>
              <c:numCache>
                <c:formatCode>General</c:formatCode>
                <c:ptCount val="4"/>
                <c:pt idx="0">
                  <c:v>33.800000000000004</c:v>
                </c:pt>
                <c:pt idx="1">
                  <c:v>22.97</c:v>
                </c:pt>
                <c:pt idx="2">
                  <c:v>4.21</c:v>
                </c:pt>
                <c:pt idx="3" formatCode="0.0">
                  <c:v>34.404615384615376</c:v>
                </c:pt>
              </c:numCache>
            </c:numRef>
          </c:val>
        </c:ser>
        <c:ser>
          <c:idx val="1"/>
          <c:order val="1"/>
          <c:tx>
            <c:strRef>
              <c:f>'%'!$M$125</c:f>
              <c:strCache>
                <c:ptCount val="1"/>
                <c:pt idx="0">
                  <c:v>10 ms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('%'!$N$125:$P$125,'%'!$U$125)</c:f>
              <c:numCache>
                <c:formatCode>General</c:formatCode>
                <c:ptCount val="4"/>
                <c:pt idx="0">
                  <c:v>18.610000000000031</c:v>
                </c:pt>
                <c:pt idx="1">
                  <c:v>23.58</c:v>
                </c:pt>
                <c:pt idx="2">
                  <c:v>6.06</c:v>
                </c:pt>
                <c:pt idx="3" formatCode="0.0">
                  <c:v>17.590769230768988</c:v>
                </c:pt>
              </c:numCache>
            </c:numRef>
          </c:val>
        </c:ser>
        <c:ser>
          <c:idx val="2"/>
          <c:order val="2"/>
          <c:tx>
            <c:strRef>
              <c:f>'%'!$M$126</c:f>
              <c:strCache>
                <c:ptCount val="1"/>
                <c:pt idx="0">
                  <c:v>20 ms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('%'!$N$126:$P$126,'%'!$U$126)</c:f>
              <c:numCache>
                <c:formatCode>General</c:formatCode>
                <c:ptCount val="4"/>
                <c:pt idx="0">
                  <c:v>20.67</c:v>
                </c:pt>
                <c:pt idx="1">
                  <c:v>30.459999999999987</c:v>
                </c:pt>
                <c:pt idx="2">
                  <c:v>12.360000000000024</c:v>
                </c:pt>
                <c:pt idx="3" formatCode="0.0">
                  <c:v>17.259999999999987</c:v>
                </c:pt>
              </c:numCache>
            </c:numRef>
          </c:val>
        </c:ser>
        <c:ser>
          <c:idx val="3"/>
          <c:order val="3"/>
          <c:tx>
            <c:strRef>
              <c:f>'%'!$M$127</c:f>
              <c:strCache>
                <c:ptCount val="1"/>
                <c:pt idx="0">
                  <c:v>30 ms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('%'!$N$127:$P$127,'%'!$U$127)</c:f>
              <c:numCache>
                <c:formatCode>General</c:formatCode>
                <c:ptCount val="4"/>
                <c:pt idx="0">
                  <c:v>9.3600000000000048</c:v>
                </c:pt>
                <c:pt idx="1">
                  <c:v>10.29</c:v>
                </c:pt>
                <c:pt idx="2">
                  <c:v>10.91</c:v>
                </c:pt>
                <c:pt idx="3" formatCode="0.0">
                  <c:v>5.8938461538461544</c:v>
                </c:pt>
              </c:numCache>
            </c:numRef>
          </c:val>
        </c:ser>
        <c:ser>
          <c:idx val="4"/>
          <c:order val="4"/>
          <c:tx>
            <c:strRef>
              <c:f>'%'!$M$128</c:f>
              <c:strCache>
                <c:ptCount val="1"/>
                <c:pt idx="0">
                  <c:v>40 ms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('%'!$N$128:$P$128,'%'!$U$128)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7.02</c:v>
                </c:pt>
                <c:pt idx="2">
                  <c:v>8.34</c:v>
                </c:pt>
                <c:pt idx="3" formatCode="0.0">
                  <c:v>3.9615384615384621</c:v>
                </c:pt>
              </c:numCache>
            </c:numRef>
          </c:val>
        </c:ser>
        <c:ser>
          <c:idx val="5"/>
          <c:order val="5"/>
          <c:tx>
            <c:strRef>
              <c:f>'%'!$M$129</c:f>
              <c:strCache>
                <c:ptCount val="1"/>
                <c:pt idx="0">
                  <c:v>40+ ms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('%'!$N$123:$P$123,'%'!$U$123)</c:f>
              <c:strCache>
                <c:ptCount val="4"/>
                <c:pt idx="0">
                  <c:v>frrt.</c:v>
                </c:pt>
                <c:pt idx="1">
                  <c:v>fluid.</c:v>
                </c:pt>
                <c:pt idx="2">
                  <c:v>x264</c:v>
                </c:pt>
                <c:pt idx="3">
                  <c:v>AVG.</c:v>
                </c:pt>
              </c:strCache>
            </c:strRef>
          </c:cat>
          <c:val>
            <c:numRef>
              <c:f>('%'!$N$129:$P$129,'%'!$U$129)</c:f>
              <c:numCache>
                <c:formatCode>General</c:formatCode>
                <c:ptCount val="4"/>
                <c:pt idx="0">
                  <c:v>12.46</c:v>
                </c:pt>
                <c:pt idx="1">
                  <c:v>5.6499999999999977</c:v>
                </c:pt>
                <c:pt idx="2">
                  <c:v>58.11</c:v>
                </c:pt>
                <c:pt idx="3" formatCode="0.0">
                  <c:v>20.89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222493408"/>
        <c:axId val="222493800"/>
      </c:barChart>
      <c:catAx>
        <c:axId val="222493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2493800"/>
        <c:crosses val="autoZero"/>
        <c:auto val="1"/>
        <c:lblAlgn val="ctr"/>
        <c:lblOffset val="100"/>
        <c:noMultiLvlLbl val="0"/>
      </c:catAx>
      <c:valAx>
        <c:axId val="222493800"/>
        <c:scaling>
          <c:orientation val="minMax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0" dirty="0" smtClean="0">
                    <a:latin typeface="Arial" pitchFamily="34" charset="0"/>
                    <a:cs typeface="Arial" pitchFamily="34" charset="0"/>
                  </a:rPr>
                  <a:t>Percentage of Blocks</a:t>
                </a:r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6.3841490438504072E-4"/>
              <c:y val="8.5190695071885231E-2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249340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892263330790164E-2"/>
          <c:y val="0.14130423567862216"/>
          <c:w val="0.889919919026397"/>
          <c:h val="0.66947238344522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PARSEC!$B$49</c:f>
              <c:strCache>
                <c:ptCount val="1"/>
                <c:pt idx="0">
                  <c:v>S-1MB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</c:spPr>
          <c:invertIfNegative val="0"/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PARSEC!$B$50:$B$59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4"/>
          <c:order val="1"/>
          <c:tx>
            <c:strRef>
              <c:f>PARSEC!$C$49</c:f>
              <c:strCache>
                <c:ptCount val="1"/>
                <c:pt idx="0">
                  <c:v>S-4MB (Ideal)</c:v>
                </c:pt>
              </c:strCache>
            </c:strRef>
          </c:tx>
          <c:spPr>
            <a:solidFill>
              <a:srgbClr val="9BBB59">
                <a:lumMod val="50000"/>
              </a:srgbClr>
            </a:solidFill>
            <a:ln w="12700">
              <a:solidFill>
                <a:sysClr val="windowText" lastClr="000000"/>
              </a:solidFill>
            </a:ln>
          </c:spPr>
          <c:invertIfNegative val="0"/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PARSEC!$C$50:$C$59</c:f>
              <c:numCache>
                <c:formatCode>General</c:formatCode>
                <c:ptCount val="10"/>
                <c:pt idx="0">
                  <c:v>1.2928826365764261</c:v>
                </c:pt>
                <c:pt idx="1">
                  <c:v>1.093756249070762</c:v>
                </c:pt>
                <c:pt idx="2">
                  <c:v>1.1693632093769151</c:v>
                </c:pt>
                <c:pt idx="3">
                  <c:v>1.0043430154264439</c:v>
                </c:pt>
                <c:pt idx="4">
                  <c:v>1.1972227727745399</c:v>
                </c:pt>
                <c:pt idx="5">
                  <c:v>1.3004326502723238</c:v>
                </c:pt>
                <c:pt idx="6">
                  <c:v>1.7706499775226359</c:v>
                </c:pt>
                <c:pt idx="7">
                  <c:v>1.7217034848834278</c:v>
                </c:pt>
                <c:pt idx="8">
                  <c:v>1.1072140678626179</c:v>
                </c:pt>
                <c:pt idx="9">
                  <c:v>1.235215937852262</c:v>
                </c:pt>
              </c:numCache>
            </c:numRef>
          </c:val>
        </c:ser>
        <c:ser>
          <c:idx val="1"/>
          <c:order val="2"/>
          <c:tx>
            <c:strRef>
              <c:f>PARSEC!$D$49</c:f>
              <c:strCache>
                <c:ptCount val="1"/>
                <c:pt idx="0">
                  <c:v>M-4MB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ysClr val="windowText" lastClr="000000"/>
              </a:solidFill>
            </a:ln>
          </c:spPr>
          <c:invertIfNegative val="0"/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PARSEC!$D$50:$D$59</c:f>
              <c:numCache>
                <c:formatCode>General</c:formatCode>
                <c:ptCount val="10"/>
                <c:pt idx="0">
                  <c:v>0.92883510630584565</c:v>
                </c:pt>
                <c:pt idx="1">
                  <c:v>0.83865241529076162</c:v>
                </c:pt>
                <c:pt idx="2">
                  <c:v>0.90826866461111999</c:v>
                </c:pt>
                <c:pt idx="3">
                  <c:v>0.88320007359311092</c:v>
                </c:pt>
                <c:pt idx="4">
                  <c:v>1.069362238687507</c:v>
                </c:pt>
                <c:pt idx="5">
                  <c:v>1.0540968131453399</c:v>
                </c:pt>
                <c:pt idx="6">
                  <c:v>1.394397818684334</c:v>
                </c:pt>
                <c:pt idx="7">
                  <c:v>1.5239177530249932</c:v>
                </c:pt>
                <c:pt idx="8">
                  <c:v>1.0927367774664478</c:v>
                </c:pt>
                <c:pt idx="9">
                  <c:v>1.0577130537459918</c:v>
                </c:pt>
              </c:numCache>
            </c:numRef>
          </c:val>
        </c:ser>
        <c:ser>
          <c:idx val="2"/>
          <c:order val="3"/>
          <c:tx>
            <c:strRef>
              <c:f>PARSEC!$E$49</c:f>
              <c:strCache>
                <c:ptCount val="1"/>
                <c:pt idx="0">
                  <c:v>Volatile M-4MB(1sec)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</c:spPr>
          <c:invertIfNegative val="0"/>
          <c:val>
            <c:numRef>
              <c:f>PARSEC!$E$50:$E$59</c:f>
              <c:numCache>
                <c:formatCode>General</c:formatCode>
                <c:ptCount val="10"/>
                <c:pt idx="0">
                  <c:v>1.0709402220455131</c:v>
                </c:pt>
                <c:pt idx="1">
                  <c:v>1.011375778090537</c:v>
                </c:pt>
                <c:pt idx="2">
                  <c:v>0.981834007606051</c:v>
                </c:pt>
                <c:pt idx="3">
                  <c:v>0.97451787571452997</c:v>
                </c:pt>
                <c:pt idx="4">
                  <c:v>1.0733224821734126</c:v>
                </c:pt>
                <c:pt idx="5">
                  <c:v>1.179119753868394</c:v>
                </c:pt>
                <c:pt idx="6">
                  <c:v>1.4358396845208852</c:v>
                </c:pt>
                <c:pt idx="7">
                  <c:v>1.5789684600679879</c:v>
                </c:pt>
                <c:pt idx="8">
                  <c:v>1.1003883875371758</c:v>
                </c:pt>
                <c:pt idx="9">
                  <c:v>1.1208361659053481</c:v>
                </c:pt>
              </c:numCache>
            </c:numRef>
          </c:val>
        </c:ser>
        <c:ser>
          <c:idx val="3"/>
          <c:order val="4"/>
          <c:tx>
            <c:strRef>
              <c:f>PARSEC!$F$49</c:f>
              <c:strCache>
                <c:ptCount val="1"/>
                <c:pt idx="0">
                  <c:v>Volatile M-4MB(10ms)</c:v>
                </c:pt>
              </c:strCache>
            </c:strRef>
          </c:tx>
          <c:spPr>
            <a:solidFill>
              <a:srgbClr val="F79646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c:spPr>
          <c:invertIfNegative val="0"/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PARSEC!$F$50:$F$59</c:f>
              <c:numCache>
                <c:formatCode>General</c:formatCode>
                <c:ptCount val="10"/>
                <c:pt idx="0">
                  <c:v>0.91631388317829099</c:v>
                </c:pt>
                <c:pt idx="1">
                  <c:v>0.81331961382519191</c:v>
                </c:pt>
                <c:pt idx="2">
                  <c:v>0.91148180256884992</c:v>
                </c:pt>
                <c:pt idx="3">
                  <c:v>0.93927239926304451</c:v>
                </c:pt>
                <c:pt idx="4">
                  <c:v>0.81302474046360662</c:v>
                </c:pt>
                <c:pt idx="5">
                  <c:v>0.96827827402941091</c:v>
                </c:pt>
                <c:pt idx="6">
                  <c:v>1.4022743569483758</c:v>
                </c:pt>
                <c:pt idx="7">
                  <c:v>1.224437150893958</c:v>
                </c:pt>
                <c:pt idx="8">
                  <c:v>0.97921209584139557</c:v>
                </c:pt>
                <c:pt idx="9">
                  <c:v>0.99032176976125441</c:v>
                </c:pt>
              </c:numCache>
            </c:numRef>
          </c:val>
        </c:ser>
        <c:ser>
          <c:idx val="5"/>
          <c:order val="5"/>
          <c:tx>
            <c:strRef>
              <c:f>PARSEC!$G$49</c:f>
              <c:strCache>
                <c:ptCount val="1"/>
                <c:pt idx="0">
                  <c:v>Revived-M-4MB(10ms)</c:v>
                </c:pt>
              </c:strCache>
            </c:strRef>
          </c:tx>
          <c:spPr>
            <a:solidFill>
              <a:srgbClr val="1F497D">
                <a:lumMod val="75000"/>
              </a:srgbClr>
            </a:solidFill>
            <a:ln w="12700">
              <a:solidFill>
                <a:sysClr val="windowText" lastClr="000000"/>
              </a:solidFill>
            </a:ln>
          </c:spPr>
          <c:invertIfNegative val="0"/>
          <c:cat>
            <c:strRef>
              <c:f>PARSEC!$A$50:$A$59</c:f>
              <c:strCache>
                <c:ptCount val="10"/>
                <c:pt idx="0">
                  <c:v>dedup</c:v>
                </c:pt>
                <c:pt idx="1">
                  <c:v>freq.</c:v>
                </c:pt>
                <c:pt idx="2">
                  <c:v>rtvw.</c:v>
                </c:pt>
                <c:pt idx="3">
                  <c:v>swpts.</c:v>
                </c:pt>
                <c:pt idx="4">
                  <c:v>x264</c:v>
                </c:pt>
                <c:pt idx="5">
                  <c:v>frrt.</c:v>
                </c:pt>
                <c:pt idx="6">
                  <c:v>fcsim.</c:v>
                </c:pt>
                <c:pt idx="7">
                  <c:v>vips</c:v>
                </c:pt>
                <c:pt idx="8">
                  <c:v>fluid.</c:v>
                </c:pt>
                <c:pt idx="9">
                  <c:v>AVG. </c:v>
                </c:pt>
              </c:strCache>
            </c:strRef>
          </c:cat>
          <c:val>
            <c:numRef>
              <c:f>PARSEC!$G$50:$G$59</c:f>
              <c:numCache>
                <c:formatCode>General</c:formatCode>
                <c:ptCount val="10"/>
                <c:pt idx="0">
                  <c:v>1.222462476755622</c:v>
                </c:pt>
                <c:pt idx="1">
                  <c:v>1.058862304357516</c:v>
                </c:pt>
                <c:pt idx="2">
                  <c:v>1.1220692546537581</c:v>
                </c:pt>
                <c:pt idx="3">
                  <c:v>1.0028900626307999</c:v>
                </c:pt>
                <c:pt idx="4">
                  <c:v>1.118921110528883</c:v>
                </c:pt>
                <c:pt idx="5">
                  <c:v>1.1956817794660113</c:v>
                </c:pt>
                <c:pt idx="6">
                  <c:v>1.7615233193684345</c:v>
                </c:pt>
                <c:pt idx="7">
                  <c:v>1.5719302752614892</c:v>
                </c:pt>
                <c:pt idx="8">
                  <c:v>1.024640784374357</c:v>
                </c:pt>
                <c:pt idx="9">
                  <c:v>1.1775799918224619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494192"/>
        <c:axId val="222496544"/>
      </c:barChart>
      <c:catAx>
        <c:axId val="222494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100" b="0"/>
            </a:pPr>
            <a:endParaRPr lang="en-US"/>
          </a:p>
        </c:txPr>
        <c:crossAx val="222496544"/>
        <c:crosses val="autoZero"/>
        <c:auto val="1"/>
        <c:lblAlgn val="ctr"/>
        <c:lblOffset val="100"/>
        <c:noMultiLvlLbl val="0"/>
      </c:catAx>
      <c:valAx>
        <c:axId val="222496544"/>
        <c:scaling>
          <c:orientation val="minMax"/>
          <c:max val="1.8"/>
          <c:min val="0.70000000000000262"/>
        </c:scaling>
        <c:delete val="0"/>
        <c:axPos val="l"/>
        <c:majorGridlines>
          <c:spPr>
            <a:ln>
              <a:solidFill>
                <a:sysClr val="window" lastClr="FFFFFF">
                  <a:lumMod val="95000"/>
                </a:sys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/>
                  <a:t>Normalized speedup</a:t>
                </a:r>
              </a:p>
            </c:rich>
          </c:tx>
          <c:layout>
            <c:manualLayout>
              <c:xMode val="edge"/>
              <c:yMode val="edge"/>
              <c:x val="8.6204057638462703E-3"/>
              <c:y val="0.1295164156455578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22494192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7.7881971559932095E-2"/>
          <c:y val="1.5119203610830904E-2"/>
          <c:w val="0.89999988377155204"/>
          <c:h val="8.5994141209393526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0.20271</cdr:x>
      <cdr:y>0.02441</cdr:y>
    </cdr:from>
    <cdr:to>
      <cdr:x>0.80049</cdr:x>
      <cdr:y>0.08138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15578" y="89297"/>
          <a:ext cx="2405063" cy="208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D574-69B7-45D2-B53C-0DD73D39539D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B965-224E-4E46-968B-265BD1CB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B965-224E-4E46-968B-265BD1CB58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981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543050" cy="365125"/>
          </a:xfrm>
        </p:spPr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509752" y="3536239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8" name="Picture 7" descr="utaharch-tight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11" y="102368"/>
            <a:ext cx="8305800" cy="601826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903889"/>
            <a:ext cx="8305800" cy="5273074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§"/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91511" y="804041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8" name="Picture 7" descr="utaharch-tight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Architecture Reading Club Spring'13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STT-RAM as a sub for SRAM and DRAM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 State </a:t>
            </a:r>
          </a:p>
          <a:p>
            <a:r>
              <a:rPr lang="en-US" dirty="0"/>
              <a:t>DAC’12, ISPASS’13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Revived STT-RAM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876"/>
            <a:ext cx="8305800" cy="1181738"/>
          </a:xfrm>
        </p:spPr>
        <p:txBody>
          <a:bodyPr>
            <a:normAutofit/>
          </a:bodyPr>
          <a:lstStyle/>
          <a:p>
            <a:r>
              <a:rPr lang="en-US" dirty="0" smtClean="0"/>
              <a:t>Refresh only blocks that are in the MRU positions</a:t>
            </a:r>
          </a:p>
          <a:p>
            <a:r>
              <a:rPr lang="en-US" dirty="0" smtClean="0"/>
              <a:t>Maintain a temporary buffer for refreshing these blocks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69947" y="3122914"/>
            <a:ext cx="1037912" cy="47660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ot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Block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7345" y="2795181"/>
            <a:ext cx="1049218" cy="31205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ot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WAY ID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41545"/>
              </p:ext>
            </p:extLst>
          </p:nvPr>
        </p:nvGraphicFramePr>
        <p:xfrm>
          <a:off x="2226505" y="2795649"/>
          <a:ext cx="5396304" cy="3648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  <a:gridCol w="337269"/>
              </a:tblGrid>
              <a:tr h="3648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76659"/>
              </p:ext>
            </p:extLst>
          </p:nvPr>
        </p:nvGraphicFramePr>
        <p:xfrm>
          <a:off x="2226261" y="3113547"/>
          <a:ext cx="5396608" cy="4674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  <a:gridCol w="337288"/>
              </a:tblGrid>
              <a:tr h="467411"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Left Brace 25"/>
          <p:cNvSpPr/>
          <p:nvPr/>
        </p:nvSpPr>
        <p:spPr bwMode="auto">
          <a:xfrm rot="16200000">
            <a:off x="3390070" y="2371575"/>
            <a:ext cx="243348" cy="2839064"/>
          </a:xfrm>
          <a:prstGeom prst="leftBrace">
            <a:avLst/>
          </a:prstGeom>
          <a:noFill/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6200000" flipH="1">
            <a:off x="2224951" y="4089764"/>
            <a:ext cx="1047133" cy="147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6200000" flipH="1">
            <a:off x="3224152" y="4078700"/>
            <a:ext cx="1047135" cy="73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468297" y="4628077"/>
            <a:ext cx="1725561" cy="341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 Buffer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Full?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0" name="Group 112"/>
          <p:cNvGrpSpPr/>
          <p:nvPr/>
        </p:nvGrpSpPr>
        <p:grpSpPr>
          <a:xfrm>
            <a:off x="1967423" y="5208439"/>
            <a:ext cx="411480" cy="825500"/>
            <a:chOff x="2028524" y="2438400"/>
            <a:chExt cx="457200" cy="990600"/>
          </a:xfrm>
          <a:solidFill>
            <a:srgbClr val="CCCC00"/>
          </a:solidFill>
          <a:effectLst/>
        </p:grpSpPr>
        <p:sp>
          <p:nvSpPr>
            <p:cNvPr id="31" name="Rectangle 30"/>
            <p:cNvSpPr/>
            <p:nvPr/>
          </p:nvSpPr>
          <p:spPr>
            <a:xfrm>
              <a:off x="2028524" y="2438400"/>
              <a:ext cx="457200" cy="990600"/>
            </a:xfrm>
            <a:prstGeom prst="rect">
              <a:avLst/>
            </a:prstGeom>
            <a:grpFill/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028524" y="2686050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028524" y="2838450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028524" y="2989847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028524" y="3142247"/>
              <a:ext cx="457200" cy="0"/>
            </a:xfrm>
            <a:prstGeom prst="line">
              <a:avLst/>
            </a:prstGeom>
            <a:grpFill/>
            <a:ln w="25400"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416917" y="4531586"/>
            <a:ext cx="514564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26359" y="4820739"/>
            <a:ext cx="1095736" cy="51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5341773" y="4625619"/>
            <a:ext cx="17255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Dirty?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6012885" y="5274840"/>
            <a:ext cx="512213" cy="87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21073" y="5112661"/>
            <a:ext cx="955993" cy="27699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5376188" y="5552309"/>
            <a:ext cx="180422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Write-back to DRAM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2186" y="5038958"/>
            <a:ext cx="3847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379812" y="5494613"/>
            <a:ext cx="1131932" cy="3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264711" y="5180788"/>
            <a:ext cx="457201" cy="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35794" y="5193040"/>
            <a:ext cx="727764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COPY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rot="16200000" flipV="1">
            <a:off x="986087" y="5173772"/>
            <a:ext cx="685799" cy="7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1347421" y="5503151"/>
            <a:ext cx="624349" cy="24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002561" y="3588314"/>
            <a:ext cx="2576052" cy="1029929"/>
            <a:chOff x="4311445" y="2393800"/>
            <a:chExt cx="2839064" cy="1054688"/>
          </a:xfrm>
        </p:grpSpPr>
        <p:sp>
          <p:nvSpPr>
            <p:cNvPr id="49" name="Left Brace 48"/>
            <p:cNvSpPr/>
            <p:nvPr/>
          </p:nvSpPr>
          <p:spPr bwMode="auto">
            <a:xfrm rot="16200000">
              <a:off x="5609303" y="1192162"/>
              <a:ext cx="243348" cy="2839064"/>
            </a:xfrm>
            <a:prstGeom prst="leftBrace">
              <a:avLst/>
            </a:prstGeom>
            <a:noFill/>
            <a:ln w="19050" cap="flat" cmpd="sng" algn="ctr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16200000" flipH="1">
              <a:off x="4630198" y="2917549"/>
              <a:ext cx="1047133" cy="147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rot="16200000" flipH="1">
              <a:off x="4986338" y="2913681"/>
              <a:ext cx="1047135" cy="73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Pentagon 51"/>
          <p:cNvSpPr/>
          <p:nvPr/>
        </p:nvSpPr>
        <p:spPr bwMode="auto">
          <a:xfrm>
            <a:off x="2184216" y="1912032"/>
            <a:ext cx="2695442" cy="3693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 Blocks </a:t>
            </a:r>
          </a:p>
        </p:txBody>
      </p:sp>
      <p:sp>
        <p:nvSpPr>
          <p:cNvPr id="53" name="Pentagon 52"/>
          <p:cNvSpPr/>
          <p:nvPr/>
        </p:nvSpPr>
        <p:spPr bwMode="auto">
          <a:xfrm>
            <a:off x="4949538" y="1919407"/>
            <a:ext cx="2673319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NON- IMP Blocks </a:t>
            </a:r>
          </a:p>
        </p:txBody>
      </p:sp>
    </p:spTree>
    <p:extLst>
      <p:ext uri="{BB962C8B-B14F-4D97-AF65-F5344CB8AC3E}">
        <p14:creationId xmlns:p14="http://schemas.microsoft.com/office/powerpoint/2010/main" val="17266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  <p:bldP spid="36" grpId="0"/>
      <p:bldP spid="36" grpId="1"/>
      <p:bldP spid="38" grpId="0" animBg="1"/>
      <p:bldP spid="38" grpId="1" animBg="1"/>
      <p:bldP spid="38" grpId="2" animBg="1"/>
      <p:bldP spid="40" grpId="0"/>
      <p:bldP spid="40" grpId="1"/>
      <p:bldP spid="40" grpId="2"/>
      <p:bldP spid="41" grpId="0" animBg="1"/>
      <p:bldP spid="41" grpId="1" animBg="1"/>
      <p:bldP spid="41" grpId="2" animBg="1"/>
      <p:bldP spid="42" grpId="0"/>
      <p:bldP spid="42" grpId="1"/>
      <p:bldP spid="45" grpId="0"/>
      <p:bldP spid="4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4380614"/>
            <a:ext cx="8305800" cy="17963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S-4MB – upper bound</a:t>
            </a:r>
          </a:p>
          <a:p>
            <a:r>
              <a:rPr lang="en-US" dirty="0" smtClean="0"/>
              <a:t>M-4MB : 10 </a:t>
            </a:r>
            <a:r>
              <a:rPr lang="en-US" dirty="0" err="1" smtClean="0"/>
              <a:t>yrs</a:t>
            </a:r>
            <a:r>
              <a:rPr lang="en-US" dirty="0" smtClean="0"/>
              <a:t> retention - benefits from higher capacity, loses when benchmark is write intensive</a:t>
            </a:r>
          </a:p>
          <a:p>
            <a:r>
              <a:rPr lang="en-US" dirty="0" smtClean="0"/>
              <a:t>Volatile M-4MB : 1 sec – no refreshing. Gains from lower write latency </a:t>
            </a:r>
          </a:p>
          <a:p>
            <a:r>
              <a:rPr lang="en-US" dirty="0" smtClean="0"/>
              <a:t>Volatile M-4MB : 10ms – no refreshing. Suffers from excessive WB</a:t>
            </a:r>
          </a:p>
          <a:p>
            <a:r>
              <a:rPr lang="en-US" dirty="0" smtClean="0"/>
              <a:t>Volatile M-4MB : 10ms – with refresh (revive) : bridges the gap with ideal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11</a:t>
            </a:fld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7696200" y="5334001"/>
            <a:ext cx="399099" cy="2145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85927"/>
              </p:ext>
            </p:extLst>
          </p:nvPr>
        </p:nvGraphicFramePr>
        <p:xfrm>
          <a:off x="233916" y="883582"/>
          <a:ext cx="8463395" cy="372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2754" y="1686233"/>
            <a:ext cx="311191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PARSEC Benchmarks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7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S-1MB to M-4MB gives a total of 44% improvement in energy.</a:t>
            </a:r>
          </a:p>
          <a:p>
            <a:pPr lvl="1"/>
            <a:r>
              <a:rPr lang="en-US" dirty="0" smtClean="0"/>
              <a:t>Drastic reduction in leakage </a:t>
            </a:r>
          </a:p>
          <a:p>
            <a:endParaRPr lang="en-US" dirty="0" smtClean="0"/>
          </a:p>
          <a:p>
            <a:r>
              <a:rPr lang="en-US" dirty="0" smtClean="0"/>
              <a:t>Same in 1sec volatile</a:t>
            </a:r>
          </a:p>
          <a:p>
            <a:endParaRPr lang="en-US" dirty="0"/>
          </a:p>
          <a:p>
            <a:r>
              <a:rPr lang="en-US" dirty="0" smtClean="0"/>
              <a:t>Volatile 10ms has more WBs compared to volatile 1sec</a:t>
            </a:r>
          </a:p>
          <a:p>
            <a:endParaRPr lang="en-US" dirty="0"/>
          </a:p>
          <a:p>
            <a:r>
              <a:rPr lang="en-US" dirty="0" smtClean="0"/>
              <a:t>With refresh, back and forth writes to buffer – but dynamic energy is not dominant</a:t>
            </a:r>
          </a:p>
          <a:p>
            <a:endParaRPr lang="en-US" dirty="0"/>
          </a:p>
          <a:p>
            <a:r>
              <a:rPr lang="en-US" dirty="0" smtClean="0"/>
              <a:t>Overall 18% improvement over baseline STT-RAM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Evaluating STT-RAM as an Energy-Efficient Main Memory Alternative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 State </a:t>
            </a:r>
          </a:p>
          <a:p>
            <a:r>
              <a:rPr lang="en-US" dirty="0" smtClean="0"/>
              <a:t>ISPASS’13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DRAM </a:t>
            </a:r>
            <a:r>
              <a:rPr lang="en-US" dirty="0" err="1" smtClean="0"/>
              <a:t>vs</a:t>
            </a:r>
            <a:r>
              <a:rPr lang="en-US" dirty="0" smtClean="0"/>
              <a:t> STT-RAM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latency and energy comparable to DRAM</a:t>
            </a:r>
          </a:p>
          <a:p>
            <a:r>
              <a:rPr lang="en-US" dirty="0" smtClean="0"/>
              <a:t>Write latencies are 1.25X-2X higher</a:t>
            </a:r>
          </a:p>
          <a:p>
            <a:r>
              <a:rPr lang="en-US" dirty="0" smtClean="0"/>
              <a:t>Write energy is 5-10X higher</a:t>
            </a:r>
          </a:p>
          <a:p>
            <a:r>
              <a:rPr lang="en-US" dirty="0" smtClean="0"/>
              <a:t>Solve all these and throw away DRAM ! </a:t>
            </a:r>
          </a:p>
          <a:p>
            <a:endParaRPr lang="en-US" dirty="0" smtClean="0"/>
          </a:p>
          <a:p>
            <a:r>
              <a:rPr lang="en-US" dirty="0" smtClean="0"/>
              <a:t>Decoupled sensing and buffering</a:t>
            </a:r>
          </a:p>
          <a:p>
            <a:endParaRPr lang="en-US" dirty="0" smtClean="0"/>
          </a:p>
          <a:p>
            <a:r>
              <a:rPr lang="en-US" dirty="0" smtClean="0"/>
              <a:t>Key ideas</a:t>
            </a:r>
          </a:p>
          <a:p>
            <a:pPr lvl="1"/>
            <a:r>
              <a:rPr lang="en-US" dirty="0" smtClean="0"/>
              <a:t>Partial Writes</a:t>
            </a:r>
          </a:p>
          <a:p>
            <a:pPr lvl="1"/>
            <a:r>
              <a:rPr lang="en-US" dirty="0" smtClean="0"/>
              <a:t>Writes bypass the row buffer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STT-RAM cell and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4093535"/>
            <a:ext cx="8305800" cy="2083428"/>
          </a:xfrm>
        </p:spPr>
        <p:txBody>
          <a:bodyPr/>
          <a:lstStyle/>
          <a:p>
            <a:r>
              <a:rPr lang="en-US" dirty="0" smtClean="0"/>
              <a:t>To sense, apply small voltage difference between bit-line and sense-line and see current.</a:t>
            </a:r>
          </a:p>
          <a:p>
            <a:r>
              <a:rPr lang="en-US" dirty="0" smtClean="0"/>
              <a:t>Different sense-amps and write-amps because of different in read and write currents</a:t>
            </a:r>
          </a:p>
          <a:p>
            <a:r>
              <a:rPr lang="en-US" dirty="0" smtClean="0"/>
              <a:t>Dissociated row-buffer and sense-amps, no restoring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664"/>
            <a:ext cx="9144000" cy="24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Dumb STT-RAM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2" y="914307"/>
            <a:ext cx="7542589" cy="289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5" y="3806457"/>
            <a:ext cx="7420196" cy="25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Optimized STT-RAM: Selective &amp; Partial Writes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53" y="4790209"/>
            <a:ext cx="8305800" cy="15661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Selective &amp; Partial Writes </a:t>
            </a:r>
            <a:endParaRPr lang="en-US" dirty="0" smtClean="0"/>
          </a:p>
          <a:p>
            <a:r>
              <a:rPr lang="en-US" dirty="0" smtClean="0"/>
              <a:t>Dirty </a:t>
            </a:r>
            <a:r>
              <a:rPr lang="en-US" dirty="0" smtClean="0"/>
              <a:t>bit with row-buffer says whether or not to write the row </a:t>
            </a:r>
            <a:r>
              <a:rPr lang="en-US" dirty="0" smtClean="0"/>
              <a:t>back</a:t>
            </a:r>
          </a:p>
          <a:p>
            <a:r>
              <a:rPr lang="en-US" dirty="0" smtClean="0"/>
              <a:t>Partial writes just write the 64B dirty block needs to be written </a:t>
            </a:r>
            <a:r>
              <a:rPr lang="en-US" dirty="0" err="1" smtClean="0"/>
              <a:t>vs</a:t>
            </a:r>
            <a:r>
              <a:rPr lang="en-US" dirty="0" smtClean="0"/>
              <a:t> the whole row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" y="905774"/>
            <a:ext cx="7262037" cy="37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Optimized STT-RAM: Write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4154385"/>
            <a:ext cx="8305800" cy="2201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Bypass – write directly to array not the RB </a:t>
            </a:r>
          </a:p>
          <a:p>
            <a:pPr lvl="1"/>
            <a:r>
              <a:rPr lang="en-US" dirty="0" smtClean="0"/>
              <a:t>Reduce write interference on read hit-rate</a:t>
            </a:r>
          </a:p>
          <a:p>
            <a:r>
              <a:rPr lang="en-US" dirty="0" smtClean="0"/>
              <a:t>Write driver feeds into write amplifier </a:t>
            </a:r>
          </a:p>
          <a:p>
            <a:r>
              <a:rPr lang="en-US" dirty="0" smtClean="0"/>
              <a:t>Might not work out for benchmarks with high write hit-rate </a:t>
            </a:r>
          </a:p>
          <a:p>
            <a:pPr lvl="1"/>
            <a:r>
              <a:rPr lang="en-US" dirty="0" smtClean="0"/>
              <a:t>Each write-hit now converted into a slow array write and might show up on the critical path.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3" y="985235"/>
            <a:ext cx="7378995" cy="31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: Energy Selective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4933507"/>
            <a:ext cx="8305800" cy="967010"/>
          </a:xfrm>
        </p:spPr>
        <p:txBody>
          <a:bodyPr/>
          <a:lstStyle/>
          <a:p>
            <a:r>
              <a:rPr lang="en-US" dirty="0" err="1" smtClean="0"/>
              <a:t>Unoptimized</a:t>
            </a:r>
            <a:r>
              <a:rPr lang="en-US" dirty="0" smtClean="0"/>
              <a:t> STT-RAM = 1.96X DRAM </a:t>
            </a:r>
          </a:p>
          <a:p>
            <a:r>
              <a:rPr lang="en-US" dirty="0" smtClean="0"/>
              <a:t>Selective Writes  = 1.08X  DRAM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8" y="903889"/>
            <a:ext cx="7717585" cy="4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Cache-Revive: Architecting Volatile STT-RAM Caches for Enhanced Performance in CMPs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 State </a:t>
            </a:r>
          </a:p>
          <a:p>
            <a:r>
              <a:rPr lang="en-US" dirty="0" smtClean="0"/>
              <a:t>DAC’12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: Energy Partial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4646427"/>
            <a:ext cx="8305800" cy="1530535"/>
          </a:xfrm>
        </p:spPr>
        <p:txBody>
          <a:bodyPr/>
          <a:lstStyle/>
          <a:p>
            <a:r>
              <a:rPr lang="en-US" dirty="0" smtClean="0"/>
              <a:t>Selective + Partial Writes = 0.59X DRAM</a:t>
            </a:r>
          </a:p>
          <a:p>
            <a:r>
              <a:rPr lang="en-US" dirty="0" smtClean="0"/>
              <a:t>Large reduction in WB energy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9" y="903889"/>
            <a:ext cx="8013511" cy="36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Write Bypass + Partial Writes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11" y="999461"/>
            <a:ext cx="8224435" cy="398751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2712" y="5008378"/>
            <a:ext cx="8305800" cy="153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1511" y="5114264"/>
            <a:ext cx="8305800" cy="153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17% on top of Partial and Selective Writes</a:t>
            </a:r>
          </a:p>
          <a:p>
            <a:r>
              <a:rPr lang="en-US" dirty="0" smtClean="0"/>
              <a:t>Final optimized STT-RAM energy = 0.42X DRAM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Write Bypass Performance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11" y="916404"/>
            <a:ext cx="8325038" cy="38895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1511" y="5114264"/>
            <a:ext cx="8305800" cy="153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improves by 1%</a:t>
            </a:r>
          </a:p>
          <a:p>
            <a:r>
              <a:rPr lang="en-US" dirty="0" smtClean="0"/>
              <a:t>Surprising unless writes that are happening to the same row can now be done in parallel or with some 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Multiprogrammed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988950"/>
            <a:ext cx="8165683" cy="2505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1" y="3714074"/>
            <a:ext cx="8305800" cy="24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Multiprogrammed</a:t>
            </a:r>
            <a:r>
              <a:rPr lang="en-US" dirty="0" smtClean="0"/>
              <a:t>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4633349"/>
            <a:ext cx="8305800" cy="15436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Energy = 0.37X of DRAM</a:t>
            </a:r>
          </a:p>
          <a:p>
            <a:r>
              <a:rPr lang="en-US" dirty="0" smtClean="0"/>
              <a:t>Savings not any more significant than the single core cases </a:t>
            </a:r>
          </a:p>
          <a:p>
            <a:pPr lvl="1"/>
            <a:r>
              <a:rPr lang="en-US" dirty="0" smtClean="0"/>
              <a:t>Not targeting the ACT+PRE part with their optimizations really (except for the write bypass scheme)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2" y="988828"/>
            <a:ext cx="8074698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Results: </a:t>
            </a:r>
            <a:r>
              <a:rPr lang="en-US" sz="3600" dirty="0" err="1" smtClean="0"/>
              <a:t>Multiprogrammed</a:t>
            </a:r>
            <a:r>
              <a:rPr lang="en-US" sz="3600" dirty="0" smtClean="0"/>
              <a:t> Performance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40" y="988828"/>
            <a:ext cx="8247671" cy="39761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1511" y="5314387"/>
            <a:ext cx="8305800" cy="1543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Longer write times finally leads to 6%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35596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Good. So how does this stack up against PCM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PCM system with similar optimizations (investigated first by Benjamin Lee, </a:t>
            </a:r>
            <a:r>
              <a:rPr lang="en-US" dirty="0" err="1" smtClean="0"/>
              <a:t>Engin</a:t>
            </a:r>
            <a:r>
              <a:rPr lang="en-US" dirty="0" smtClean="0"/>
              <a:t> </a:t>
            </a:r>
            <a:r>
              <a:rPr lang="en-US" dirty="0" err="1" smtClean="0"/>
              <a:t>Ipek</a:t>
            </a:r>
            <a:r>
              <a:rPr lang="en-US" dirty="0" smtClean="0"/>
              <a:t> and </a:t>
            </a:r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</a:t>
            </a:r>
            <a:r>
              <a:rPr lang="en-US" dirty="0" smtClean="0"/>
              <a:t> in ISCA’09)</a:t>
            </a:r>
          </a:p>
          <a:p>
            <a:pPr lvl="1"/>
            <a:r>
              <a:rPr lang="en-US" dirty="0" smtClean="0"/>
              <a:t>6-18% energy savings over DRAM because PCM read and write are both higher energy operations </a:t>
            </a:r>
          </a:p>
          <a:p>
            <a:pPr lvl="1"/>
            <a:r>
              <a:rPr lang="en-US" dirty="0" smtClean="0"/>
              <a:t>and because there is a performance degradation of 17%</a:t>
            </a:r>
          </a:p>
          <a:p>
            <a:pPr lvl="1"/>
            <a:endParaRPr lang="en-US" dirty="0"/>
          </a:p>
          <a:p>
            <a:r>
              <a:rPr lang="en-US" dirty="0" smtClean="0"/>
              <a:t>Of course if PCM is denser than DRAM, the page faults saved will help in making these numbers look better</a:t>
            </a:r>
          </a:p>
          <a:p>
            <a:endParaRPr lang="en-US" dirty="0"/>
          </a:p>
          <a:p>
            <a:r>
              <a:rPr lang="en-US" dirty="0" smtClean="0"/>
              <a:t>As Manu and David said (as has Al many times)</a:t>
            </a:r>
          </a:p>
          <a:p>
            <a:pPr lvl="1"/>
            <a:r>
              <a:rPr lang="en-US" dirty="0" smtClean="0"/>
              <a:t>PCM not </a:t>
            </a:r>
            <a:r>
              <a:rPr lang="en-US" dirty="0" err="1" smtClean="0"/>
              <a:t>gonna</a:t>
            </a:r>
            <a:r>
              <a:rPr lang="en-US" dirty="0" smtClean="0"/>
              <a:t> float</a:t>
            </a:r>
          </a:p>
          <a:p>
            <a:pPr lvl="1"/>
            <a:r>
              <a:rPr lang="en-US" dirty="0" smtClean="0"/>
              <a:t>STT-RAM looks better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Main impediment to implementing a STT-RAM based on-chip cache</a:t>
            </a:r>
          </a:p>
          <a:p>
            <a:pPr lvl="1"/>
            <a:r>
              <a:rPr lang="en-US" sz="2600" dirty="0" smtClean="0"/>
              <a:t>Bad write characteristics (slow and </a:t>
            </a:r>
            <a:r>
              <a:rPr lang="en-US" sz="2600" dirty="0" smtClean="0"/>
              <a:t>energy</a:t>
            </a:r>
            <a:r>
              <a:rPr lang="en-US" sz="2600" dirty="0" smtClean="0"/>
              <a:t>-hungry</a:t>
            </a:r>
            <a:r>
              <a:rPr lang="en-US" sz="26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A cache only needs to retain data for as long as the “refresh time” – i.e., till it gets written again.</a:t>
            </a:r>
          </a:p>
          <a:p>
            <a:pPr lvl="1"/>
            <a:r>
              <a:rPr lang="en-US" sz="2600" dirty="0" smtClean="0"/>
              <a:t>Few </a:t>
            </a:r>
            <a:r>
              <a:rPr lang="en-US" sz="2600" dirty="0" err="1" smtClean="0"/>
              <a:t>ms</a:t>
            </a:r>
            <a:r>
              <a:rPr lang="en-US" sz="2600" dirty="0" smtClean="0"/>
              <a:t> for LLC and few µs for L1</a:t>
            </a:r>
          </a:p>
          <a:p>
            <a:endParaRPr lang="en-US" sz="2800" dirty="0" smtClean="0"/>
          </a:p>
          <a:p>
            <a:r>
              <a:rPr lang="en-US" sz="2800" dirty="0" smtClean="0"/>
              <a:t>Relaxed retention time for STT-RAM implies faster and low-energy writes</a:t>
            </a:r>
          </a:p>
          <a:p>
            <a:endParaRPr lang="en-US" sz="2800" dirty="0" smtClean="0"/>
          </a:p>
          <a:p>
            <a:r>
              <a:rPr lang="en-US" sz="2800" dirty="0" smtClean="0"/>
              <a:t>Tune the retention time to match the refresh time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SRAM </a:t>
            </a:r>
            <a:r>
              <a:rPr lang="en-US" dirty="0" err="1" smtClean="0"/>
              <a:t>vs</a:t>
            </a:r>
            <a:r>
              <a:rPr lang="en-US" dirty="0" smtClean="0"/>
              <a:t> STT-RAM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09133"/>
              </p:ext>
            </p:extLst>
          </p:nvPr>
        </p:nvGraphicFramePr>
        <p:xfrm>
          <a:off x="515908" y="1266022"/>
          <a:ext cx="7999442" cy="2657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4022"/>
                <a:gridCol w="823631"/>
                <a:gridCol w="888827"/>
                <a:gridCol w="819020"/>
                <a:gridCol w="958634"/>
                <a:gridCol w="888827"/>
                <a:gridCol w="888827"/>
                <a:gridCol w="888827"/>
                <a:gridCol w="888827"/>
              </a:tblGrid>
              <a:tr h="79721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Area (mm</a:t>
                      </a:r>
                      <a:r>
                        <a:rPr lang="en-US" sz="1400" baseline="40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Energy (</a:t>
                      </a:r>
                      <a:r>
                        <a:rPr lang="en-US" sz="1400" dirty="0" err="1" smtClean="0"/>
                        <a:t>nJ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 Energy (</a:t>
                      </a:r>
                      <a:r>
                        <a:rPr lang="en-US" sz="1400" dirty="0" err="1" smtClean="0"/>
                        <a:t>nJ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Leakage Power at (</a:t>
                      </a:r>
                      <a:r>
                        <a:rPr lang="en-US" sz="1400" dirty="0" err="1" smtClean="0"/>
                        <a:t>mW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Latency</a:t>
                      </a:r>
                      <a:r>
                        <a:rPr lang="en-US" sz="1400" baseline="0" dirty="0" smtClean="0"/>
                        <a:t> (ns)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 latency (ns)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@ 2 GHz (cycles)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Write @2 GHz (cycles)</a:t>
                      </a:r>
                      <a:endParaRPr lang="en-US" sz="1400" dirty="0"/>
                    </a:p>
                  </a:txBody>
                  <a:tcPr/>
                </a:tc>
              </a:tr>
              <a:tr h="764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MB SRAM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2.61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0.578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0.578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4542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1.012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1.012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2D2D2D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2D2D2D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961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4MB STT-RAM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3.00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1.035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1.066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2524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0.998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10.61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2D2D2D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2"/>
          <p:cNvSpPr txBox="1">
            <a:spLocks/>
          </p:cNvSpPr>
          <p:nvPr/>
        </p:nvSpPr>
        <p:spPr>
          <a:xfrm>
            <a:off x="8057544" y="5902004"/>
            <a:ext cx="399099" cy="2145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29D483-196F-4D11-BAC8-8B6291C23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Up Arrow 7"/>
          <p:cNvSpPr/>
          <p:nvPr/>
        </p:nvSpPr>
        <p:spPr bwMode="auto">
          <a:xfrm>
            <a:off x="734853" y="3967785"/>
            <a:ext cx="261454" cy="374127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TextBox 8"/>
          <p:cNvSpPr txBox="1"/>
          <p:nvPr/>
        </p:nvSpPr>
        <p:spPr>
          <a:xfrm>
            <a:off x="722404" y="4366814"/>
            <a:ext cx="1685001" cy="1205458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~3-4x denser  (capacity benefit)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Up Arrow 9"/>
          <p:cNvSpPr/>
          <p:nvPr/>
        </p:nvSpPr>
        <p:spPr bwMode="auto">
          <a:xfrm>
            <a:off x="1701644" y="3970773"/>
            <a:ext cx="261454" cy="374127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" name="Up Arrow 10"/>
          <p:cNvSpPr/>
          <p:nvPr/>
        </p:nvSpPr>
        <p:spPr bwMode="auto">
          <a:xfrm>
            <a:off x="4256922" y="3967286"/>
            <a:ext cx="261934" cy="396183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" name="TextBox 11"/>
          <p:cNvSpPr txBox="1"/>
          <p:nvPr/>
        </p:nvSpPr>
        <p:spPr>
          <a:xfrm>
            <a:off x="3650256" y="4386735"/>
            <a:ext cx="1232572" cy="1323439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1.8x lower leakage energy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5424999" y="3988133"/>
            <a:ext cx="261454" cy="374127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" name="TextBox 13"/>
          <p:cNvSpPr txBox="1"/>
          <p:nvPr/>
        </p:nvSpPr>
        <p:spPr>
          <a:xfrm>
            <a:off x="4965605" y="4398689"/>
            <a:ext cx="1775821" cy="1015663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Comparable read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latency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7948047" y="3968211"/>
            <a:ext cx="261934" cy="388016"/>
          </a:xfrm>
          <a:prstGeom prst="up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" name="TextBox 15"/>
          <p:cNvSpPr txBox="1"/>
          <p:nvPr/>
        </p:nvSpPr>
        <p:spPr>
          <a:xfrm>
            <a:off x="7245381" y="4417507"/>
            <a:ext cx="1269969" cy="175945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~11x higher write latency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(@ 2GHZ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STT-RAM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51" y="1001571"/>
            <a:ext cx="5345897" cy="253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3720578"/>
            <a:ext cx="6153150" cy="26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retention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retention time of a MTJ reduces exponentially with reduction in the thermal </a:t>
            </a:r>
            <a:r>
              <a:rPr lang="en-US" dirty="0" smtClean="0"/>
              <a:t>barrier.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write current of a MTJ reduces with reduction in the thermal barrier.</a:t>
            </a:r>
          </a:p>
          <a:p>
            <a:endParaRPr lang="en-US" dirty="0" smtClean="0"/>
          </a:p>
          <a:p>
            <a:r>
              <a:rPr lang="en-US" dirty="0" smtClean="0"/>
              <a:t>Thermal barrier of the MTJ can be lowered by reducing the MTJ planar area and the thickness.</a:t>
            </a:r>
          </a:p>
          <a:p>
            <a:pPr lvl="1"/>
            <a:r>
              <a:rPr lang="en-US" dirty="0" smtClean="0"/>
              <a:t>Baseline </a:t>
            </a:r>
            <a:r>
              <a:rPr lang="en-US" i="1" dirty="0" smtClean="0"/>
              <a:t>2F</a:t>
            </a:r>
            <a:r>
              <a:rPr lang="en-US" i="1" baseline="30000" dirty="0" smtClean="0"/>
              <a:t>2 </a:t>
            </a:r>
            <a:r>
              <a:rPr lang="en-US" dirty="0" smtClean="0"/>
              <a:t>planar </a:t>
            </a:r>
            <a:r>
              <a:rPr lang="en-US" dirty="0" smtClean="0"/>
              <a:t>cell – not much scope to reduce area</a:t>
            </a:r>
            <a:endParaRPr lang="en-US" dirty="0" smtClean="0"/>
          </a:p>
          <a:p>
            <a:pPr lvl="1"/>
            <a:r>
              <a:rPr lang="en-US" dirty="0" smtClean="0"/>
              <a:t>Reduce thickness to lower thermal barrier (min. to 2nm)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Latency </a:t>
            </a:r>
            <a:r>
              <a:rPr lang="en-US" dirty="0" err="1" smtClean="0"/>
              <a:t>vs</a:t>
            </a:r>
            <a:r>
              <a:rPr lang="en-US" dirty="0" smtClean="0"/>
              <a:t> Retention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80768"/>
              </p:ext>
            </p:extLst>
          </p:nvPr>
        </p:nvGraphicFramePr>
        <p:xfrm>
          <a:off x="753602" y="1013117"/>
          <a:ext cx="4787900" cy="288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rot="10800000" flipV="1">
            <a:off x="5477095" y="1755160"/>
            <a:ext cx="908050" cy="584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147473" y="1313383"/>
            <a:ext cx="1429659" cy="64633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 Point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H="1">
            <a:off x="5005725" y="3074481"/>
            <a:ext cx="1136756" cy="11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725652" y="2467268"/>
            <a:ext cx="208915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Write current goes down with reduction in retention time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1929258" y="2421912"/>
            <a:ext cx="3448050" cy="4635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5254847" y="2322116"/>
            <a:ext cx="224971" cy="2249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865761" y="2772059"/>
            <a:ext cx="224971" cy="2249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99477" y="2561603"/>
            <a:ext cx="224971" cy="2249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09304" y="1139203"/>
            <a:ext cx="2866574" cy="3693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Retention Time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12845"/>
              </p:ext>
            </p:extLst>
          </p:nvPr>
        </p:nvGraphicFramePr>
        <p:xfrm>
          <a:off x="1738085" y="4178595"/>
          <a:ext cx="5667830" cy="1889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33915"/>
                <a:gridCol w="2833915"/>
              </a:tblGrid>
              <a:tr h="6705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Retention</a:t>
                      </a:r>
                      <a:r>
                        <a:rPr lang="en-US" sz="2000" baseline="0" dirty="0" smtClean="0"/>
                        <a:t> Time of </a:t>
                      </a:r>
                    </a:p>
                    <a:p>
                      <a:r>
                        <a:rPr lang="en-US" sz="2000" baseline="0" dirty="0" smtClean="0"/>
                        <a:t>STT-RAM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Write Latency </a:t>
                      </a:r>
                    </a:p>
                    <a:p>
                      <a:r>
                        <a:rPr lang="en-US" sz="2000" dirty="0" smtClean="0"/>
                        <a:t>@ 2 GHz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50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Years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22 cycles</a:t>
                      </a:r>
                      <a:endParaRPr lang="en-US" sz="2000" dirty="0"/>
                    </a:p>
                  </a:txBody>
                  <a:tcPr/>
                </a:tc>
              </a:tr>
              <a:tr h="350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second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12 cycles</a:t>
                      </a:r>
                      <a:endParaRPr lang="en-US" sz="2000" dirty="0"/>
                    </a:p>
                  </a:txBody>
                  <a:tcPr/>
                </a:tc>
              </a:tr>
              <a:tr h="350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r>
                        <a:rPr lang="en-US" sz="2000" baseline="0" dirty="0" smtClean="0"/>
                        <a:t> millisecond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  6 cycles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3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  <p:bldP spid="11" grpId="0" animBg="1"/>
      <p:bldP spid="13" grpId="0" animBg="1"/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Inter-write time in L2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31332"/>
              </p:ext>
            </p:extLst>
          </p:nvPr>
        </p:nvGraphicFramePr>
        <p:xfrm>
          <a:off x="4164465" y="870674"/>
          <a:ext cx="4586970" cy="368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9527"/>
              </p:ext>
            </p:extLst>
          </p:nvPr>
        </p:nvGraphicFramePr>
        <p:xfrm>
          <a:off x="287923" y="1049234"/>
          <a:ext cx="4284077" cy="359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1493" y="4494893"/>
            <a:ext cx="17907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PARSEC  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11977" y="449489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 CPU 2k6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4158" y="5156791"/>
            <a:ext cx="7697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Majority of L2 blocks (&gt; 50%) get refreshed within 10ms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04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Architecting a volatile STT-RAM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Write-back all unrefreshed dirty data</a:t>
            </a:r>
          </a:p>
          <a:p>
            <a:endParaRPr lang="en-US" dirty="0" smtClean="0"/>
          </a:p>
          <a:p>
            <a:r>
              <a:rPr lang="en-US" dirty="0" smtClean="0"/>
              <a:t>A n-bit counter associated with each block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states  , counter incremented after time T (where T = </a:t>
            </a:r>
            <a:r>
              <a:rPr lang="en-US" dirty="0" smtClean="0"/>
              <a:t>10ms</a:t>
            </a:r>
            <a:r>
              <a:rPr lang="en-US" dirty="0" smtClean="0"/>
              <a:t>/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)</a:t>
            </a:r>
          </a:p>
          <a:p>
            <a:pPr lvl="1"/>
            <a:r>
              <a:rPr lang="en-US" dirty="0"/>
              <a:t>If block is written or invalidated before (10 – T)</a:t>
            </a:r>
            <a:r>
              <a:rPr lang="en-US" dirty="0" err="1"/>
              <a:t>ms</a:t>
            </a:r>
            <a:r>
              <a:rPr lang="en-US" dirty="0"/>
              <a:t>, then block goes back to S</a:t>
            </a:r>
            <a:r>
              <a:rPr lang="en-US" baseline="-25000" dirty="0"/>
              <a:t>0</a:t>
            </a:r>
          </a:p>
          <a:p>
            <a:pPr lvl="1"/>
            <a:r>
              <a:rPr lang="en-US" dirty="0" smtClean="0"/>
              <a:t>When block is in state S</a:t>
            </a:r>
            <a:r>
              <a:rPr lang="en-US" baseline="-25000" dirty="0" smtClean="0"/>
              <a:t>n-1</a:t>
            </a:r>
            <a:r>
              <a:rPr lang="en-US" dirty="0" smtClean="0"/>
              <a:t> , block will expire in time T, so WB</a:t>
            </a:r>
          </a:p>
          <a:p>
            <a:pPr lvl="1"/>
            <a:r>
              <a:rPr lang="en-US" dirty="0" smtClean="0"/>
              <a:t>With a 2 bit counter leftover time is 2.5ms</a:t>
            </a:r>
          </a:p>
          <a:p>
            <a:pPr lvl="1"/>
            <a:r>
              <a:rPr lang="en-US" dirty="0" smtClean="0"/>
              <a:t>Larger counter allows finer granularity for T and allows a block to stay in the L2 longer</a:t>
            </a:r>
          </a:p>
          <a:p>
            <a:endParaRPr lang="en-US" dirty="0" smtClean="0"/>
          </a:p>
          <a:p>
            <a:r>
              <a:rPr lang="en-US" dirty="0" smtClean="0"/>
              <a:t>Performance overhead </a:t>
            </a:r>
          </a:p>
          <a:p>
            <a:pPr lvl="1"/>
            <a:r>
              <a:rPr lang="en-US" dirty="0" smtClean="0"/>
              <a:t>Large WB traffic</a:t>
            </a:r>
          </a:p>
          <a:p>
            <a:pPr lvl="1"/>
            <a:r>
              <a:rPr lang="en-US" dirty="0" smtClean="0"/>
              <a:t>Expired block could be critical and show up multiple times on the critical path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Reading Club Spring'13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E977368-AC3A-4D9A-9044-AF014F43379F}" vid="{B4D13E2C-4A87-431A-B0D3-D6A4504E4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Weekly Update</Template>
  <TotalTime>832</TotalTime>
  <Words>1191</Words>
  <Application>Microsoft Office PowerPoint</Application>
  <PresentationFormat>On-screen Show (4:3)</PresentationFormat>
  <Paragraphs>271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STT-RAM as a sub for SRAM and DRAM</vt:lpstr>
      <vt:lpstr>Cache-Revive: Architecting Volatile STT-RAM Caches for Enhanced Performance in CMPs</vt:lpstr>
      <vt:lpstr>Key Idea</vt:lpstr>
      <vt:lpstr>SRAM vs STT-RAM</vt:lpstr>
      <vt:lpstr>What is STT-RAM ?</vt:lpstr>
      <vt:lpstr>How to reduce retention time</vt:lpstr>
      <vt:lpstr>Write Latency vs Retention time</vt:lpstr>
      <vt:lpstr>Inter-write time in L2</vt:lpstr>
      <vt:lpstr>Architecting a volatile STT-RAM</vt:lpstr>
      <vt:lpstr>Revived STT-RAM</vt:lpstr>
      <vt:lpstr>Performance</vt:lpstr>
      <vt:lpstr>Energy</vt:lpstr>
      <vt:lpstr>Evaluating STT-RAM as an Energy-Efficient Main Memory Alternative</vt:lpstr>
      <vt:lpstr>DRAM vs STT-RAM </vt:lpstr>
      <vt:lpstr>STT-RAM cell and peripherals</vt:lpstr>
      <vt:lpstr>Dumb STT-RAM  </vt:lpstr>
      <vt:lpstr>Optimized STT-RAM: Selective &amp; Partial Writes</vt:lpstr>
      <vt:lpstr>Optimized STT-RAM: Write Bypass</vt:lpstr>
      <vt:lpstr>Results : Energy Selective Writes</vt:lpstr>
      <vt:lpstr>Results : Energy Partial Writes</vt:lpstr>
      <vt:lpstr>Results: Write Bypass + Partial Writes</vt:lpstr>
      <vt:lpstr>Results: Write Bypass Performance</vt:lpstr>
      <vt:lpstr>Results: Multiprogrammed</vt:lpstr>
      <vt:lpstr>Results: Multiprogrammed Energy</vt:lpstr>
      <vt:lpstr>Results: Multiprogrammed Performance</vt:lpstr>
      <vt:lpstr>Good. So how does this stack up against PCM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STT-RAM as a sub for SRAM and DRAM</dc:title>
  <dc:creator>Niladrish Chatterjee</dc:creator>
  <cp:lastModifiedBy>Niladrish Chatterjee</cp:lastModifiedBy>
  <cp:revision>49</cp:revision>
  <dcterms:created xsi:type="dcterms:W3CDTF">2013-04-12T02:57:53Z</dcterms:created>
  <dcterms:modified xsi:type="dcterms:W3CDTF">2013-04-12T17:59:04Z</dcterms:modified>
</cp:coreProperties>
</file>