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4" r:id="rId10"/>
    <p:sldId id="265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147D4D1-EEA7-494B-8968-FEA1E2B83AC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299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</p:txBody>
      </p:sp>
    </p:spTree>
    <p:extLst>
      <p:ext uri="{BB962C8B-B14F-4D97-AF65-F5344CB8AC3E}">
        <p14:creationId xmlns:p14="http://schemas.microsoft.com/office/powerpoint/2010/main" val="65525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45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24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07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9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92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2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10BACD7-71C1-4E42-8A31-6F5EEB8D9296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9/17/2017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6FB35F3-16FF-4A7F-BF00-BD944911D38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7A2B9A-4828-4F68-A1A5-7BE0E94E3F78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9/17/2017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2693F7-7C1C-4045-9442-40A7178B790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82378E-8AA6-4778-BC1E-97217EAF5ED9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9/17/2017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A7F0DD-0849-4304-A62B-A3B53337AF20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928D48-001C-4C5A-9A8F-9FE5D71AACE2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9/17/2017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41925-5BF9-4C51-B566-1C4DD54142BE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E8AE4EE-004A-4440-8F0C-C6C1DB831309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9/17/2017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912463-8EA3-4ED1-B7B6-9FF5EAA812BA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2743200"/>
            <a:ext cx="7772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Progress Modernisasi SIN-BNN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8120" y="4692960"/>
            <a:ext cx="8853840" cy="163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0" y="6519600"/>
            <a:ext cx="3200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 MT Condensed Extra Bold"/>
              </a:rPr>
              <a:t>Jakarta, 18 September 2017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838080" y="3733920"/>
            <a:ext cx="777204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Implementasi Modernisasi Aplikasi SIN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Badan Narkotika Republik Indonesia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6"/>
          <p:cNvPicPr/>
          <p:nvPr/>
        </p:nvPicPr>
        <p:blipFill>
          <a:blip r:embed="rId2"/>
          <a:stretch/>
        </p:blipFill>
        <p:spPr>
          <a:xfrm>
            <a:off x="533520" y="1295280"/>
            <a:ext cx="1350000" cy="1350000"/>
          </a:xfrm>
          <a:prstGeom prst="rect">
            <a:avLst/>
          </a:prstGeom>
          <a:ln>
            <a:noFill/>
          </a:ln>
        </p:spPr>
      </p:pic>
      <p:pic>
        <p:nvPicPr>
          <p:cNvPr id="220" name="Picture 12"/>
          <p:cNvPicPr/>
          <p:nvPr/>
        </p:nvPicPr>
        <p:blipFill>
          <a:blip r:embed="rId3"/>
          <a:stretch/>
        </p:blipFill>
        <p:spPr>
          <a:xfrm>
            <a:off x="5608800" y="1518480"/>
            <a:ext cx="3023280" cy="99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Content Placeholder 4"/>
          <p:cNvPicPr/>
          <p:nvPr/>
        </p:nvPicPr>
        <p:blipFill>
          <a:blip r:embed="rId2"/>
          <a:srcRect t="2603" b="2603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6320" y="76320"/>
            <a:ext cx="8229240" cy="8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r>
              <a:rPr lang="en-US" sz="30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Summary progress Sept 18</a:t>
            </a:r>
            <a:r>
              <a:rPr lang="en-US" sz="3000" b="1" strike="noStrike" spc="-1" baseline="3000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th</a:t>
            </a:r>
            <a:r>
              <a:rPr lang="en-US" sz="30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‘17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35240" y="1149480"/>
            <a:ext cx="812160" cy="32472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3524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1361520" y="1149480"/>
            <a:ext cx="812160" cy="324720"/>
          </a:xfrm>
          <a:prstGeom prst="rect">
            <a:avLst/>
          </a:prstGeom>
          <a:solidFill>
            <a:schemeClr val="accent4">
              <a:hueOff val="-558096"/>
              <a:satOff val="3362"/>
              <a:lumOff val="270"/>
              <a:alphaOff val="0"/>
            </a:schemeClr>
          </a:solidFill>
          <a:ln>
            <a:solidFill>
              <a:schemeClr val="accent4">
                <a:hueOff val="-558096"/>
                <a:satOff val="3362"/>
                <a:lumOff val="27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AUG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36152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493214"/>
              <a:satOff val="2770"/>
              <a:lumOff val="176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493214"/>
                <a:satOff val="2770"/>
                <a:lumOff val="17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6"/>
          <p:cNvSpPr/>
          <p:nvPr/>
        </p:nvSpPr>
        <p:spPr>
          <a:xfrm>
            <a:off x="2288160" y="1149480"/>
            <a:ext cx="812160" cy="324720"/>
          </a:xfrm>
          <a:prstGeom prst="rect">
            <a:avLst/>
          </a:prstGeom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ln>
            <a:solidFill>
              <a:schemeClr val="accent4">
                <a:hueOff val="-1116192"/>
                <a:satOff val="6725"/>
                <a:lumOff val="53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228816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986427"/>
              <a:satOff val="5539"/>
              <a:lumOff val="352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986427"/>
                <a:satOff val="5539"/>
                <a:lumOff val="352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8"/>
          <p:cNvSpPr/>
          <p:nvPr/>
        </p:nvSpPr>
        <p:spPr>
          <a:xfrm>
            <a:off x="3214440" y="1149480"/>
            <a:ext cx="812160" cy="324720"/>
          </a:xfrm>
          <a:prstGeom prst="rect">
            <a:avLst/>
          </a:prstGeom>
          <a:solidFill>
            <a:schemeClr val="accent4">
              <a:hueOff val="-1674289"/>
              <a:satOff val="10087"/>
              <a:lumOff val="809"/>
              <a:alphaOff val="0"/>
            </a:schemeClr>
          </a:solidFill>
          <a:ln>
            <a:solidFill>
              <a:schemeClr val="accent4">
                <a:hueOff val="-1674289"/>
                <a:satOff val="10087"/>
                <a:lumOff val="809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321444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1479641"/>
              <a:satOff val="8309"/>
              <a:lumOff val="528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1479641"/>
                <a:satOff val="8309"/>
                <a:lumOff val="528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10"/>
          <p:cNvSpPr/>
          <p:nvPr/>
        </p:nvSpPr>
        <p:spPr>
          <a:xfrm>
            <a:off x="4141080" y="1149480"/>
            <a:ext cx="812160" cy="324720"/>
          </a:xfrm>
          <a:prstGeom prst="rect">
            <a:avLst/>
          </a:prstGeom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ln>
            <a:solidFill>
              <a:schemeClr val="accent4">
                <a:hueOff val="-2232385"/>
                <a:satOff val="13449"/>
                <a:lumOff val="1078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NOV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414108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2"/>
          <p:cNvSpPr/>
          <p:nvPr/>
        </p:nvSpPr>
        <p:spPr>
          <a:xfrm>
            <a:off x="5067360" y="1149480"/>
            <a:ext cx="812160" cy="324720"/>
          </a:xfrm>
          <a:prstGeom prst="rect">
            <a:avLst/>
          </a:prstGeom>
          <a:solidFill>
            <a:schemeClr val="accent4">
              <a:hueOff val="-2790481"/>
              <a:satOff val="16812"/>
              <a:lumOff val="1348"/>
              <a:alphaOff val="0"/>
            </a:schemeClr>
          </a:solidFill>
          <a:ln>
            <a:solidFill>
              <a:schemeClr val="accent4">
                <a:hueOff val="-2790481"/>
                <a:satOff val="16812"/>
                <a:lumOff val="1348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3"/>
          <p:cNvSpPr/>
          <p:nvPr/>
        </p:nvSpPr>
        <p:spPr>
          <a:xfrm>
            <a:off x="506736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2466069"/>
              <a:satOff val="13848"/>
              <a:lumOff val="880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2466069"/>
                <a:satOff val="13848"/>
                <a:lumOff val="88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4"/>
          <p:cNvSpPr/>
          <p:nvPr/>
        </p:nvSpPr>
        <p:spPr>
          <a:xfrm>
            <a:off x="5994000" y="1149480"/>
            <a:ext cx="812160" cy="324720"/>
          </a:xfrm>
          <a:prstGeom prst="rect">
            <a:avLst/>
          </a:prstGeom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ln>
            <a:solidFill>
              <a:schemeClr val="accent4">
                <a:hueOff val="-3348577"/>
                <a:satOff val="20174"/>
                <a:lumOff val="1617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5"/>
          <p:cNvSpPr/>
          <p:nvPr/>
        </p:nvSpPr>
        <p:spPr>
          <a:xfrm>
            <a:off x="599400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2959282"/>
              <a:satOff val="16618"/>
              <a:lumOff val="1056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2959282"/>
                <a:satOff val="16618"/>
                <a:lumOff val="105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6"/>
          <p:cNvSpPr/>
          <p:nvPr/>
        </p:nvSpPr>
        <p:spPr>
          <a:xfrm>
            <a:off x="6920640" y="1149480"/>
            <a:ext cx="812160" cy="324720"/>
          </a:xfrm>
          <a:prstGeom prst="rect">
            <a:avLst/>
          </a:prstGeom>
          <a:solidFill>
            <a:schemeClr val="accent4">
              <a:hueOff val="-3906673"/>
              <a:satOff val="23537"/>
              <a:lumOff val="1887"/>
              <a:alphaOff val="0"/>
            </a:schemeClr>
          </a:solidFill>
          <a:ln>
            <a:solidFill>
              <a:schemeClr val="accent4">
                <a:hueOff val="-3906673"/>
                <a:satOff val="23537"/>
                <a:lumOff val="1887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7"/>
          <p:cNvSpPr/>
          <p:nvPr/>
        </p:nvSpPr>
        <p:spPr>
          <a:xfrm>
            <a:off x="692064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3452496"/>
              <a:satOff val="19387"/>
              <a:lumOff val="1232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3452496"/>
                <a:satOff val="19387"/>
                <a:lumOff val="1232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8"/>
          <p:cNvSpPr/>
          <p:nvPr/>
        </p:nvSpPr>
        <p:spPr>
          <a:xfrm>
            <a:off x="7846920" y="1149480"/>
            <a:ext cx="812160" cy="324720"/>
          </a:xfrm>
          <a:prstGeom prst="rect">
            <a:avLst/>
          </a:prstGeom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ln>
            <a:solidFill>
              <a:schemeClr val="accent4">
                <a:hueOff val="-4464770"/>
                <a:satOff val="26899"/>
                <a:lumOff val="215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48600" rIns="85320" bIns="48600" anchor="ctr"/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9"/>
          <p:cNvSpPr/>
          <p:nvPr/>
        </p:nvSpPr>
        <p:spPr>
          <a:xfrm>
            <a:off x="7846920" y="1474560"/>
            <a:ext cx="812160" cy="5138280"/>
          </a:xfrm>
          <a:prstGeom prst="rect">
            <a:avLst/>
          </a:prstGeom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080" tIns="64080" rIns="85320" bIns="96120"/>
          <a:lstStyle/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Aft>
                <a:spcPts val="18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0"/>
          <p:cNvSpPr/>
          <p:nvPr/>
        </p:nvSpPr>
        <p:spPr>
          <a:xfrm>
            <a:off x="6121440" y="4753080"/>
            <a:ext cx="2717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Support	2 Jan 17 – 31 Mar 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1"/>
          <p:cNvSpPr/>
          <p:nvPr/>
        </p:nvSpPr>
        <p:spPr>
          <a:xfrm>
            <a:off x="444600" y="1490760"/>
            <a:ext cx="3120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Definition  11 Jul 16 –  20 Aug 16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2"/>
          <p:cNvSpPr/>
          <p:nvPr/>
        </p:nvSpPr>
        <p:spPr>
          <a:xfrm>
            <a:off x="671400" y="1905120"/>
            <a:ext cx="4117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Operation Analysis  23 Jul 16 – 15 Aug 16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3"/>
          <p:cNvSpPr/>
          <p:nvPr/>
        </p:nvSpPr>
        <p:spPr>
          <a:xfrm>
            <a:off x="1295280" y="2378160"/>
            <a:ext cx="3200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Solution Design   1 Aug 16 – 2 Sep 16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4"/>
          <p:cNvSpPr/>
          <p:nvPr/>
        </p:nvSpPr>
        <p:spPr>
          <a:xfrm>
            <a:off x="1447920" y="2911680"/>
            <a:ext cx="2361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Build 8 Aug 16 – 30 Nov 16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5"/>
          <p:cNvSpPr/>
          <p:nvPr/>
        </p:nvSpPr>
        <p:spPr>
          <a:xfrm>
            <a:off x="4952880" y="3319560"/>
            <a:ext cx="2742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Transition  1 Dec 16 – 30 Mar 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6"/>
          <p:cNvSpPr/>
          <p:nvPr/>
        </p:nvSpPr>
        <p:spPr>
          <a:xfrm>
            <a:off x="5867280" y="3549960"/>
            <a:ext cx="2568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Production  30 Mar 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7"/>
          <p:cNvSpPr/>
          <p:nvPr/>
        </p:nvSpPr>
        <p:spPr>
          <a:xfrm>
            <a:off x="445680" y="1312560"/>
            <a:ext cx="1611360" cy="28728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48" name="CustomShape 28"/>
          <p:cNvSpPr/>
          <p:nvPr/>
        </p:nvSpPr>
        <p:spPr>
          <a:xfrm>
            <a:off x="750600" y="1707840"/>
            <a:ext cx="1001880" cy="2732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49" name="CustomShape 29"/>
          <p:cNvSpPr/>
          <p:nvPr/>
        </p:nvSpPr>
        <p:spPr>
          <a:xfrm>
            <a:off x="1371600" y="2165040"/>
            <a:ext cx="1066320" cy="2732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50" name="CustomShape 30"/>
          <p:cNvSpPr/>
          <p:nvPr/>
        </p:nvSpPr>
        <p:spPr>
          <a:xfrm>
            <a:off x="1523880" y="2590920"/>
            <a:ext cx="3428640" cy="404640"/>
          </a:xfrm>
          <a:prstGeom prst="rightArrow">
            <a:avLst>
              <a:gd name="adj1" fmla="val 43056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51" name="CustomShape 31"/>
          <p:cNvSpPr/>
          <p:nvPr/>
        </p:nvSpPr>
        <p:spPr>
          <a:xfrm>
            <a:off x="5069880" y="3079440"/>
            <a:ext cx="2626200" cy="3654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52" name="CustomShape 32"/>
          <p:cNvSpPr/>
          <p:nvPr/>
        </p:nvSpPr>
        <p:spPr>
          <a:xfrm>
            <a:off x="6004800" y="3749040"/>
            <a:ext cx="1494000" cy="36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53" name="CustomShape 33"/>
          <p:cNvSpPr/>
          <p:nvPr/>
        </p:nvSpPr>
        <p:spPr>
          <a:xfrm>
            <a:off x="457200" y="4191120"/>
            <a:ext cx="7238520" cy="3654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4" name="CustomShape 34"/>
          <p:cNvSpPr/>
          <p:nvPr/>
        </p:nvSpPr>
        <p:spPr>
          <a:xfrm>
            <a:off x="7531200" y="3772440"/>
            <a:ext cx="329400" cy="290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255" name="CustomShape 35"/>
          <p:cNvSpPr/>
          <p:nvPr/>
        </p:nvSpPr>
        <p:spPr>
          <a:xfrm>
            <a:off x="8507520" y="1600200"/>
            <a:ext cx="1247040" cy="533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accent6">
                <a:lumMod val="20000"/>
                <a:lumOff val="80000"/>
              </a:schemeClr>
            </a:solidFill>
            <a:miter/>
          </a:ln>
          <a:effectLst>
            <a:outerShdw blurRad="635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6"/>
          <p:cNvSpPr/>
          <p:nvPr/>
        </p:nvSpPr>
        <p:spPr>
          <a:xfrm>
            <a:off x="8571960" y="2062800"/>
            <a:ext cx="80280" cy="185040"/>
          </a:xfrm>
          <a:prstGeom prst="flowChartConnector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257" name="CustomShape 37"/>
          <p:cNvSpPr/>
          <p:nvPr/>
        </p:nvSpPr>
        <p:spPr>
          <a:xfrm>
            <a:off x="8542440" y="1672920"/>
            <a:ext cx="151200" cy="3214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58" name="CustomShape 38"/>
          <p:cNvSpPr/>
          <p:nvPr/>
        </p:nvSpPr>
        <p:spPr>
          <a:xfrm>
            <a:off x="8647560" y="1690560"/>
            <a:ext cx="1181880" cy="4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Go Live Oracle ERP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9"/>
          <p:cNvSpPr/>
          <p:nvPr/>
        </p:nvSpPr>
        <p:spPr>
          <a:xfrm>
            <a:off x="1295280" y="4388040"/>
            <a:ext cx="304560" cy="36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0"/>
          <p:cNvSpPr/>
          <p:nvPr/>
        </p:nvSpPr>
        <p:spPr>
          <a:xfrm>
            <a:off x="403200" y="4218840"/>
            <a:ext cx="1604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Change Management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1"/>
          <p:cNvSpPr/>
          <p:nvPr/>
        </p:nvSpPr>
        <p:spPr>
          <a:xfrm>
            <a:off x="460440" y="6417000"/>
            <a:ext cx="7248240" cy="229680"/>
          </a:xfrm>
          <a:prstGeom prst="rect">
            <a:avLst/>
          </a:prstGeom>
          <a:solidFill>
            <a:srgbClr val="FFCCCC"/>
          </a:solidFill>
          <a:ln w="1260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ctr"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On-going Communication (Bi-Weekly Project Newsletter &amp; Monthly  Bulletin)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2"/>
          <p:cNvSpPr/>
          <p:nvPr/>
        </p:nvSpPr>
        <p:spPr>
          <a:xfrm>
            <a:off x="458640" y="5197680"/>
            <a:ext cx="684000" cy="366840"/>
          </a:xfrm>
          <a:prstGeom prst="rect">
            <a:avLst/>
          </a:prstGeom>
          <a:solidFill>
            <a:srgbClr val="FFCCCC"/>
          </a:solidFill>
          <a:ln w="1260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ctr"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Train Strat.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3"/>
          <p:cNvSpPr/>
          <p:nvPr/>
        </p:nvSpPr>
        <p:spPr>
          <a:xfrm>
            <a:off x="5105520" y="5148720"/>
            <a:ext cx="2590560" cy="2577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Data Migration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4"/>
          <p:cNvSpPr/>
          <p:nvPr/>
        </p:nvSpPr>
        <p:spPr>
          <a:xfrm>
            <a:off x="1143000" y="5197680"/>
            <a:ext cx="685440" cy="50184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Business Requirement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5"/>
          <p:cNvSpPr/>
          <p:nvPr/>
        </p:nvSpPr>
        <p:spPr>
          <a:xfrm>
            <a:off x="4191120" y="5185080"/>
            <a:ext cx="761760" cy="364680"/>
          </a:xfrm>
          <a:prstGeom prst="rect">
            <a:avLst/>
          </a:prstGeom>
          <a:solidFill>
            <a:srgbClr val="FFFFFF"/>
          </a:solidFill>
          <a:ln w="38160">
            <a:solidFill>
              <a:srgbClr val="3366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UAT Coord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6"/>
          <p:cNvSpPr/>
          <p:nvPr/>
        </p:nvSpPr>
        <p:spPr>
          <a:xfrm>
            <a:off x="5105520" y="6170760"/>
            <a:ext cx="2603160" cy="227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Final Readiness Assessment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7"/>
          <p:cNvSpPr/>
          <p:nvPr/>
        </p:nvSpPr>
        <p:spPr>
          <a:xfrm>
            <a:off x="5118120" y="5713560"/>
            <a:ext cx="2590560" cy="227520"/>
          </a:xfrm>
          <a:prstGeom prst="rect">
            <a:avLst/>
          </a:prstGeom>
          <a:solidFill>
            <a:schemeClr val="bg1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Sociallization 1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8"/>
          <p:cNvSpPr/>
          <p:nvPr/>
        </p:nvSpPr>
        <p:spPr>
          <a:xfrm>
            <a:off x="5105520" y="5934240"/>
            <a:ext cx="2603160" cy="227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Training Coord.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9"/>
          <p:cNvSpPr/>
          <p:nvPr/>
        </p:nvSpPr>
        <p:spPr>
          <a:xfrm>
            <a:off x="457200" y="4511880"/>
            <a:ext cx="684000" cy="504000"/>
          </a:xfrm>
          <a:prstGeom prst="rect">
            <a:avLst/>
          </a:prstGeom>
          <a:solidFill>
            <a:srgbClr val="FFCCCC"/>
          </a:solidFill>
          <a:ln w="1260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ctr"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Stakeholders analysis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50"/>
          <p:cNvSpPr/>
          <p:nvPr/>
        </p:nvSpPr>
        <p:spPr>
          <a:xfrm>
            <a:off x="7086600" y="2284560"/>
            <a:ext cx="1218960" cy="761760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Today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27-Feb-17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Line 51"/>
          <p:cNvSpPr/>
          <p:nvPr/>
        </p:nvSpPr>
        <p:spPr>
          <a:xfrm>
            <a:off x="7696080" y="1387080"/>
            <a:ext cx="360" cy="914400"/>
          </a:xfrm>
          <a:prstGeom prst="line">
            <a:avLst/>
          </a:prstGeom>
          <a:ln w="19080" cap="rnd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52"/>
          <p:cNvSpPr/>
          <p:nvPr/>
        </p:nvSpPr>
        <p:spPr>
          <a:xfrm>
            <a:off x="5995080" y="4463280"/>
            <a:ext cx="1700640" cy="36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273" name="CustomShape 53"/>
          <p:cNvSpPr/>
          <p:nvPr/>
        </p:nvSpPr>
        <p:spPr>
          <a:xfrm>
            <a:off x="1143000" y="5715000"/>
            <a:ext cx="685440" cy="36468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Impact Analysis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4"/>
          <p:cNvSpPr/>
          <p:nvPr/>
        </p:nvSpPr>
        <p:spPr>
          <a:xfrm>
            <a:off x="1828800" y="5207040"/>
            <a:ext cx="685440" cy="50184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Future Business Model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55"/>
          <p:cNvSpPr/>
          <p:nvPr/>
        </p:nvSpPr>
        <p:spPr>
          <a:xfrm>
            <a:off x="1447920" y="4648320"/>
            <a:ext cx="837720" cy="504000"/>
          </a:xfrm>
          <a:prstGeom prst="rect">
            <a:avLst/>
          </a:prstGeom>
          <a:solidFill>
            <a:srgbClr val="FFCCCC"/>
          </a:solidFill>
          <a:ln w="1260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Change Agent assignment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6"/>
          <p:cNvSpPr/>
          <p:nvPr/>
        </p:nvSpPr>
        <p:spPr>
          <a:xfrm>
            <a:off x="2209680" y="5788800"/>
            <a:ext cx="2133360" cy="227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Development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7"/>
          <p:cNvSpPr/>
          <p:nvPr/>
        </p:nvSpPr>
        <p:spPr>
          <a:xfrm>
            <a:off x="5118120" y="5484240"/>
            <a:ext cx="2590560" cy="227520"/>
          </a:xfrm>
          <a:prstGeom prst="rect">
            <a:avLst/>
          </a:prstGeom>
          <a:solidFill>
            <a:srgbClr val="FFCCCC"/>
          </a:solidFill>
          <a:ln w="936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ＭＳ Ｐゴシック"/>
              </a:rPr>
              <a:t>Workshop and Development (CF &amp; OPM)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58"/>
          <p:cNvSpPr/>
          <p:nvPr/>
        </p:nvSpPr>
        <p:spPr>
          <a:xfrm>
            <a:off x="5638680" y="4648320"/>
            <a:ext cx="380520" cy="456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9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76320" y="76320"/>
            <a:ext cx="82292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S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ummary Activities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0" name="Table 2"/>
          <p:cNvGraphicFramePr/>
          <p:nvPr/>
        </p:nvGraphicFramePr>
        <p:xfrm>
          <a:off x="304920" y="914400"/>
          <a:ext cx="8686440" cy="5596200"/>
        </p:xfrm>
        <a:graphic>
          <a:graphicData uri="http://schemas.openxmlformats.org/drawingml/2006/table">
            <a:tbl>
              <a:tblPr/>
              <a:tblGrid>
                <a:gridCol w="478080"/>
                <a:gridCol w="4474800"/>
                <a:gridCol w="1752480"/>
                <a:gridCol w="1981080"/>
              </a:tblGrid>
              <a:tr h="29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ID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Activity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Target Date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Status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Development (Back end &amp; Mobile Apps)</a:t>
                      </a:r>
                      <a:endParaRPr lang="en-US" sz="14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Arial Unicode M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40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219600" indent="-219600">
                        <a:buClr>
                          <a:srgbClr val="000000"/>
                        </a:buClr>
                        <a:buFont typeface="Liberation Serif"/>
                        <a:buAutoNum type="alphaUcParenR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Assesment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28600"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Mengenali menu-menu dan fitur-fitur yang terdapat di dalam SIN BNN web aplikasi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28600"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Memahami struktur database dari website SIN BNN yang sudah ada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28600"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Memahami bisnis proses dari website SIN BNN yang sudah ada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28600"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Memfilter menu-menu dan fitur yang akan di gunakan untuk aplikasi mobile SIN BNN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Font typeface="Liberation Serif"/>
                        <a:buAutoNum type="arabicParenR"/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Font typeface="Liberation Serif"/>
                        <a:buAutoNum type="alphaUcParenR" startAt="2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Installation  (Development Environment)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Font typeface="Liberation Serif"/>
                        <a:buAutoNum type="alphaUcParenR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Melakukan instalasi framework Laravel 5.4 dan dependency-nya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Arial Unicode MS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Font typeface="Liberation Serif"/>
                        <a:buAutoNum type="alphaUcParenR" startAt="3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Requirement and Fit Gap Analysis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Arial Unicode MS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Membuat draft BRD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Font typeface="Liberation Serif"/>
                        <a:buAutoNum type="alphaUcParenR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Menyusun BRD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Arial Unicode MS"/>
                      </a:endParaRPr>
                    </a:p>
                    <a:p>
                      <a:pPr marL="219600" indent="-219600">
                        <a:buClr>
                          <a:srgbClr val="000000"/>
                        </a:buClr>
                        <a:buFont typeface="Liberation Serif"/>
                        <a:buAutoNum type="alphaUcParenR" startAt="4"/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Mobile Apps Development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Arial Unicode MS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6-19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12-15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18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25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24 Novemver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DONE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On Progress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Done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On Progress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On Progress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75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6320" y="-76320"/>
            <a:ext cx="82292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SCM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2" name="Table 2"/>
          <p:cNvGraphicFramePr/>
          <p:nvPr>
            <p:extLst>
              <p:ext uri="{D42A27DB-BD31-4B8C-83A1-F6EECF244321}">
                <p14:modId xmlns:p14="http://schemas.microsoft.com/office/powerpoint/2010/main" val="3721011405"/>
              </p:ext>
            </p:extLst>
          </p:nvPr>
        </p:nvGraphicFramePr>
        <p:xfrm>
          <a:off x="304920" y="685800"/>
          <a:ext cx="8457840" cy="5273400"/>
        </p:xfrm>
        <a:graphic>
          <a:graphicData uri="http://schemas.openxmlformats.org/drawingml/2006/table">
            <a:tbl>
              <a:tblPr/>
              <a:tblGrid>
                <a:gridCol w="990360"/>
                <a:gridCol w="4267080"/>
                <a:gridCol w="3200400"/>
              </a:tblGrid>
              <a:tr h="26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0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Mengenali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fitur-fitur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terdapat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sni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Penjelasan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scope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atasan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3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Memfilter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bagian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diinput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laporan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dump source code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dump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tersedia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server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menginstall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localhost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Memahami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struktur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memahami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coding yang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layout login(android)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41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Sept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assessment di menu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berantas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rahabilitasi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pencegaha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antara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lain proses create, update, delete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list.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layout menu (android)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flow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sementara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(android) :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pemberantasan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pemberdayaan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masyarakat</a:t>
                      </a:r>
                      <a:endParaRPr lang="en-US" sz="14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6320" y="-76320"/>
            <a:ext cx="82292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SCM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2" name="Table 2"/>
          <p:cNvGraphicFramePr/>
          <p:nvPr>
            <p:extLst>
              <p:ext uri="{D42A27DB-BD31-4B8C-83A1-F6EECF244321}">
                <p14:modId xmlns:p14="http://schemas.microsoft.com/office/powerpoint/2010/main" val="1447330469"/>
              </p:ext>
            </p:extLst>
          </p:nvPr>
        </p:nvGraphicFramePr>
        <p:xfrm>
          <a:off x="304920" y="685800"/>
          <a:ext cx="8457840" cy="4675800"/>
        </p:xfrm>
        <a:graphic>
          <a:graphicData uri="http://schemas.openxmlformats.org/drawingml/2006/table">
            <a:tbl>
              <a:tblPr/>
              <a:tblGrid>
                <a:gridCol w="990360"/>
                <a:gridCol w="4267080"/>
                <a:gridCol w="3200400"/>
              </a:tblGrid>
              <a:tr h="26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assessment di menu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pemberdayaan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hukum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inspektorat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utama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antara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lain proses create, update, delete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list.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spashscreen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(android)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layout menu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utama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(android)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3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assessment di menu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inspektorat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utama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diklat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laboratorium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narkotika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puslidation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antara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lain proses create, update, delete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list.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tampilan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kateori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(android)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tampilan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(android)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tampilan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menu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 menu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draft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brd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mobile front end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backend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Briefing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layout di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(android)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7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6320" y="-76320"/>
            <a:ext cx="82292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SCM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2" name="Table 2"/>
          <p:cNvGraphicFramePr/>
          <p:nvPr>
            <p:extLst>
              <p:ext uri="{D42A27DB-BD31-4B8C-83A1-F6EECF244321}">
                <p14:modId xmlns:p14="http://schemas.microsoft.com/office/powerpoint/2010/main" val="427230368"/>
              </p:ext>
            </p:extLst>
          </p:nvPr>
        </p:nvGraphicFramePr>
        <p:xfrm>
          <a:off x="304920" y="685800"/>
          <a:ext cx="8457840" cy="3596640"/>
        </p:xfrm>
        <a:graphic>
          <a:graphicData uri="http://schemas.openxmlformats.org/drawingml/2006/table">
            <a:tbl>
              <a:tblPr/>
              <a:tblGrid>
                <a:gridCol w="990360"/>
                <a:gridCol w="4267080"/>
                <a:gridCol w="3200400"/>
              </a:tblGrid>
              <a:tr h="26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Menyusun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BRD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draft yang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dibuat</a:t>
                      </a:r>
                      <a:endParaRPr lang="en-US" sz="14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Menginstall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laravel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dependency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server yang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telah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disediakan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reset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fungsi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tampilan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back end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endParaRPr lang="en-US" sz="14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BNN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laravel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5.4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telah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terinstall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Telah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didapatkan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fungsi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diharapkan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mempercepat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load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halaman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saat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dibuka</a:t>
                      </a:r>
                      <a:endParaRPr lang="en-US" sz="14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611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Permintaan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migrasi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database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SIN yang lama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DB yang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baru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tetapi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kesepakatan</a:t>
                      </a:r>
                      <a:endParaRPr lang="en-US" sz="14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611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verifikasi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tentang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yang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mobile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yaitu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mobile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yang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4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31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76320" y="76320"/>
            <a:ext cx="82292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Next Week Activities </a:t>
            </a:r>
            <a:r>
              <a:rPr lang="en-US" sz="3600" b="1" strike="noStrike" spc="-1" dirty="0" smtClean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Development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  <p:graphicFrame>
        <p:nvGraphicFramePr>
          <p:cNvPr id="285" name="Table 3"/>
          <p:cNvGraphicFramePr/>
          <p:nvPr>
            <p:extLst>
              <p:ext uri="{D42A27DB-BD31-4B8C-83A1-F6EECF244321}">
                <p14:modId xmlns:p14="http://schemas.microsoft.com/office/powerpoint/2010/main" val="355884505"/>
              </p:ext>
            </p:extLst>
          </p:nvPr>
        </p:nvGraphicFramePr>
        <p:xfrm>
          <a:off x="380880" y="1066680"/>
          <a:ext cx="8457840" cy="2122560"/>
        </p:xfrm>
        <a:graphic>
          <a:graphicData uri="http://schemas.openxmlformats.org/drawingml/2006/table">
            <a:tbl>
              <a:tblPr/>
              <a:tblGrid>
                <a:gridCol w="457200"/>
                <a:gridCol w="4724280"/>
                <a:gridCol w="1904760"/>
                <a:gridCol w="13716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Kegiatan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Layout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Bidang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Pemberantasan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18-19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Sept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SSI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Layout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Bidang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Pemberdayaan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Masyarakat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20-22 Sept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SSI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BRD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18-19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Sept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 smtClean="0"/>
                        <a:t>Revisi</a:t>
                      </a:r>
                      <a:r>
                        <a:rPr lang="en-US" dirty="0" smtClean="0"/>
                        <a:t> BRD</a:t>
                      </a:r>
                      <a:endParaRPr lang="en-US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20-22 Sept 2017</a:t>
                      </a:r>
                      <a:endParaRPr lang="en-US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SSI</a:t>
                      </a:r>
                      <a:endParaRPr lang="en-US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76320" y="-76320"/>
            <a:ext cx="82292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28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Back End</a:t>
            </a: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r>
              <a:rPr lang="en-US" sz="28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development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7" name="Table 2"/>
          <p:cNvGraphicFramePr/>
          <p:nvPr/>
        </p:nvGraphicFramePr>
        <p:xfrm>
          <a:off x="304920" y="685800"/>
          <a:ext cx="8457840" cy="4996680"/>
        </p:xfrm>
        <a:graphic>
          <a:graphicData uri="http://schemas.openxmlformats.org/drawingml/2006/table">
            <a:tbl>
              <a:tblPr/>
              <a:tblGrid>
                <a:gridCol w="990360"/>
                <a:gridCol w="4267080"/>
                <a:gridCol w="3200400"/>
              </a:tblGrid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Hasil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 – 22 Feb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 Business Requirement (BR. 030 Performance 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100 %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Document Submited, 22/20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5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22 - 24 Feb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BP. 080 Performance Future Process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40 %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5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20 - 24 Feb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Pemetaan SIAT pada OPM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90%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5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20-24 Feb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Design Flow Business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Posibility &amp; Customize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100 %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80 %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5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23 Feb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Meeting Future process OPM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100%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56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23-24 Feb 2017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Setup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Struktur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data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pada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OPM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6320" y="76320"/>
            <a:ext cx="822924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Next Week Activities Mobile Application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  <p:graphicFrame>
        <p:nvGraphicFramePr>
          <p:cNvPr id="290" name="Table 3"/>
          <p:cNvGraphicFramePr/>
          <p:nvPr/>
        </p:nvGraphicFramePr>
        <p:xfrm>
          <a:off x="380880" y="1066680"/>
          <a:ext cx="8457840" cy="2225160"/>
        </p:xfrm>
        <a:graphic>
          <a:graphicData uri="http://schemas.openxmlformats.org/drawingml/2006/table">
            <a:tbl>
              <a:tblPr/>
              <a:tblGrid>
                <a:gridCol w="457200"/>
                <a:gridCol w="4724280"/>
                <a:gridCol w="1904760"/>
                <a:gridCol w="13716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Kegiatan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Posibility &amp; Customize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 Feb 2017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BP. 080 Performance Future Process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 Feb 2017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Setup Struktur Data Pada OPM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28 Feb 2017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Setup Fungsi OPM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07 Mar 2017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Customize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09 Mar 2017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SS1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</Template>
  <TotalTime>17347</TotalTime>
  <Words>1452</Words>
  <Application>Microsoft Office PowerPoint</Application>
  <PresentationFormat>On-screen Show (4:3)</PresentationFormat>
  <Paragraphs>353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 Unicode MS</vt:lpstr>
      <vt:lpstr>ＭＳ Ｐゴシック</vt:lpstr>
      <vt:lpstr>Abadi MT Condensed Extra Bold</vt:lpstr>
      <vt:lpstr>Apple Chancery</vt:lpstr>
      <vt:lpstr>Arial</vt:lpstr>
      <vt:lpstr>Bernard MT Condensed</vt:lpstr>
      <vt:lpstr>Book Antiqua</vt:lpstr>
      <vt:lpstr>Calibri</vt:lpstr>
      <vt:lpstr>DejaVu Sans</vt:lpstr>
      <vt:lpstr>Liberation Serif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user</dc:creator>
  <dc:description/>
  <cp:lastModifiedBy>TAMI</cp:lastModifiedBy>
  <cp:revision>955</cp:revision>
  <dcterms:created xsi:type="dcterms:W3CDTF">2015-04-08T08:05:55Z</dcterms:created>
  <dcterms:modified xsi:type="dcterms:W3CDTF">2017-09-17T08:25:08Z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