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1" r:id="rId1"/>
  </p:sldMasterIdLst>
  <p:sldIdLst>
    <p:sldId id="256" r:id="rId2"/>
    <p:sldId id="258" r:id="rId3"/>
    <p:sldId id="259" r:id="rId4"/>
    <p:sldId id="260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7" r:id="rId17"/>
    <p:sldId id="278" r:id="rId18"/>
    <p:sldId id="279" r:id="rId19"/>
    <p:sldId id="274" r:id="rId20"/>
    <p:sldId id="275" r:id="rId21"/>
    <p:sldId id="280" r:id="rId22"/>
    <p:sldId id="281" r:id="rId23"/>
    <p:sldId id="282" r:id="rId24"/>
    <p:sldId id="283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1A058-4219-45B2-B569-F10CC4DEE7BB}" type="datetimeFigureOut">
              <a:rPr lang="en-IN" smtClean="0"/>
              <a:t>20-02-2024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FB340-C639-4930-8768-98E7C9339B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8752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1A058-4219-45B2-B569-F10CC4DEE7BB}" type="datetimeFigureOut">
              <a:rPr lang="en-IN" smtClean="0"/>
              <a:t>20-02-2024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FB340-C639-4930-8768-98E7C9339B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6513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1A058-4219-45B2-B569-F10CC4DEE7BB}" type="datetimeFigureOut">
              <a:rPr lang="en-IN" smtClean="0"/>
              <a:t>20-02-2024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FB340-C639-4930-8768-98E7C9339B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43435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1A058-4219-45B2-B569-F10CC4DEE7BB}" type="datetimeFigureOut">
              <a:rPr lang="en-IN" smtClean="0"/>
              <a:t>20-02-2024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FB340-C639-4930-8768-98E7C9339BFD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546703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1A058-4219-45B2-B569-F10CC4DEE7BB}" type="datetimeFigureOut">
              <a:rPr lang="en-IN" smtClean="0"/>
              <a:t>20-02-2024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FB340-C639-4930-8768-98E7C9339B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4357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1A058-4219-45B2-B569-F10CC4DEE7BB}" type="datetimeFigureOut">
              <a:rPr lang="en-IN" smtClean="0"/>
              <a:t>20-02-2024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FB340-C639-4930-8768-98E7C9339B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38450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1A058-4219-45B2-B569-F10CC4DEE7BB}" type="datetimeFigureOut">
              <a:rPr lang="en-IN" smtClean="0"/>
              <a:t>20-02-2024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FB340-C639-4930-8768-98E7C9339B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43544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1A058-4219-45B2-B569-F10CC4DEE7BB}" type="datetimeFigureOut">
              <a:rPr lang="en-IN" smtClean="0"/>
              <a:t>20-02-2024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FB340-C639-4930-8768-98E7C9339B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65113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1A058-4219-45B2-B569-F10CC4DEE7BB}" type="datetimeFigureOut">
              <a:rPr lang="en-IN" smtClean="0"/>
              <a:t>20-02-2024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FB340-C639-4930-8768-98E7C9339B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6954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1A058-4219-45B2-B569-F10CC4DEE7BB}" type="datetimeFigureOut">
              <a:rPr lang="en-IN" smtClean="0"/>
              <a:t>20-02-2024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FB340-C639-4930-8768-98E7C9339B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4909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1A058-4219-45B2-B569-F10CC4DEE7BB}" type="datetimeFigureOut">
              <a:rPr lang="en-IN" smtClean="0"/>
              <a:t>20-02-2024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FB340-C639-4930-8768-98E7C9339B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1613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1A058-4219-45B2-B569-F10CC4DEE7BB}" type="datetimeFigureOut">
              <a:rPr lang="en-IN" smtClean="0"/>
              <a:t>20-02-2024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FB340-C639-4930-8768-98E7C9339B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211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1A058-4219-45B2-B569-F10CC4DEE7BB}" type="datetimeFigureOut">
              <a:rPr lang="en-IN" smtClean="0"/>
              <a:t>20-02-2024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FB340-C639-4930-8768-98E7C9339B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0180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1A058-4219-45B2-B569-F10CC4DEE7BB}" type="datetimeFigureOut">
              <a:rPr lang="en-IN" smtClean="0"/>
              <a:t>20-02-2024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FB340-C639-4930-8768-98E7C9339B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4114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1A058-4219-45B2-B569-F10CC4DEE7BB}" type="datetimeFigureOut">
              <a:rPr lang="en-IN" smtClean="0"/>
              <a:t>20-02-2024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FB340-C639-4930-8768-98E7C9339B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2019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1A058-4219-45B2-B569-F10CC4DEE7BB}" type="datetimeFigureOut">
              <a:rPr lang="en-IN" smtClean="0"/>
              <a:t>20-02-2024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FB340-C639-4930-8768-98E7C9339B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3203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1A058-4219-45B2-B569-F10CC4DEE7BB}" type="datetimeFigureOut">
              <a:rPr lang="en-IN" smtClean="0"/>
              <a:t>20-02-2024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FB340-C639-4930-8768-98E7C9339B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7182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D71A058-4219-45B2-B569-F10CC4DEE7BB}" type="datetimeFigureOut">
              <a:rPr lang="en-IN" smtClean="0"/>
              <a:t>20-02-2024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FB340-C639-4930-8768-98E7C9339B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05360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  <p:sldLayoutId id="2147483813" r:id="rId12"/>
    <p:sldLayoutId id="2147483814" r:id="rId13"/>
    <p:sldLayoutId id="2147483815" r:id="rId14"/>
    <p:sldLayoutId id="2147483816" r:id="rId15"/>
    <p:sldLayoutId id="2147483817" r:id="rId16"/>
    <p:sldLayoutId id="214748381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0800000" flipV="1">
            <a:off x="929348" y="3166160"/>
            <a:ext cx="4254989" cy="97206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                  </a:t>
            </a:r>
            <a:r>
              <a:rPr lang="en-US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SAIR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36475" y="1019497"/>
            <a:ext cx="2967535" cy="1655762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1026" name="Picture 2" descr="ERP at Tour &amp; Travel Agency - Surat | H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V="1">
            <a:off x="4028302" y="1"/>
            <a:ext cx="816369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 txBox="1">
            <a:spLocks/>
          </p:cNvSpPr>
          <p:nvPr/>
        </p:nvSpPr>
        <p:spPr>
          <a:xfrm rot="10800000" flipV="1">
            <a:off x="1232629" y="5799436"/>
            <a:ext cx="1157078" cy="33217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25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                  </a:t>
            </a:r>
            <a:endParaRPr lang="en-IN" dirty="0"/>
          </a:p>
        </p:txBody>
      </p:sp>
      <p:pic>
        <p:nvPicPr>
          <p:cNvPr id="11" name="Picture 4" descr="Birds Icon #40884 - Free Icons Library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989796">
            <a:off x="1254706" y="2694769"/>
            <a:ext cx="776287" cy="7762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2209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29746"/>
            <a:ext cx="8825658" cy="850557"/>
          </a:xfrm>
        </p:spPr>
        <p:txBody>
          <a:bodyPr/>
          <a:lstStyle/>
          <a:p>
            <a:r>
              <a:rPr lang="en-US" sz="4800" dirty="0" smtClean="0"/>
              <a:t>Content of the Table</a:t>
            </a:r>
            <a:endParaRPr lang="en-IN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13839" y="1746422"/>
            <a:ext cx="5478161" cy="5111578"/>
          </a:xfrm>
        </p:spPr>
        <p:txBody>
          <a:bodyPr/>
          <a:lstStyle/>
          <a:p>
            <a:r>
              <a:rPr lang="en-US" b="1" dirty="0"/>
              <a:t>Flights </a:t>
            </a:r>
            <a:r>
              <a:rPr lang="en-US" b="1" dirty="0" smtClean="0"/>
              <a:t>Table</a:t>
            </a:r>
          </a:p>
          <a:p>
            <a:endParaRPr lang="en-US" dirty="0"/>
          </a:p>
          <a:p>
            <a:r>
              <a:rPr lang="en-US" dirty="0" smtClean="0">
                <a:solidFill>
                  <a:schemeClr val="tx1"/>
                </a:solidFill>
              </a:rPr>
              <a:t>Syntax : </a:t>
            </a:r>
            <a:r>
              <a:rPr lang="en-US" dirty="0">
                <a:solidFill>
                  <a:schemeClr val="tx1"/>
                </a:solidFill>
              </a:rPr>
              <a:t>select * from Flights;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154955" y="1821977"/>
            <a:ext cx="5558884" cy="3351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694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29746"/>
            <a:ext cx="8825658" cy="850557"/>
          </a:xfrm>
        </p:spPr>
        <p:txBody>
          <a:bodyPr/>
          <a:lstStyle/>
          <a:p>
            <a:r>
              <a:rPr lang="en-US" sz="4800" dirty="0" smtClean="0"/>
              <a:t>Content of the Table</a:t>
            </a:r>
            <a:endParaRPr lang="en-IN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81154" y="1837038"/>
            <a:ext cx="5310846" cy="5020962"/>
          </a:xfrm>
        </p:spPr>
        <p:txBody>
          <a:bodyPr/>
          <a:lstStyle/>
          <a:p>
            <a:r>
              <a:rPr lang="en-US" b="1" dirty="0"/>
              <a:t>Customers </a:t>
            </a:r>
            <a:r>
              <a:rPr lang="en-US" b="1" dirty="0" smtClean="0"/>
              <a:t>Table</a:t>
            </a:r>
          </a:p>
          <a:p>
            <a:endParaRPr lang="en-US" dirty="0"/>
          </a:p>
          <a:p>
            <a:r>
              <a:rPr lang="en-US" dirty="0" smtClean="0">
                <a:solidFill>
                  <a:schemeClr val="tx1"/>
                </a:solidFill>
              </a:rPr>
              <a:t>Syntax : </a:t>
            </a:r>
            <a:r>
              <a:rPr lang="en-US" dirty="0">
                <a:solidFill>
                  <a:schemeClr val="tx1"/>
                </a:solidFill>
              </a:rPr>
              <a:t>select * from Customers;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154955" y="1940783"/>
            <a:ext cx="5726199" cy="3413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05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29746"/>
            <a:ext cx="8825658" cy="850557"/>
          </a:xfrm>
        </p:spPr>
        <p:txBody>
          <a:bodyPr/>
          <a:lstStyle/>
          <a:p>
            <a:r>
              <a:rPr lang="en-US" sz="4800" dirty="0" smtClean="0"/>
              <a:t>Content of the Table</a:t>
            </a:r>
            <a:endParaRPr lang="en-IN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27805" y="1746422"/>
            <a:ext cx="5964195" cy="5111578"/>
          </a:xfrm>
        </p:spPr>
        <p:txBody>
          <a:bodyPr/>
          <a:lstStyle/>
          <a:p>
            <a:r>
              <a:rPr lang="en-US" b="1" dirty="0"/>
              <a:t>Hotels </a:t>
            </a:r>
            <a:r>
              <a:rPr lang="en-US" b="1" dirty="0" smtClean="0"/>
              <a:t>Table</a:t>
            </a:r>
          </a:p>
          <a:p>
            <a:endParaRPr lang="en-US" dirty="0"/>
          </a:p>
          <a:p>
            <a:r>
              <a:rPr lang="en-US" dirty="0" smtClean="0">
                <a:solidFill>
                  <a:schemeClr val="tx1"/>
                </a:solidFill>
              </a:rPr>
              <a:t>Syntax : </a:t>
            </a:r>
            <a:r>
              <a:rPr lang="en-US" dirty="0">
                <a:solidFill>
                  <a:schemeClr val="tx1"/>
                </a:solidFill>
              </a:rPr>
              <a:t>select * from Hotels;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154955" y="1902940"/>
            <a:ext cx="4230259" cy="3155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100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29746"/>
            <a:ext cx="8825658" cy="850557"/>
          </a:xfrm>
        </p:spPr>
        <p:txBody>
          <a:bodyPr/>
          <a:lstStyle/>
          <a:p>
            <a:r>
              <a:rPr lang="en-US" sz="4800" dirty="0" smtClean="0"/>
              <a:t>Content of the Table</a:t>
            </a:r>
            <a:endParaRPr lang="en-IN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86369" y="1746422"/>
            <a:ext cx="5805631" cy="5111578"/>
          </a:xfrm>
        </p:spPr>
        <p:txBody>
          <a:bodyPr/>
          <a:lstStyle/>
          <a:p>
            <a:r>
              <a:rPr lang="en-US" b="1" dirty="0"/>
              <a:t>Bookings </a:t>
            </a:r>
            <a:r>
              <a:rPr lang="en-US" b="1" dirty="0" smtClean="0"/>
              <a:t>Table</a:t>
            </a:r>
          </a:p>
          <a:p>
            <a:endParaRPr lang="en-US" dirty="0"/>
          </a:p>
          <a:p>
            <a:r>
              <a:rPr lang="en-US" dirty="0" smtClean="0">
                <a:solidFill>
                  <a:schemeClr val="tx1"/>
                </a:solidFill>
              </a:rPr>
              <a:t>Syntax : </a:t>
            </a:r>
            <a:r>
              <a:rPr lang="en-US" dirty="0">
                <a:solidFill>
                  <a:schemeClr val="tx1"/>
                </a:solidFill>
              </a:rPr>
              <a:t>select * from Bookings;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154955" y="1844503"/>
            <a:ext cx="5231414" cy="3411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254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0839" y="2166552"/>
            <a:ext cx="8825658" cy="1259824"/>
          </a:xfrm>
        </p:spPr>
        <p:txBody>
          <a:bodyPr/>
          <a:lstStyle/>
          <a:p>
            <a:r>
              <a:rPr lang="en-US" sz="6600" dirty="0" smtClean="0">
                <a:latin typeface="Arial Black" panose="020B0A04020102020204" pitchFamily="34" charset="0"/>
              </a:rPr>
              <a:t>SUBQUERIES</a:t>
            </a:r>
            <a:endParaRPr lang="en-IN" dirty="0">
              <a:latin typeface="Arial Black" panose="020B0A040201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66342" y="5867170"/>
            <a:ext cx="3971568" cy="227080"/>
          </a:xfrm>
        </p:spPr>
        <p:txBody>
          <a:bodyPr>
            <a:normAutofit fontScale="55000" lnSpcReduction="20000"/>
          </a:bodyPr>
          <a:lstStyle/>
          <a:p>
            <a:endParaRPr lang="en-IN" dirty="0"/>
          </a:p>
        </p:txBody>
      </p:sp>
      <p:pic>
        <p:nvPicPr>
          <p:cNvPr id="4098" name="Picture 2" descr="Flying Birds Free SVG File - SVG He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42011">
            <a:off x="7308685" y="-208084"/>
            <a:ext cx="3188987" cy="4521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4265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6264" y="117764"/>
            <a:ext cx="8825658" cy="953655"/>
          </a:xfrm>
        </p:spPr>
        <p:txBody>
          <a:bodyPr/>
          <a:lstStyle/>
          <a:p>
            <a:r>
              <a:rPr lang="en-US" sz="6000" dirty="0" smtClean="0"/>
              <a:t>SUBQUERY</a:t>
            </a:r>
            <a:endParaRPr lang="en-IN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97600" y="1071418"/>
            <a:ext cx="5994400" cy="5786581"/>
          </a:xfrm>
        </p:spPr>
        <p:txBody>
          <a:bodyPr>
            <a:normAutofit/>
          </a:bodyPr>
          <a:lstStyle/>
          <a:p>
            <a:r>
              <a:rPr lang="en-IN" b="1" dirty="0" smtClean="0"/>
              <a:t>Display the name of Customers </a:t>
            </a:r>
            <a:r>
              <a:rPr lang="en-IN" b="1" dirty="0"/>
              <a:t>who Booked </a:t>
            </a:r>
            <a:r>
              <a:rPr lang="en-IN" b="1" dirty="0" smtClean="0"/>
              <a:t>Hotel in </a:t>
            </a:r>
            <a:r>
              <a:rPr lang="en-IN" b="1" dirty="0"/>
              <a:t>Japan</a:t>
            </a:r>
            <a:r>
              <a:rPr lang="en-IN" b="1" dirty="0" smtClean="0"/>
              <a:t>:</a:t>
            </a:r>
          </a:p>
          <a:p>
            <a:endParaRPr lang="en-US" dirty="0"/>
          </a:p>
          <a:p>
            <a:r>
              <a:rPr lang="en-IN" sz="1600" dirty="0">
                <a:solidFill>
                  <a:schemeClr val="tx1"/>
                </a:solidFill>
              </a:rPr>
              <a:t>SELECT * </a:t>
            </a:r>
          </a:p>
          <a:p>
            <a:r>
              <a:rPr lang="en-IN" sz="1600" dirty="0">
                <a:solidFill>
                  <a:schemeClr val="tx1"/>
                </a:solidFill>
              </a:rPr>
              <a:t>FROM Customers </a:t>
            </a:r>
          </a:p>
          <a:p>
            <a:r>
              <a:rPr lang="en-IN" sz="1600" dirty="0">
                <a:solidFill>
                  <a:schemeClr val="tx1"/>
                </a:solidFill>
              </a:rPr>
              <a:t>WHERE </a:t>
            </a:r>
            <a:r>
              <a:rPr lang="en-IN" sz="1600" dirty="0" err="1">
                <a:solidFill>
                  <a:schemeClr val="tx1"/>
                </a:solidFill>
              </a:rPr>
              <a:t>CustomerID</a:t>
            </a:r>
            <a:r>
              <a:rPr lang="en-IN" sz="1600" dirty="0">
                <a:solidFill>
                  <a:schemeClr val="tx1"/>
                </a:solidFill>
              </a:rPr>
              <a:t> IN (</a:t>
            </a:r>
          </a:p>
          <a:p>
            <a:r>
              <a:rPr lang="en-IN" sz="1600" dirty="0">
                <a:solidFill>
                  <a:schemeClr val="tx1"/>
                </a:solidFill>
              </a:rPr>
              <a:t>    SELECT DISTINCT </a:t>
            </a:r>
            <a:r>
              <a:rPr lang="en-IN" sz="1600" dirty="0" err="1">
                <a:solidFill>
                  <a:schemeClr val="tx1"/>
                </a:solidFill>
              </a:rPr>
              <a:t>CustomerID</a:t>
            </a:r>
            <a:r>
              <a:rPr lang="en-IN" sz="1600" dirty="0">
                <a:solidFill>
                  <a:schemeClr val="tx1"/>
                </a:solidFill>
              </a:rPr>
              <a:t> </a:t>
            </a:r>
          </a:p>
          <a:p>
            <a:r>
              <a:rPr lang="en-IN" sz="1600" dirty="0">
                <a:solidFill>
                  <a:schemeClr val="tx1"/>
                </a:solidFill>
              </a:rPr>
              <a:t>    FROM Bookings </a:t>
            </a:r>
          </a:p>
          <a:p>
            <a:r>
              <a:rPr lang="en-IN" sz="1600" dirty="0">
                <a:solidFill>
                  <a:schemeClr val="tx1"/>
                </a:solidFill>
              </a:rPr>
              <a:t>    WHERE </a:t>
            </a:r>
            <a:r>
              <a:rPr lang="en-IN" sz="1600" dirty="0" err="1">
                <a:solidFill>
                  <a:schemeClr val="tx1"/>
                </a:solidFill>
              </a:rPr>
              <a:t>HotelID</a:t>
            </a:r>
            <a:r>
              <a:rPr lang="en-IN" sz="1600" dirty="0">
                <a:solidFill>
                  <a:schemeClr val="tx1"/>
                </a:solidFill>
              </a:rPr>
              <a:t> IN (</a:t>
            </a:r>
          </a:p>
          <a:p>
            <a:r>
              <a:rPr lang="en-IN" sz="1600" dirty="0">
                <a:solidFill>
                  <a:schemeClr val="tx1"/>
                </a:solidFill>
              </a:rPr>
              <a:t>        SELECT </a:t>
            </a:r>
            <a:r>
              <a:rPr lang="en-IN" sz="1600" dirty="0" err="1">
                <a:solidFill>
                  <a:schemeClr val="tx1"/>
                </a:solidFill>
              </a:rPr>
              <a:t>HotelID</a:t>
            </a:r>
            <a:r>
              <a:rPr lang="en-IN" sz="1600" dirty="0">
                <a:solidFill>
                  <a:schemeClr val="tx1"/>
                </a:solidFill>
              </a:rPr>
              <a:t> </a:t>
            </a:r>
          </a:p>
          <a:p>
            <a:r>
              <a:rPr lang="en-IN" sz="1600" dirty="0">
                <a:solidFill>
                  <a:schemeClr val="tx1"/>
                </a:solidFill>
              </a:rPr>
              <a:t>        FROM Hotels </a:t>
            </a:r>
          </a:p>
          <a:p>
            <a:r>
              <a:rPr lang="en-IN" sz="1600" dirty="0">
                <a:solidFill>
                  <a:schemeClr val="tx1"/>
                </a:solidFill>
              </a:rPr>
              <a:t>        WHERE Location = (SELECT Location FROM Destinations WHERE Name = 'Tokyo')</a:t>
            </a:r>
          </a:p>
          <a:p>
            <a:r>
              <a:rPr lang="en-IN" sz="1600" dirty="0">
                <a:solidFill>
                  <a:schemeClr val="tx1"/>
                </a:solidFill>
              </a:rPr>
              <a:t>    )</a:t>
            </a:r>
          </a:p>
          <a:p>
            <a:r>
              <a:rPr lang="en-IN" sz="1600" dirty="0">
                <a:solidFill>
                  <a:schemeClr val="tx1"/>
                </a:solidFill>
              </a:rPr>
              <a:t>);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82" y="2542311"/>
            <a:ext cx="5778158" cy="1366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807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6264" y="117764"/>
            <a:ext cx="8825658" cy="953655"/>
          </a:xfrm>
        </p:spPr>
        <p:txBody>
          <a:bodyPr/>
          <a:lstStyle/>
          <a:p>
            <a:r>
              <a:rPr lang="en-US" sz="6000" dirty="0" smtClean="0"/>
              <a:t>SUBQUERY</a:t>
            </a:r>
            <a:endParaRPr lang="en-IN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97600" y="960582"/>
            <a:ext cx="5994400" cy="5897418"/>
          </a:xfrm>
        </p:spPr>
        <p:txBody>
          <a:bodyPr>
            <a:normAutofit/>
          </a:bodyPr>
          <a:lstStyle/>
          <a:p>
            <a:r>
              <a:rPr lang="en-IN" b="1" dirty="0" err="1"/>
              <a:t>Subquery</a:t>
            </a:r>
            <a:r>
              <a:rPr lang="en-IN" b="1" dirty="0"/>
              <a:t> to Get Customers who Booked the Most Expensive Hotel:</a:t>
            </a:r>
          </a:p>
          <a:p>
            <a:endParaRPr lang="en-US" dirty="0"/>
          </a:p>
          <a:p>
            <a:r>
              <a:rPr lang="en-IN" sz="1600" dirty="0">
                <a:solidFill>
                  <a:schemeClr val="tx1"/>
                </a:solidFill>
              </a:rPr>
              <a:t>SELECT * </a:t>
            </a:r>
          </a:p>
          <a:p>
            <a:r>
              <a:rPr lang="en-IN" sz="1600" dirty="0">
                <a:solidFill>
                  <a:schemeClr val="tx1"/>
                </a:solidFill>
              </a:rPr>
              <a:t>FROM Customers </a:t>
            </a:r>
          </a:p>
          <a:p>
            <a:r>
              <a:rPr lang="en-IN" sz="1600" dirty="0">
                <a:solidFill>
                  <a:schemeClr val="tx1"/>
                </a:solidFill>
              </a:rPr>
              <a:t>WHERE </a:t>
            </a:r>
            <a:r>
              <a:rPr lang="en-IN" sz="1600" dirty="0" err="1">
                <a:solidFill>
                  <a:schemeClr val="tx1"/>
                </a:solidFill>
              </a:rPr>
              <a:t>CustomerID</a:t>
            </a:r>
            <a:r>
              <a:rPr lang="en-IN" sz="1600" dirty="0">
                <a:solidFill>
                  <a:schemeClr val="tx1"/>
                </a:solidFill>
              </a:rPr>
              <a:t> IN (</a:t>
            </a:r>
          </a:p>
          <a:p>
            <a:r>
              <a:rPr lang="en-IN" sz="1600" dirty="0">
                <a:solidFill>
                  <a:schemeClr val="tx1"/>
                </a:solidFill>
              </a:rPr>
              <a:t>    SELECT </a:t>
            </a:r>
            <a:r>
              <a:rPr lang="en-IN" sz="1600" dirty="0" err="1">
                <a:solidFill>
                  <a:schemeClr val="tx1"/>
                </a:solidFill>
              </a:rPr>
              <a:t>CustomerID</a:t>
            </a:r>
            <a:r>
              <a:rPr lang="en-IN" sz="1600" dirty="0">
                <a:solidFill>
                  <a:schemeClr val="tx1"/>
                </a:solidFill>
              </a:rPr>
              <a:t> </a:t>
            </a:r>
          </a:p>
          <a:p>
            <a:r>
              <a:rPr lang="en-IN" sz="1600" dirty="0">
                <a:solidFill>
                  <a:schemeClr val="tx1"/>
                </a:solidFill>
              </a:rPr>
              <a:t>    FROM Bookings </a:t>
            </a:r>
          </a:p>
          <a:p>
            <a:r>
              <a:rPr lang="en-IN" sz="1600" dirty="0">
                <a:solidFill>
                  <a:schemeClr val="tx1"/>
                </a:solidFill>
              </a:rPr>
              <a:t>    WHERE </a:t>
            </a:r>
            <a:r>
              <a:rPr lang="en-IN" sz="1600" dirty="0" err="1">
                <a:solidFill>
                  <a:schemeClr val="tx1"/>
                </a:solidFill>
              </a:rPr>
              <a:t>HotelID</a:t>
            </a:r>
            <a:r>
              <a:rPr lang="en-IN" sz="1600" dirty="0">
                <a:solidFill>
                  <a:schemeClr val="tx1"/>
                </a:solidFill>
              </a:rPr>
              <a:t> = (</a:t>
            </a:r>
          </a:p>
          <a:p>
            <a:r>
              <a:rPr lang="en-IN" sz="1600" dirty="0">
                <a:solidFill>
                  <a:schemeClr val="tx1"/>
                </a:solidFill>
              </a:rPr>
              <a:t>        SELECT </a:t>
            </a:r>
            <a:r>
              <a:rPr lang="en-IN" sz="1600" dirty="0" err="1">
                <a:solidFill>
                  <a:schemeClr val="tx1"/>
                </a:solidFill>
              </a:rPr>
              <a:t>HotelID</a:t>
            </a:r>
            <a:r>
              <a:rPr lang="en-IN" sz="1600" dirty="0">
                <a:solidFill>
                  <a:schemeClr val="tx1"/>
                </a:solidFill>
              </a:rPr>
              <a:t> </a:t>
            </a:r>
          </a:p>
          <a:p>
            <a:r>
              <a:rPr lang="en-IN" sz="1600" dirty="0">
                <a:solidFill>
                  <a:schemeClr val="tx1"/>
                </a:solidFill>
              </a:rPr>
              <a:t>        FROM Hotels </a:t>
            </a:r>
          </a:p>
          <a:p>
            <a:r>
              <a:rPr lang="en-IN" sz="1600" dirty="0">
                <a:solidFill>
                  <a:schemeClr val="tx1"/>
                </a:solidFill>
              </a:rPr>
              <a:t>        ORDER BY Price DESC </a:t>
            </a:r>
          </a:p>
          <a:p>
            <a:r>
              <a:rPr lang="en-IN" sz="1600" dirty="0">
                <a:solidFill>
                  <a:schemeClr val="tx1"/>
                </a:solidFill>
              </a:rPr>
              <a:t>        LIMIT 1</a:t>
            </a:r>
          </a:p>
          <a:p>
            <a:r>
              <a:rPr lang="en-IN" sz="1600" dirty="0">
                <a:solidFill>
                  <a:schemeClr val="tx1"/>
                </a:solidFill>
              </a:rPr>
              <a:t>    )</a:t>
            </a:r>
          </a:p>
          <a:p>
            <a:r>
              <a:rPr lang="en-IN" sz="1600" dirty="0">
                <a:solidFill>
                  <a:schemeClr val="tx1"/>
                </a:solidFill>
              </a:rPr>
              <a:t>);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56" y="2669888"/>
            <a:ext cx="5347854" cy="142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588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6264" y="117764"/>
            <a:ext cx="8825658" cy="953655"/>
          </a:xfrm>
        </p:spPr>
        <p:txBody>
          <a:bodyPr/>
          <a:lstStyle/>
          <a:p>
            <a:r>
              <a:rPr lang="en-US" sz="6000" dirty="0" smtClean="0"/>
              <a:t>SUBQUERY</a:t>
            </a:r>
            <a:endParaRPr lang="en-IN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97600" y="960582"/>
            <a:ext cx="5994400" cy="5897418"/>
          </a:xfrm>
        </p:spPr>
        <p:txBody>
          <a:bodyPr>
            <a:normAutofit fontScale="85000" lnSpcReduction="20000"/>
          </a:bodyPr>
          <a:lstStyle/>
          <a:p>
            <a:r>
              <a:rPr lang="en-IN" sz="2400" b="1" dirty="0" err="1"/>
              <a:t>Subquery</a:t>
            </a:r>
            <a:r>
              <a:rPr lang="en-IN" sz="2400" b="1" dirty="0"/>
              <a:t> to Get Customers who Booked Flights departing from France</a:t>
            </a:r>
            <a:r>
              <a:rPr lang="en-IN" sz="2400" b="1" dirty="0" smtClean="0"/>
              <a:t>:</a:t>
            </a:r>
          </a:p>
          <a:p>
            <a:endParaRPr lang="en-US" dirty="0"/>
          </a:p>
          <a:p>
            <a:r>
              <a:rPr lang="en-IN" sz="1800" dirty="0">
                <a:solidFill>
                  <a:schemeClr val="tx1"/>
                </a:solidFill>
              </a:rPr>
              <a:t>SELECT * </a:t>
            </a:r>
          </a:p>
          <a:p>
            <a:r>
              <a:rPr lang="en-IN" sz="1800" dirty="0">
                <a:solidFill>
                  <a:schemeClr val="tx1"/>
                </a:solidFill>
              </a:rPr>
              <a:t>FROM Customers </a:t>
            </a:r>
          </a:p>
          <a:p>
            <a:r>
              <a:rPr lang="en-IN" sz="1800" dirty="0">
                <a:solidFill>
                  <a:schemeClr val="tx1"/>
                </a:solidFill>
              </a:rPr>
              <a:t>WHERE </a:t>
            </a:r>
            <a:r>
              <a:rPr lang="en-IN" sz="1800" dirty="0" err="1">
                <a:solidFill>
                  <a:schemeClr val="tx1"/>
                </a:solidFill>
              </a:rPr>
              <a:t>CustomerID</a:t>
            </a:r>
            <a:r>
              <a:rPr lang="en-IN" sz="1800" dirty="0">
                <a:solidFill>
                  <a:schemeClr val="tx1"/>
                </a:solidFill>
              </a:rPr>
              <a:t> IN (</a:t>
            </a:r>
          </a:p>
          <a:p>
            <a:r>
              <a:rPr lang="en-IN" sz="1800" dirty="0">
                <a:solidFill>
                  <a:schemeClr val="tx1"/>
                </a:solidFill>
              </a:rPr>
              <a:t>    SELECT </a:t>
            </a:r>
            <a:r>
              <a:rPr lang="en-IN" sz="1800" dirty="0" err="1">
                <a:solidFill>
                  <a:schemeClr val="tx1"/>
                </a:solidFill>
              </a:rPr>
              <a:t>CustomerID</a:t>
            </a:r>
            <a:r>
              <a:rPr lang="en-IN" sz="1800" dirty="0">
                <a:solidFill>
                  <a:schemeClr val="tx1"/>
                </a:solidFill>
              </a:rPr>
              <a:t> </a:t>
            </a:r>
          </a:p>
          <a:p>
            <a:r>
              <a:rPr lang="en-IN" sz="1800" dirty="0">
                <a:solidFill>
                  <a:schemeClr val="tx1"/>
                </a:solidFill>
              </a:rPr>
              <a:t>    FROM Bookings </a:t>
            </a:r>
          </a:p>
          <a:p>
            <a:r>
              <a:rPr lang="en-IN" sz="1800" dirty="0">
                <a:solidFill>
                  <a:schemeClr val="tx1"/>
                </a:solidFill>
              </a:rPr>
              <a:t>    WHERE </a:t>
            </a:r>
            <a:r>
              <a:rPr lang="en-IN" sz="1800" dirty="0" err="1">
                <a:solidFill>
                  <a:schemeClr val="tx1"/>
                </a:solidFill>
              </a:rPr>
              <a:t>FlightID</a:t>
            </a:r>
            <a:r>
              <a:rPr lang="en-IN" sz="1800" dirty="0">
                <a:solidFill>
                  <a:schemeClr val="tx1"/>
                </a:solidFill>
              </a:rPr>
              <a:t> IN (</a:t>
            </a:r>
          </a:p>
          <a:p>
            <a:r>
              <a:rPr lang="en-IN" sz="1800" dirty="0">
                <a:solidFill>
                  <a:schemeClr val="tx1"/>
                </a:solidFill>
              </a:rPr>
              <a:t>        SELECT </a:t>
            </a:r>
            <a:r>
              <a:rPr lang="en-IN" sz="1800" dirty="0" err="1">
                <a:solidFill>
                  <a:schemeClr val="tx1"/>
                </a:solidFill>
              </a:rPr>
              <a:t>FlightID</a:t>
            </a:r>
            <a:r>
              <a:rPr lang="en-IN" sz="1800" dirty="0">
                <a:solidFill>
                  <a:schemeClr val="tx1"/>
                </a:solidFill>
              </a:rPr>
              <a:t> </a:t>
            </a:r>
          </a:p>
          <a:p>
            <a:r>
              <a:rPr lang="en-IN" sz="1800" dirty="0">
                <a:solidFill>
                  <a:schemeClr val="tx1"/>
                </a:solidFill>
              </a:rPr>
              <a:t>        FROM Flights </a:t>
            </a:r>
          </a:p>
          <a:p>
            <a:r>
              <a:rPr lang="en-IN" sz="1800" dirty="0">
                <a:solidFill>
                  <a:schemeClr val="tx1"/>
                </a:solidFill>
              </a:rPr>
              <a:t>        WHERE </a:t>
            </a:r>
            <a:r>
              <a:rPr lang="en-IN" sz="1800" dirty="0" err="1">
                <a:solidFill>
                  <a:schemeClr val="tx1"/>
                </a:solidFill>
              </a:rPr>
              <a:t>DepartureAirport</a:t>
            </a:r>
            <a:r>
              <a:rPr lang="en-IN" sz="1800" dirty="0">
                <a:solidFill>
                  <a:schemeClr val="tx1"/>
                </a:solidFill>
              </a:rPr>
              <a:t> IN (</a:t>
            </a:r>
          </a:p>
          <a:p>
            <a:r>
              <a:rPr lang="en-IN" sz="1800" dirty="0">
                <a:solidFill>
                  <a:schemeClr val="tx1"/>
                </a:solidFill>
              </a:rPr>
              <a:t>            SELECT Location </a:t>
            </a:r>
          </a:p>
          <a:p>
            <a:r>
              <a:rPr lang="en-IN" sz="1800" dirty="0">
                <a:solidFill>
                  <a:schemeClr val="tx1"/>
                </a:solidFill>
              </a:rPr>
              <a:t>            FROM Destinations </a:t>
            </a:r>
          </a:p>
          <a:p>
            <a:r>
              <a:rPr lang="en-IN" sz="1800" dirty="0">
                <a:solidFill>
                  <a:schemeClr val="tx1"/>
                </a:solidFill>
              </a:rPr>
              <a:t>            WHERE Location = 'France'</a:t>
            </a:r>
          </a:p>
          <a:p>
            <a:r>
              <a:rPr lang="en-IN" sz="1800" dirty="0">
                <a:solidFill>
                  <a:schemeClr val="tx1"/>
                </a:solidFill>
              </a:rPr>
              <a:t>        )</a:t>
            </a:r>
          </a:p>
          <a:p>
            <a:r>
              <a:rPr lang="en-IN" sz="1800" dirty="0">
                <a:solidFill>
                  <a:schemeClr val="tx1"/>
                </a:solidFill>
              </a:rPr>
              <a:t>    )</a:t>
            </a:r>
          </a:p>
          <a:p>
            <a:r>
              <a:rPr lang="en-IN" sz="1800" dirty="0">
                <a:solidFill>
                  <a:schemeClr val="tx1"/>
                </a:solidFill>
              </a:rPr>
              <a:t>);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11" y="2290618"/>
            <a:ext cx="5850872" cy="1644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13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6264" y="117764"/>
            <a:ext cx="8825658" cy="953655"/>
          </a:xfrm>
        </p:spPr>
        <p:txBody>
          <a:bodyPr/>
          <a:lstStyle/>
          <a:p>
            <a:r>
              <a:rPr lang="en-US" sz="6000" dirty="0" smtClean="0"/>
              <a:t>SUBQUERY</a:t>
            </a:r>
            <a:endParaRPr lang="en-IN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76291" y="1071419"/>
            <a:ext cx="5615708" cy="5786581"/>
          </a:xfrm>
        </p:spPr>
        <p:txBody>
          <a:bodyPr>
            <a:normAutofit lnSpcReduction="10000"/>
          </a:bodyPr>
          <a:lstStyle/>
          <a:p>
            <a:r>
              <a:rPr lang="en-IN" b="1" dirty="0" err="1"/>
              <a:t>Subquery</a:t>
            </a:r>
            <a:r>
              <a:rPr lang="en-IN" b="1" dirty="0"/>
              <a:t> to Get Customers who Booked Flights with Departure Times After 12:00 PM</a:t>
            </a:r>
            <a:r>
              <a:rPr lang="en-IN" b="1" dirty="0" smtClean="0"/>
              <a:t>:</a:t>
            </a:r>
          </a:p>
          <a:p>
            <a:endParaRPr lang="en-US" dirty="0"/>
          </a:p>
          <a:p>
            <a:r>
              <a:rPr lang="en-IN" sz="1800" dirty="0">
                <a:solidFill>
                  <a:schemeClr val="tx1"/>
                </a:solidFill>
              </a:rPr>
              <a:t>SELECT *</a:t>
            </a:r>
          </a:p>
          <a:p>
            <a:r>
              <a:rPr lang="en-IN" sz="1800" dirty="0">
                <a:solidFill>
                  <a:schemeClr val="tx1"/>
                </a:solidFill>
              </a:rPr>
              <a:t>FROM Customers</a:t>
            </a:r>
          </a:p>
          <a:p>
            <a:r>
              <a:rPr lang="en-IN" sz="1800" dirty="0">
                <a:solidFill>
                  <a:schemeClr val="tx1"/>
                </a:solidFill>
              </a:rPr>
              <a:t>WHERE </a:t>
            </a:r>
            <a:r>
              <a:rPr lang="en-IN" sz="1800" dirty="0" err="1">
                <a:solidFill>
                  <a:schemeClr val="tx1"/>
                </a:solidFill>
              </a:rPr>
              <a:t>CustomerID</a:t>
            </a:r>
            <a:r>
              <a:rPr lang="en-IN" sz="1800" dirty="0">
                <a:solidFill>
                  <a:schemeClr val="tx1"/>
                </a:solidFill>
              </a:rPr>
              <a:t> IN (</a:t>
            </a:r>
          </a:p>
          <a:p>
            <a:r>
              <a:rPr lang="en-IN" sz="1800" dirty="0">
                <a:solidFill>
                  <a:schemeClr val="tx1"/>
                </a:solidFill>
              </a:rPr>
              <a:t>    SELECT </a:t>
            </a:r>
            <a:r>
              <a:rPr lang="en-IN" sz="1800" dirty="0" err="1">
                <a:solidFill>
                  <a:schemeClr val="tx1"/>
                </a:solidFill>
              </a:rPr>
              <a:t>CustomerID</a:t>
            </a:r>
            <a:endParaRPr lang="en-IN" sz="1800" dirty="0">
              <a:solidFill>
                <a:schemeClr val="tx1"/>
              </a:solidFill>
            </a:endParaRPr>
          </a:p>
          <a:p>
            <a:r>
              <a:rPr lang="en-IN" sz="1800" dirty="0">
                <a:solidFill>
                  <a:schemeClr val="tx1"/>
                </a:solidFill>
              </a:rPr>
              <a:t>    FROM Bookings</a:t>
            </a:r>
          </a:p>
          <a:p>
            <a:r>
              <a:rPr lang="en-IN" sz="1800" dirty="0">
                <a:solidFill>
                  <a:schemeClr val="tx1"/>
                </a:solidFill>
              </a:rPr>
              <a:t>    WHERE </a:t>
            </a:r>
            <a:r>
              <a:rPr lang="en-IN" sz="1800" dirty="0" err="1">
                <a:solidFill>
                  <a:schemeClr val="tx1"/>
                </a:solidFill>
              </a:rPr>
              <a:t>FlightID</a:t>
            </a:r>
            <a:r>
              <a:rPr lang="en-IN" sz="1800" dirty="0">
                <a:solidFill>
                  <a:schemeClr val="tx1"/>
                </a:solidFill>
              </a:rPr>
              <a:t> IN (</a:t>
            </a:r>
          </a:p>
          <a:p>
            <a:r>
              <a:rPr lang="en-IN" sz="1800" dirty="0">
                <a:solidFill>
                  <a:schemeClr val="tx1"/>
                </a:solidFill>
              </a:rPr>
              <a:t>        SELECT </a:t>
            </a:r>
            <a:r>
              <a:rPr lang="en-IN" sz="1800" dirty="0" err="1">
                <a:solidFill>
                  <a:schemeClr val="tx1"/>
                </a:solidFill>
              </a:rPr>
              <a:t>FlightID</a:t>
            </a:r>
            <a:endParaRPr lang="en-IN" sz="1800" dirty="0">
              <a:solidFill>
                <a:schemeClr val="tx1"/>
              </a:solidFill>
            </a:endParaRPr>
          </a:p>
          <a:p>
            <a:r>
              <a:rPr lang="en-IN" sz="1800" dirty="0">
                <a:solidFill>
                  <a:schemeClr val="tx1"/>
                </a:solidFill>
              </a:rPr>
              <a:t>        FROM Flights</a:t>
            </a:r>
          </a:p>
          <a:p>
            <a:r>
              <a:rPr lang="en-IN" sz="1800" dirty="0">
                <a:solidFill>
                  <a:schemeClr val="tx1"/>
                </a:solidFill>
              </a:rPr>
              <a:t>        WHERE </a:t>
            </a:r>
            <a:r>
              <a:rPr lang="en-IN" sz="1800" dirty="0" err="1">
                <a:solidFill>
                  <a:schemeClr val="tx1"/>
                </a:solidFill>
              </a:rPr>
              <a:t>DepartureTime</a:t>
            </a:r>
            <a:r>
              <a:rPr lang="en-IN" sz="1800" dirty="0">
                <a:solidFill>
                  <a:schemeClr val="tx1"/>
                </a:solidFill>
              </a:rPr>
              <a:t> &gt; '12:00:00'</a:t>
            </a:r>
          </a:p>
          <a:p>
            <a:r>
              <a:rPr lang="en-IN" sz="1800" dirty="0">
                <a:solidFill>
                  <a:schemeClr val="tx1"/>
                </a:solidFill>
              </a:rPr>
              <a:t>    )</a:t>
            </a:r>
          </a:p>
          <a:p>
            <a:r>
              <a:rPr lang="en-IN" sz="1800" dirty="0">
                <a:solidFill>
                  <a:schemeClr val="tx1"/>
                </a:solidFill>
              </a:rPr>
              <a:t>);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63" y="2521528"/>
            <a:ext cx="6397914" cy="2355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366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24231" y="1729947"/>
            <a:ext cx="3079294" cy="1251586"/>
          </a:xfrm>
        </p:spPr>
        <p:txBody>
          <a:bodyPr/>
          <a:lstStyle/>
          <a:p>
            <a:r>
              <a:rPr lang="en-US" sz="6600" dirty="0" smtClean="0">
                <a:latin typeface="Arial Black" panose="020B0A04020102020204" pitchFamily="34" charset="0"/>
              </a:rPr>
              <a:t>JOINS</a:t>
            </a:r>
            <a:endParaRPr lang="en-IN" dirty="0">
              <a:latin typeface="Arial Black" panose="020B0A040201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8410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14768" y="984781"/>
            <a:ext cx="5243250" cy="1132344"/>
          </a:xfrm>
        </p:spPr>
        <p:txBody>
          <a:bodyPr/>
          <a:lstStyle/>
          <a:p>
            <a:r>
              <a:rPr lang="en-US" dirty="0" smtClean="0"/>
              <a:t>  Abstract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84108" y="2240691"/>
            <a:ext cx="5820504" cy="3912973"/>
          </a:xfrm>
        </p:spPr>
        <p:txBody>
          <a:bodyPr/>
          <a:lstStyle/>
          <a:p>
            <a:r>
              <a:rPr lang="en-US" dirty="0" smtClean="0"/>
              <a:t>“</a:t>
            </a:r>
            <a:r>
              <a:rPr lang="en-US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Sair</a:t>
            </a:r>
            <a:r>
              <a:rPr lang="en-US" dirty="0" smtClean="0"/>
              <a:t>”  tours arranges your vacation out of station.</a:t>
            </a:r>
          </a:p>
          <a:p>
            <a:r>
              <a:rPr lang="en-US" dirty="0" smtClean="0"/>
              <a:t>get your flights tickets, hotels booked, best destinations options at various prices.</a:t>
            </a:r>
            <a:endParaRPr lang="en-IN" dirty="0"/>
          </a:p>
        </p:txBody>
      </p:sp>
      <p:pic>
        <p:nvPicPr>
          <p:cNvPr id="3074" name="Picture 2" descr="Tours And Travels Images - Free Download on Freepi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09098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2322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155" y="200891"/>
            <a:ext cx="8825658" cy="815109"/>
          </a:xfrm>
        </p:spPr>
        <p:txBody>
          <a:bodyPr/>
          <a:lstStyle/>
          <a:p>
            <a:r>
              <a:rPr lang="en-US" sz="6000" dirty="0" smtClean="0"/>
              <a:t>JOINS</a:t>
            </a:r>
            <a:endParaRPr lang="en-IN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511" y="1431636"/>
            <a:ext cx="5763490" cy="5426364"/>
          </a:xfrm>
        </p:spPr>
        <p:txBody>
          <a:bodyPr/>
          <a:lstStyle/>
          <a:p>
            <a:r>
              <a:rPr lang="en-IN" b="1" dirty="0" smtClean="0"/>
              <a:t>Display the </a:t>
            </a:r>
            <a:r>
              <a:rPr lang="en-IN" b="1" dirty="0"/>
              <a:t>bookings made by customers, including when and where they flew</a:t>
            </a:r>
            <a:r>
              <a:rPr lang="en-IN" b="1" dirty="0" smtClean="0"/>
              <a:t>.</a:t>
            </a:r>
          </a:p>
          <a:p>
            <a:endParaRPr lang="en-IN" dirty="0"/>
          </a:p>
          <a:p>
            <a:r>
              <a:rPr lang="en-IN" sz="1800" dirty="0" smtClean="0">
                <a:solidFill>
                  <a:schemeClr val="tx1"/>
                </a:solidFill>
              </a:rPr>
              <a:t>SELECT </a:t>
            </a:r>
            <a:r>
              <a:rPr lang="en-IN" sz="1800" dirty="0" err="1">
                <a:solidFill>
                  <a:schemeClr val="tx1"/>
                </a:solidFill>
              </a:rPr>
              <a:t>Customers.FirstName</a:t>
            </a:r>
            <a:r>
              <a:rPr lang="en-IN" sz="1800" dirty="0">
                <a:solidFill>
                  <a:schemeClr val="tx1"/>
                </a:solidFill>
              </a:rPr>
              <a:t>, </a:t>
            </a:r>
            <a:r>
              <a:rPr lang="en-IN" sz="1800" dirty="0" err="1">
                <a:solidFill>
                  <a:schemeClr val="tx1"/>
                </a:solidFill>
              </a:rPr>
              <a:t>Bookings.BookingDate</a:t>
            </a:r>
            <a:r>
              <a:rPr lang="en-IN" sz="1800" dirty="0">
                <a:solidFill>
                  <a:schemeClr val="tx1"/>
                </a:solidFill>
              </a:rPr>
              <a:t>, </a:t>
            </a:r>
            <a:r>
              <a:rPr lang="en-IN" sz="1800" dirty="0" err="1">
                <a:solidFill>
                  <a:schemeClr val="tx1"/>
                </a:solidFill>
              </a:rPr>
              <a:t>Flights.ArrivalAirport</a:t>
            </a:r>
            <a:r>
              <a:rPr lang="en-IN" sz="1800" dirty="0">
                <a:solidFill>
                  <a:schemeClr val="tx1"/>
                </a:solidFill>
              </a:rPr>
              <a:t>, </a:t>
            </a:r>
            <a:r>
              <a:rPr lang="en-IN" sz="1800" dirty="0" err="1">
                <a:solidFill>
                  <a:schemeClr val="tx1"/>
                </a:solidFill>
              </a:rPr>
              <a:t>Flights.ArrivalTime</a:t>
            </a:r>
            <a:endParaRPr lang="en-IN" sz="1800" dirty="0">
              <a:solidFill>
                <a:schemeClr val="tx1"/>
              </a:solidFill>
            </a:endParaRPr>
          </a:p>
          <a:p>
            <a:r>
              <a:rPr lang="en-IN" sz="1800" dirty="0">
                <a:solidFill>
                  <a:schemeClr val="tx1"/>
                </a:solidFill>
              </a:rPr>
              <a:t>FROM Customers</a:t>
            </a:r>
          </a:p>
          <a:p>
            <a:r>
              <a:rPr lang="en-IN" sz="1800" dirty="0">
                <a:solidFill>
                  <a:schemeClr val="tx1"/>
                </a:solidFill>
              </a:rPr>
              <a:t>INNER JOIN Bookings ON </a:t>
            </a:r>
            <a:r>
              <a:rPr lang="en-IN" sz="1800" dirty="0" err="1">
                <a:solidFill>
                  <a:schemeClr val="tx1"/>
                </a:solidFill>
              </a:rPr>
              <a:t>Customers.CustomerID</a:t>
            </a:r>
            <a:r>
              <a:rPr lang="en-IN" sz="1800" dirty="0">
                <a:solidFill>
                  <a:schemeClr val="tx1"/>
                </a:solidFill>
              </a:rPr>
              <a:t> </a:t>
            </a:r>
            <a:r>
              <a:rPr lang="en-IN" sz="1800" dirty="0" smtClean="0">
                <a:solidFill>
                  <a:schemeClr val="tx1"/>
                </a:solidFill>
              </a:rPr>
              <a:t>= </a:t>
            </a:r>
            <a:r>
              <a:rPr lang="en-IN" sz="1800" dirty="0" err="1" smtClean="0">
                <a:solidFill>
                  <a:schemeClr val="tx1"/>
                </a:solidFill>
              </a:rPr>
              <a:t>Bookings.CustomerID</a:t>
            </a:r>
            <a:endParaRPr lang="en-IN" sz="1800" dirty="0">
              <a:solidFill>
                <a:schemeClr val="tx1"/>
              </a:solidFill>
            </a:endParaRPr>
          </a:p>
          <a:p>
            <a:r>
              <a:rPr lang="en-IN" sz="1800" dirty="0">
                <a:solidFill>
                  <a:schemeClr val="tx1"/>
                </a:solidFill>
              </a:rPr>
              <a:t>INNER JOIN Flights ON </a:t>
            </a:r>
            <a:r>
              <a:rPr lang="en-IN" sz="1800" dirty="0" err="1">
                <a:solidFill>
                  <a:schemeClr val="tx1"/>
                </a:solidFill>
              </a:rPr>
              <a:t>Bookings.FlightID</a:t>
            </a:r>
            <a:r>
              <a:rPr lang="en-IN" sz="1800" dirty="0">
                <a:solidFill>
                  <a:schemeClr val="tx1"/>
                </a:solidFill>
              </a:rPr>
              <a:t> = </a:t>
            </a:r>
            <a:r>
              <a:rPr lang="en-IN" sz="1800" dirty="0" err="1">
                <a:solidFill>
                  <a:schemeClr val="tx1"/>
                </a:solidFill>
              </a:rPr>
              <a:t>Flights.FlightID</a:t>
            </a:r>
            <a:r>
              <a:rPr lang="en-IN" sz="1800" dirty="0">
                <a:solidFill>
                  <a:schemeClr val="tx1"/>
                </a:solidFill>
              </a:rPr>
              <a:t>;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156" y="1524000"/>
            <a:ext cx="6086354" cy="4359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199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155" y="200891"/>
            <a:ext cx="8825658" cy="815109"/>
          </a:xfrm>
        </p:spPr>
        <p:txBody>
          <a:bodyPr/>
          <a:lstStyle/>
          <a:p>
            <a:r>
              <a:rPr lang="en-US" sz="6000" dirty="0" smtClean="0"/>
              <a:t>JOINS</a:t>
            </a:r>
            <a:endParaRPr lang="en-IN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55854" y="1579418"/>
            <a:ext cx="6336145" cy="5278582"/>
          </a:xfrm>
        </p:spPr>
        <p:txBody>
          <a:bodyPr/>
          <a:lstStyle/>
          <a:p>
            <a:r>
              <a:rPr lang="en-IN" b="1" dirty="0" smtClean="0"/>
              <a:t>Display the prices </a:t>
            </a:r>
            <a:r>
              <a:rPr lang="en-IN" b="1" dirty="0"/>
              <a:t>of the hotels at different </a:t>
            </a:r>
            <a:r>
              <a:rPr lang="en-IN" b="1" dirty="0" smtClean="0"/>
              <a:t>locations.</a:t>
            </a:r>
          </a:p>
          <a:p>
            <a:r>
              <a:rPr lang="en-IN" dirty="0"/>
              <a:t/>
            </a:r>
            <a:br>
              <a:rPr lang="en-IN" dirty="0"/>
            </a:br>
            <a:r>
              <a:rPr lang="en-IN" sz="1800" dirty="0">
                <a:solidFill>
                  <a:schemeClr val="tx1"/>
                </a:solidFill>
              </a:rPr>
              <a:t>SELECT </a:t>
            </a:r>
            <a:r>
              <a:rPr lang="en-IN" sz="1800" dirty="0" err="1">
                <a:solidFill>
                  <a:schemeClr val="tx1"/>
                </a:solidFill>
              </a:rPr>
              <a:t>Destinations.Name,Hotels.Name,Hotels.Price</a:t>
            </a:r>
            <a:r>
              <a:rPr lang="en-IN" sz="1800" dirty="0">
                <a:solidFill>
                  <a:schemeClr val="tx1"/>
                </a:solidFill>
              </a:rPr>
              <a:t/>
            </a:r>
            <a:br>
              <a:rPr lang="en-IN" sz="1800" dirty="0">
                <a:solidFill>
                  <a:schemeClr val="tx1"/>
                </a:solidFill>
              </a:rPr>
            </a:br>
            <a:r>
              <a:rPr lang="en-IN" sz="1800" dirty="0">
                <a:solidFill>
                  <a:schemeClr val="tx1"/>
                </a:solidFill>
              </a:rPr>
              <a:t>FROM Destinations</a:t>
            </a:r>
            <a:br>
              <a:rPr lang="en-IN" sz="1800" dirty="0">
                <a:solidFill>
                  <a:schemeClr val="tx1"/>
                </a:solidFill>
              </a:rPr>
            </a:br>
            <a:r>
              <a:rPr lang="en-IN" sz="1800" dirty="0">
                <a:solidFill>
                  <a:schemeClr val="tx1"/>
                </a:solidFill>
              </a:rPr>
              <a:t>RIGHT JOIN Hotels</a:t>
            </a:r>
            <a:br>
              <a:rPr lang="en-IN" sz="1800" dirty="0">
                <a:solidFill>
                  <a:schemeClr val="tx1"/>
                </a:solidFill>
              </a:rPr>
            </a:br>
            <a:r>
              <a:rPr lang="en-IN" sz="1800" dirty="0">
                <a:solidFill>
                  <a:schemeClr val="tx1"/>
                </a:solidFill>
              </a:rPr>
              <a:t>ON </a:t>
            </a:r>
            <a:r>
              <a:rPr lang="en-IN" sz="1800" dirty="0" err="1">
                <a:solidFill>
                  <a:schemeClr val="tx1"/>
                </a:solidFill>
              </a:rPr>
              <a:t>Destinations.Location</a:t>
            </a:r>
            <a:r>
              <a:rPr lang="en-IN" sz="1800" dirty="0">
                <a:solidFill>
                  <a:schemeClr val="tx1"/>
                </a:solidFill>
              </a:rPr>
              <a:t> = </a:t>
            </a:r>
            <a:r>
              <a:rPr lang="en-IN" sz="1800" dirty="0" err="1">
                <a:solidFill>
                  <a:schemeClr val="tx1"/>
                </a:solidFill>
              </a:rPr>
              <a:t>Hotels.Location</a:t>
            </a:r>
            <a:r>
              <a:rPr lang="en-IN" sz="1800" dirty="0">
                <a:solidFill>
                  <a:schemeClr val="tx1"/>
                </a:solidFill>
              </a:rPr>
              <a:t>;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155" y="1674776"/>
            <a:ext cx="4774790" cy="3959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632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155" y="200891"/>
            <a:ext cx="8825658" cy="815109"/>
          </a:xfrm>
        </p:spPr>
        <p:txBody>
          <a:bodyPr/>
          <a:lstStyle/>
          <a:p>
            <a:r>
              <a:rPr lang="en-US" sz="6000" dirty="0" smtClean="0"/>
              <a:t>JOINS</a:t>
            </a:r>
            <a:endParaRPr lang="en-IN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55854" y="1514764"/>
            <a:ext cx="6336145" cy="5343236"/>
          </a:xfrm>
        </p:spPr>
        <p:txBody>
          <a:bodyPr/>
          <a:lstStyle/>
          <a:p>
            <a:r>
              <a:rPr lang="en-IN" b="1" dirty="0" smtClean="0"/>
              <a:t>Display full </a:t>
            </a:r>
            <a:r>
              <a:rPr lang="en-IN" b="1" dirty="0"/>
              <a:t>trip of customer from booking date to arrival time and </a:t>
            </a:r>
            <a:r>
              <a:rPr lang="en-IN" b="1" dirty="0" smtClean="0"/>
              <a:t>location.</a:t>
            </a:r>
          </a:p>
          <a:p>
            <a:endParaRPr lang="en-IN" dirty="0"/>
          </a:p>
          <a:p>
            <a:r>
              <a:rPr lang="en-IN" sz="1800" dirty="0">
                <a:solidFill>
                  <a:schemeClr val="tx1"/>
                </a:solidFill>
              </a:rPr>
              <a:t>SELECT </a:t>
            </a:r>
            <a:r>
              <a:rPr lang="en-IN" sz="1800" dirty="0" err="1">
                <a:solidFill>
                  <a:schemeClr val="tx1"/>
                </a:solidFill>
              </a:rPr>
              <a:t>Customers.FirstName</a:t>
            </a:r>
            <a:r>
              <a:rPr lang="en-IN" sz="1800" dirty="0">
                <a:solidFill>
                  <a:schemeClr val="tx1"/>
                </a:solidFill>
              </a:rPr>
              <a:t>, </a:t>
            </a:r>
            <a:r>
              <a:rPr lang="en-IN" sz="1800" dirty="0" err="1">
                <a:solidFill>
                  <a:schemeClr val="tx1"/>
                </a:solidFill>
              </a:rPr>
              <a:t>Bookings.BookingDate</a:t>
            </a:r>
            <a:r>
              <a:rPr lang="en-IN" sz="1800" dirty="0">
                <a:solidFill>
                  <a:schemeClr val="tx1"/>
                </a:solidFill>
              </a:rPr>
              <a:t>, </a:t>
            </a:r>
            <a:r>
              <a:rPr lang="en-IN" sz="1800" dirty="0" err="1">
                <a:solidFill>
                  <a:schemeClr val="tx1"/>
                </a:solidFill>
              </a:rPr>
              <a:t>Flights.ArrivalAirport</a:t>
            </a:r>
            <a:r>
              <a:rPr lang="en-IN" sz="1800" dirty="0">
                <a:solidFill>
                  <a:schemeClr val="tx1"/>
                </a:solidFill>
              </a:rPr>
              <a:t>, </a:t>
            </a:r>
            <a:r>
              <a:rPr lang="en-IN" sz="1800" dirty="0" err="1">
                <a:solidFill>
                  <a:schemeClr val="tx1"/>
                </a:solidFill>
              </a:rPr>
              <a:t>Flights.ArrivalTime</a:t>
            </a:r>
            <a:endParaRPr lang="en-IN" sz="1800" dirty="0">
              <a:solidFill>
                <a:schemeClr val="tx1"/>
              </a:solidFill>
            </a:endParaRPr>
          </a:p>
          <a:p>
            <a:r>
              <a:rPr lang="en-IN" sz="1800" dirty="0">
                <a:solidFill>
                  <a:schemeClr val="tx1"/>
                </a:solidFill>
              </a:rPr>
              <a:t>FROM Customers</a:t>
            </a:r>
          </a:p>
          <a:p>
            <a:r>
              <a:rPr lang="en-IN" sz="1800" dirty="0">
                <a:solidFill>
                  <a:schemeClr val="tx1"/>
                </a:solidFill>
              </a:rPr>
              <a:t>LEFT JOIN Bookings ON </a:t>
            </a:r>
            <a:r>
              <a:rPr lang="en-IN" sz="1800" dirty="0" err="1">
                <a:solidFill>
                  <a:schemeClr val="tx1"/>
                </a:solidFill>
              </a:rPr>
              <a:t>Customers.CustomerID</a:t>
            </a:r>
            <a:r>
              <a:rPr lang="en-IN" sz="1800" dirty="0">
                <a:solidFill>
                  <a:schemeClr val="tx1"/>
                </a:solidFill>
              </a:rPr>
              <a:t> = </a:t>
            </a:r>
            <a:r>
              <a:rPr lang="en-IN" sz="1800" dirty="0" err="1">
                <a:solidFill>
                  <a:schemeClr val="tx1"/>
                </a:solidFill>
              </a:rPr>
              <a:t>Bookings.CustomerID</a:t>
            </a:r>
            <a:endParaRPr lang="en-IN" sz="1800" dirty="0">
              <a:solidFill>
                <a:schemeClr val="tx1"/>
              </a:solidFill>
            </a:endParaRPr>
          </a:p>
          <a:p>
            <a:r>
              <a:rPr lang="en-IN" sz="1800" dirty="0">
                <a:solidFill>
                  <a:schemeClr val="tx1"/>
                </a:solidFill>
              </a:rPr>
              <a:t>LEFT JOIN Flights ON </a:t>
            </a:r>
            <a:r>
              <a:rPr lang="en-IN" sz="1800" dirty="0" err="1">
                <a:solidFill>
                  <a:schemeClr val="tx1"/>
                </a:solidFill>
              </a:rPr>
              <a:t>Bookings.FlightID</a:t>
            </a:r>
            <a:r>
              <a:rPr lang="en-IN" sz="1800" dirty="0">
                <a:solidFill>
                  <a:schemeClr val="tx1"/>
                </a:solidFill>
              </a:rPr>
              <a:t> = </a:t>
            </a:r>
            <a:r>
              <a:rPr lang="en-IN" sz="1800" dirty="0" err="1">
                <a:solidFill>
                  <a:schemeClr val="tx1"/>
                </a:solidFill>
              </a:rPr>
              <a:t>Flights.FlightID</a:t>
            </a:r>
            <a:r>
              <a:rPr lang="en-IN" sz="1800" dirty="0">
                <a:solidFill>
                  <a:schemeClr val="tx1"/>
                </a:solidFill>
              </a:rPr>
              <a:t>;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155" y="1662545"/>
            <a:ext cx="5314715" cy="3833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076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3813" y="2897661"/>
            <a:ext cx="8227942" cy="661086"/>
          </a:xfrm>
        </p:spPr>
        <p:txBody>
          <a:bodyPr/>
          <a:lstStyle/>
          <a:p>
            <a:r>
              <a:rPr lang="en-US" sz="5400" dirty="0" smtClean="0"/>
              <a:t>PREPARED BY -</a:t>
            </a:r>
            <a:endParaRPr lang="en-IN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2032" y="3739977"/>
            <a:ext cx="5507468" cy="1042087"/>
          </a:xfrm>
        </p:spPr>
        <p:txBody>
          <a:bodyPr>
            <a:noAutofit/>
          </a:bodyPr>
          <a:lstStyle/>
          <a:p>
            <a:pPr lvl="0">
              <a:spcBef>
                <a:spcPts val="300"/>
              </a:spcBef>
              <a:buClr>
                <a:schemeClr val="lt1"/>
              </a:buClr>
              <a:buSzPts val="2000"/>
            </a:pPr>
            <a:r>
              <a:rPr lang="en-US" sz="1800" b="1" dirty="0" smtClean="0">
                <a:solidFill>
                  <a:schemeClr val="tx1"/>
                </a:solidFill>
              </a:rPr>
              <a:t>GAURI  UTEKAR</a:t>
            </a:r>
          </a:p>
          <a:p>
            <a:pPr lvl="0">
              <a:spcBef>
                <a:spcPts val="300"/>
              </a:spcBef>
              <a:buClr>
                <a:schemeClr val="lt1"/>
              </a:buClr>
              <a:buSzPts val="2000"/>
            </a:pPr>
            <a:r>
              <a:rPr lang="en-US" sz="1800" b="1" dirty="0" smtClean="0">
                <a:solidFill>
                  <a:schemeClr val="tx1"/>
                </a:solidFill>
              </a:rPr>
              <a:t>IT </a:t>
            </a:r>
            <a:r>
              <a:rPr lang="en-US" sz="1800" b="1" dirty="0">
                <a:solidFill>
                  <a:schemeClr val="tx1"/>
                </a:solidFill>
              </a:rPr>
              <a:t>VEDANT </a:t>
            </a:r>
          </a:p>
          <a:p>
            <a:r>
              <a:rPr lang="en-US" sz="1800" b="1" dirty="0" smtClean="0">
                <a:solidFill>
                  <a:schemeClr val="tx1"/>
                </a:solidFill>
              </a:rPr>
              <a:t>NOV23-T313/DS/PS/11-1PM</a:t>
            </a:r>
            <a:endParaRPr lang="en-IN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8714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1657" y="2503939"/>
            <a:ext cx="9404723" cy="1400530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THANK YOU</a:t>
            </a:r>
            <a:endParaRPr lang="en-IN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12878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94284" y="146222"/>
            <a:ext cx="8825658" cy="1839097"/>
          </a:xfrm>
        </p:spPr>
        <p:txBody>
          <a:bodyPr/>
          <a:lstStyle/>
          <a:p>
            <a:r>
              <a:rPr lang="en-US" dirty="0" smtClean="0"/>
              <a:t>ER Diagram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6717" y="2290118"/>
            <a:ext cx="8825658" cy="4349579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2207741"/>
            <a:ext cx="12192000" cy="4650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597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29746"/>
            <a:ext cx="8825658" cy="850557"/>
          </a:xfrm>
        </p:spPr>
        <p:txBody>
          <a:bodyPr/>
          <a:lstStyle/>
          <a:p>
            <a:r>
              <a:rPr lang="en-US" sz="4800" dirty="0" smtClean="0"/>
              <a:t>Structure of the Table</a:t>
            </a:r>
            <a:endParaRPr lang="en-IN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27805" y="2273643"/>
            <a:ext cx="5964195" cy="4584357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Destinations Table</a:t>
            </a:r>
          </a:p>
          <a:p>
            <a:r>
              <a:rPr lang="en-US" sz="1800" dirty="0" smtClean="0"/>
              <a:t>This </a:t>
            </a:r>
            <a:r>
              <a:rPr lang="en-US" sz="1800" dirty="0"/>
              <a:t>table shows the name of the </a:t>
            </a:r>
            <a:r>
              <a:rPr lang="en-US" sz="1800" dirty="0" smtClean="0"/>
              <a:t>destination</a:t>
            </a:r>
            <a:r>
              <a:rPr lang="en-US" sz="1800" dirty="0"/>
              <a:t>, its location </a:t>
            </a:r>
            <a:r>
              <a:rPr lang="en-US" sz="1800" dirty="0" smtClean="0"/>
              <a:t>AND DESCRIPTION.</a:t>
            </a:r>
          </a:p>
          <a:p>
            <a:endParaRPr lang="en-US" dirty="0"/>
          </a:p>
          <a:p>
            <a:r>
              <a:rPr lang="en-IN" sz="1800" dirty="0" smtClean="0">
                <a:solidFill>
                  <a:schemeClr val="tx1"/>
                </a:solidFill>
              </a:rPr>
              <a:t>SYNTAX : </a:t>
            </a:r>
            <a:r>
              <a:rPr lang="en-IN" sz="1800" dirty="0" err="1" smtClean="0">
                <a:solidFill>
                  <a:schemeClr val="tx1"/>
                </a:solidFill>
              </a:rPr>
              <a:t>desc</a:t>
            </a:r>
            <a:r>
              <a:rPr lang="en-IN" sz="1800" dirty="0" smtClean="0">
                <a:solidFill>
                  <a:schemeClr val="tx1"/>
                </a:solidFill>
              </a:rPr>
              <a:t> </a:t>
            </a:r>
            <a:r>
              <a:rPr lang="en-IN" sz="1800" dirty="0">
                <a:solidFill>
                  <a:schemeClr val="tx1"/>
                </a:solidFill>
              </a:rPr>
              <a:t>Destinations;</a:t>
            </a:r>
          </a:p>
          <a:p>
            <a:endParaRPr lang="en-IN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154955" y="2432992"/>
            <a:ext cx="4306716" cy="1801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59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29746"/>
            <a:ext cx="8825658" cy="850557"/>
          </a:xfrm>
        </p:spPr>
        <p:txBody>
          <a:bodyPr/>
          <a:lstStyle/>
          <a:p>
            <a:r>
              <a:rPr lang="en-US" sz="4800" dirty="0" smtClean="0"/>
              <a:t>Structure of the Table</a:t>
            </a:r>
            <a:endParaRPr lang="en-IN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27805" y="2067697"/>
            <a:ext cx="5964195" cy="4790303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CUSTOMERS Table</a:t>
            </a:r>
          </a:p>
          <a:p>
            <a:r>
              <a:rPr lang="en-US" dirty="0" smtClean="0"/>
              <a:t>THIS TABLE CONTAINS INFORMATION ABOUT CUSTOMERS LIKE THEIR NAME,CONTACT ETC.</a:t>
            </a:r>
          </a:p>
          <a:p>
            <a:endParaRPr lang="en-US" dirty="0"/>
          </a:p>
          <a:p>
            <a:r>
              <a:rPr lang="en-US" dirty="0" smtClean="0">
                <a:solidFill>
                  <a:schemeClr val="tx1"/>
                </a:solidFill>
              </a:rPr>
              <a:t>SYNTAX : DESC CUSTOMERS;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301578" y="2174790"/>
            <a:ext cx="3817338" cy="195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204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29746"/>
            <a:ext cx="8825658" cy="850557"/>
          </a:xfrm>
        </p:spPr>
        <p:txBody>
          <a:bodyPr/>
          <a:lstStyle/>
          <a:p>
            <a:r>
              <a:rPr lang="en-US" sz="4800" dirty="0" smtClean="0"/>
              <a:t>Structure of the Table</a:t>
            </a:r>
            <a:endParaRPr lang="en-IN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27805" y="2158314"/>
            <a:ext cx="5964195" cy="4699686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Flights Table</a:t>
            </a:r>
          </a:p>
          <a:p>
            <a:r>
              <a:rPr lang="en-US" dirty="0" smtClean="0"/>
              <a:t>This table shows the arrival and </a:t>
            </a:r>
            <a:r>
              <a:rPr lang="en-US" dirty="0" err="1" smtClean="0"/>
              <a:t>deprature</a:t>
            </a:r>
            <a:r>
              <a:rPr lang="en-US" dirty="0" smtClean="0"/>
              <a:t> time and price of flights.</a:t>
            </a:r>
          </a:p>
          <a:p>
            <a:endParaRPr lang="en-US" dirty="0"/>
          </a:p>
          <a:p>
            <a:r>
              <a:rPr lang="en-US" dirty="0" smtClean="0">
                <a:solidFill>
                  <a:schemeClr val="tx1"/>
                </a:solidFill>
              </a:rPr>
              <a:t>Syntax : </a:t>
            </a:r>
            <a:r>
              <a:rPr lang="en-US" dirty="0" err="1" smtClean="0">
                <a:solidFill>
                  <a:schemeClr val="tx1"/>
                </a:solidFill>
              </a:rPr>
              <a:t>desc</a:t>
            </a:r>
            <a:r>
              <a:rPr lang="en-US" dirty="0" smtClean="0">
                <a:solidFill>
                  <a:schemeClr val="tx1"/>
                </a:solidFill>
              </a:rPr>
              <a:t> flights;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260390" y="2275316"/>
            <a:ext cx="4043784" cy="1722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99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29746"/>
            <a:ext cx="8825658" cy="850557"/>
          </a:xfrm>
        </p:spPr>
        <p:txBody>
          <a:bodyPr/>
          <a:lstStyle/>
          <a:p>
            <a:r>
              <a:rPr lang="en-US" sz="4800" dirty="0" smtClean="0"/>
              <a:t>Structure of the Table</a:t>
            </a:r>
            <a:endParaRPr lang="en-IN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27805" y="2421924"/>
            <a:ext cx="5964195" cy="4436076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Hotels Table</a:t>
            </a:r>
          </a:p>
          <a:p>
            <a:r>
              <a:rPr lang="en-US" dirty="0" smtClean="0"/>
              <a:t>This table gives information about the hotel name and location.</a:t>
            </a:r>
          </a:p>
          <a:p>
            <a:endParaRPr lang="en-US" dirty="0"/>
          </a:p>
          <a:p>
            <a:r>
              <a:rPr lang="en-US" dirty="0" smtClean="0">
                <a:solidFill>
                  <a:schemeClr val="tx1"/>
                </a:solidFill>
              </a:rPr>
              <a:t>Syntax : </a:t>
            </a:r>
            <a:r>
              <a:rPr lang="en-US" dirty="0" err="1" smtClean="0">
                <a:solidFill>
                  <a:schemeClr val="tx1"/>
                </a:solidFill>
              </a:rPr>
              <a:t>desc</a:t>
            </a:r>
            <a:r>
              <a:rPr lang="en-US" dirty="0" smtClean="0">
                <a:solidFill>
                  <a:schemeClr val="tx1"/>
                </a:solidFill>
              </a:rPr>
              <a:t> hotels;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293341" y="2536223"/>
            <a:ext cx="3821362" cy="1714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714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29746"/>
            <a:ext cx="8825658" cy="850557"/>
          </a:xfrm>
        </p:spPr>
        <p:txBody>
          <a:bodyPr/>
          <a:lstStyle/>
          <a:p>
            <a:r>
              <a:rPr lang="en-US" sz="4800" dirty="0" smtClean="0"/>
              <a:t>Structure of the Table</a:t>
            </a:r>
            <a:endParaRPr lang="en-IN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27805" y="2430162"/>
            <a:ext cx="5964195" cy="4427838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Bookings Table</a:t>
            </a:r>
          </a:p>
          <a:p>
            <a:r>
              <a:rPr lang="en-US" dirty="0" smtClean="0"/>
              <a:t>This table shows the flight bookings and prices.</a:t>
            </a:r>
          </a:p>
          <a:p>
            <a:endParaRPr lang="en-US" dirty="0"/>
          </a:p>
          <a:p>
            <a:r>
              <a:rPr lang="en-US" dirty="0" smtClean="0">
                <a:solidFill>
                  <a:schemeClr val="tx1"/>
                </a:solidFill>
              </a:rPr>
              <a:t>Syntax : </a:t>
            </a:r>
            <a:r>
              <a:rPr lang="en-US" dirty="0" err="1" smtClean="0">
                <a:solidFill>
                  <a:schemeClr val="tx1"/>
                </a:solidFill>
              </a:rPr>
              <a:t>desc</a:t>
            </a:r>
            <a:r>
              <a:rPr lang="en-US" dirty="0" smtClean="0">
                <a:solidFill>
                  <a:schemeClr val="tx1"/>
                </a:solidFill>
              </a:rPr>
              <a:t> bookings;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276865" y="2537253"/>
            <a:ext cx="3780137" cy="1712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89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29746"/>
            <a:ext cx="8825658" cy="850557"/>
          </a:xfrm>
        </p:spPr>
        <p:txBody>
          <a:bodyPr/>
          <a:lstStyle/>
          <a:p>
            <a:r>
              <a:rPr lang="en-US" sz="4800" dirty="0" smtClean="0"/>
              <a:t>Content of the Table</a:t>
            </a:r>
            <a:endParaRPr lang="en-IN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98595" y="1482811"/>
            <a:ext cx="5493406" cy="5375189"/>
          </a:xfrm>
        </p:spPr>
        <p:txBody>
          <a:bodyPr/>
          <a:lstStyle/>
          <a:p>
            <a:r>
              <a:rPr lang="en-US" b="1" dirty="0" smtClean="0"/>
              <a:t>Destination</a:t>
            </a:r>
            <a:r>
              <a:rPr lang="en-US" dirty="0" smtClean="0"/>
              <a:t> </a:t>
            </a:r>
            <a:r>
              <a:rPr lang="en-US" b="1" dirty="0" smtClean="0"/>
              <a:t>Table</a:t>
            </a:r>
          </a:p>
          <a:p>
            <a:endParaRPr lang="en-US" dirty="0"/>
          </a:p>
          <a:p>
            <a:r>
              <a:rPr lang="en-US" dirty="0" smtClean="0">
                <a:solidFill>
                  <a:schemeClr val="tx1"/>
                </a:solidFill>
              </a:rPr>
              <a:t>Syntax : </a:t>
            </a:r>
            <a:r>
              <a:rPr lang="en-US" dirty="0">
                <a:solidFill>
                  <a:schemeClr val="tx1"/>
                </a:solidFill>
              </a:rPr>
              <a:t>select * from Destinations;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5" y="1569307"/>
            <a:ext cx="5543639" cy="3929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151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110</TotalTime>
  <Words>523</Words>
  <Application>Microsoft Office PowerPoint</Application>
  <PresentationFormat>Widescreen</PresentationFormat>
  <Paragraphs>136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Arial Black</vt:lpstr>
      <vt:lpstr>Century Gothic</vt:lpstr>
      <vt:lpstr>Wingdings 3</vt:lpstr>
      <vt:lpstr>Ion</vt:lpstr>
      <vt:lpstr>                                  SAIR</vt:lpstr>
      <vt:lpstr>  Abstract</vt:lpstr>
      <vt:lpstr>ER Diagram</vt:lpstr>
      <vt:lpstr>Structure of the Table</vt:lpstr>
      <vt:lpstr>Structure of the Table</vt:lpstr>
      <vt:lpstr>Structure of the Table</vt:lpstr>
      <vt:lpstr>Structure of the Table</vt:lpstr>
      <vt:lpstr>Structure of the Table</vt:lpstr>
      <vt:lpstr>Content of the Table</vt:lpstr>
      <vt:lpstr>Content of the Table</vt:lpstr>
      <vt:lpstr>Content of the Table</vt:lpstr>
      <vt:lpstr>Content of the Table</vt:lpstr>
      <vt:lpstr>Content of the Table</vt:lpstr>
      <vt:lpstr>SUBQUERIES</vt:lpstr>
      <vt:lpstr>SUBQUERY</vt:lpstr>
      <vt:lpstr>SUBQUERY</vt:lpstr>
      <vt:lpstr>SUBQUERY</vt:lpstr>
      <vt:lpstr>SUBQUERY</vt:lpstr>
      <vt:lpstr>JOINS</vt:lpstr>
      <vt:lpstr>JOINS</vt:lpstr>
      <vt:lpstr>JOINS</vt:lpstr>
      <vt:lpstr>JOINS</vt:lpstr>
      <vt:lpstr>PREPARED BY -</vt:lpstr>
      <vt:lpstr>                   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SAIR</dc:title>
  <dc:creator>Admin</dc:creator>
  <cp:lastModifiedBy>Admin</cp:lastModifiedBy>
  <cp:revision>19</cp:revision>
  <dcterms:created xsi:type="dcterms:W3CDTF">2024-02-19T18:58:58Z</dcterms:created>
  <dcterms:modified xsi:type="dcterms:W3CDTF">2024-02-19T20:49:05Z</dcterms:modified>
</cp:coreProperties>
</file>