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11.svg" ContentType="image/svg+xml"/>
  <Override PartName="/ppt/media/image13.svg" ContentType="image/svg+xml"/>
  <Override PartName="/ppt/media/image3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DM Sans" panose="020B0604020202020204" charset="0"/>
      <p:regular r:id="rId15"/>
    </p:embeddedFont>
    <p:embeddedFont>
      <p:font typeface="Oswald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763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font" Target="fonts/font1.fntdata"/><Relationship Id="rId12" Type="http://schemas.openxmlformats.org/officeDocument/2006/relationships/font" Target="fonts/font2.fntdata"/><Relationship Id="rId13" Type="http://schemas.openxmlformats.org/officeDocument/2006/relationships/font" Target="fonts/font3.fntdata"/><Relationship Id="rId14" Type="http://schemas.openxmlformats.org/officeDocument/2006/relationships/font" Target="fonts/font4.fntdata"/><Relationship Id="rId15" Type="http://schemas.openxmlformats.org/officeDocument/2006/relationships/font" Target="fonts/font5.fntdata"/><Relationship Id="rId16" Type="http://schemas.openxmlformats.org/officeDocument/2006/relationships/font" Target="fonts/font6.fntdata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sv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sv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svg"/><Relationship Id="rId4" Type="http://schemas.openxmlformats.org/officeDocument/2006/relationships/image" Target="../media/image8.png"/><Relationship Id="rId5" Type="http://schemas.openxmlformats.org/officeDocument/2006/relationships/image" Target="../media/image9.sv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sv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sv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sv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sv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sv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svg"/><Relationship Id="rId5" Type="http://schemas.openxmlformats.org/officeDocument/2006/relationships/image" Target="../media/image12.png"/><Relationship Id="rId6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p/>
        </p:txBody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grpSp>
        <p:nvGrpSpPr>
          <p:cNvPr id="5" name="Group 5"/>
          <p:cNvGrpSpPr/>
          <p:nvPr/>
        </p:nvGrpSpPr>
        <p:grpSpPr>
          <a:xfrm>
            <a:off x="2276105" y="3202251"/>
            <a:ext cx="13551494" cy="4208864"/>
            <a:chOff x="0" y="0"/>
            <a:chExt cx="2617014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17014" cy="812800"/>
            </a:xfrm>
            <a:custGeom>
              <a:avLst/>
              <a:gdLst/>
              <a:ahLst/>
              <a:cxnLst/>
              <a:rect l="l" t="t" r="r" b="b"/>
              <a:pathLst>
                <a:path w="2617014" h="812800">
                  <a:moveTo>
                    <a:pt x="0" y="0"/>
                  </a:moveTo>
                  <a:lnTo>
                    <a:pt x="2617014" y="0"/>
                  </a:lnTo>
                  <a:lnTo>
                    <a:pt x="261701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2617014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-594797" y="3595710"/>
            <a:ext cx="19500475" cy="24713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684"/>
              </a:lnSpc>
            </a:pPr>
            <a:r>
              <a:rPr sz="9600">
                <a:solidFill>
                  <a:srgbClr val="231F20"/>
                </a:solidFill>
                <a:latin typeface="Oswald Bold"/>
              </a:rPr>
              <a:t>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887923">
            <a:off x="-6937517" y="-8747353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580377">
            <a:off x="10646613" y="3123224"/>
            <a:ext cx="12102934" cy="12419055"/>
          </a:xfrm>
          <a:custGeom>
            <a:avLst/>
            <a:gdLst/>
            <a:ahLst/>
            <a:cxnLst/>
            <a:rect l="l" t="t" r="r" b="b"/>
            <a:pathLst>
              <a:path w="12102934" h="12419055">
                <a:moveTo>
                  <a:pt x="0" y="0"/>
                </a:moveTo>
                <a:lnTo>
                  <a:pt x="12102933" y="0"/>
                </a:lnTo>
                <a:lnTo>
                  <a:pt x="12102933" y="12419055"/>
                </a:lnTo>
                <a:lnTo>
                  <a:pt x="0" y="124190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343797" y="1155414"/>
            <a:ext cx="13617940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OUR TEAM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3416119" y="4821179"/>
            <a:ext cx="3145217" cy="3434885"/>
            <a:chOff x="0" y="0"/>
            <a:chExt cx="862412" cy="94183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62412" cy="941838"/>
            </a:xfrm>
            <a:custGeom>
              <a:avLst/>
              <a:gdLst/>
              <a:ahLst/>
              <a:cxnLst/>
              <a:rect l="l" t="t" r="r" b="b"/>
              <a:pathLst>
                <a:path w="862412" h="941838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860187" y="6558496"/>
            <a:ext cx="2257081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Everest Cantu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793461" y="7488242"/>
            <a:ext cx="2302097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</a:rPr>
              <a:t>Ceo Of Ingoude Company</a:t>
            </a:r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3603406" y="3655690"/>
            <a:ext cx="2706695" cy="2696122"/>
            <a:chOff x="0" y="0"/>
            <a:chExt cx="6502400" cy="6477000"/>
          </a:xfrm>
        </p:grpSpPr>
        <p:sp>
          <p:nvSpPr>
            <p:cNvPr id="12" name="Freeform 12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223" t="-24975" r="223" b="-24975"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7571796" y="4821179"/>
            <a:ext cx="3145217" cy="3434885"/>
            <a:chOff x="0" y="0"/>
            <a:chExt cx="862412" cy="94183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62412" cy="941838"/>
            </a:xfrm>
            <a:custGeom>
              <a:avLst/>
              <a:gdLst/>
              <a:ahLst/>
              <a:cxnLst/>
              <a:rect l="l" t="t" r="r" b="b"/>
              <a:pathLst>
                <a:path w="862412" h="941838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8005441" y="6558496"/>
            <a:ext cx="2213980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Drew Holloway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949138" y="7488242"/>
            <a:ext cx="2302097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</a:rPr>
              <a:t>Ceo Of Ingoude Company</a:t>
            </a:r>
          </a:p>
        </p:txBody>
      </p:sp>
      <p:grpSp>
        <p:nvGrpSpPr>
          <p:cNvPr id="19" name="Group 19"/>
          <p:cNvGrpSpPr>
            <a:grpSpLocks noChangeAspect="1"/>
          </p:cNvGrpSpPr>
          <p:nvPr/>
        </p:nvGrpSpPr>
        <p:grpSpPr>
          <a:xfrm>
            <a:off x="7759084" y="3655690"/>
            <a:ext cx="2706695" cy="2696122"/>
            <a:chOff x="0" y="0"/>
            <a:chExt cx="6502400" cy="6477000"/>
          </a:xfrm>
        </p:grpSpPr>
        <p:sp>
          <p:nvSpPr>
            <p:cNvPr id="20" name="Freeform 20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223" t="-10789" r="223" b="-10789"/>
              </a:stretch>
            </a:blipFill>
          </p:spPr>
        </p:sp>
        <p:sp>
          <p:nvSpPr>
            <p:cNvPr id="21" name="Freeform 21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1726664" y="4821179"/>
            <a:ext cx="3145217" cy="3434885"/>
            <a:chOff x="0" y="0"/>
            <a:chExt cx="862412" cy="941838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62412" cy="941838"/>
            </a:xfrm>
            <a:custGeom>
              <a:avLst/>
              <a:gdLst/>
              <a:ahLst/>
              <a:cxnLst/>
              <a:rect l="l" t="t" r="r" b="b"/>
              <a:pathLst>
                <a:path w="862412" h="941838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2294659" y="6558496"/>
            <a:ext cx="2009227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Remy Marsh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104005" y="7488242"/>
            <a:ext cx="2302097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</a:rPr>
              <a:t>Ceo Of Ingoude Company</a:t>
            </a:r>
          </a:p>
        </p:txBody>
      </p:sp>
      <p:grpSp>
        <p:nvGrpSpPr>
          <p:cNvPr id="27" name="Group 27"/>
          <p:cNvGrpSpPr>
            <a:grpSpLocks noChangeAspect="1"/>
          </p:cNvGrpSpPr>
          <p:nvPr/>
        </p:nvGrpSpPr>
        <p:grpSpPr>
          <a:xfrm>
            <a:off x="11913951" y="3655690"/>
            <a:ext cx="2706695" cy="2696122"/>
            <a:chOff x="0" y="0"/>
            <a:chExt cx="6502400" cy="6477000"/>
          </a:xfrm>
        </p:grpSpPr>
        <p:sp>
          <p:nvSpPr>
            <p:cNvPr id="28" name="Freeform 28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24642" r="-24642"/>
              </a:stretch>
            </a:blipFill>
          </p:spPr>
        </p:sp>
        <p:sp>
          <p:nvSpPr>
            <p:cNvPr id="29" name="Freeform 29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id="30" name="Freeform 30"/>
          <p:cNvSpPr/>
          <p:nvPr/>
        </p:nvSpPr>
        <p:spPr>
          <a:xfrm>
            <a:off x="3416119" y="8256064"/>
            <a:ext cx="3145217" cy="333081"/>
          </a:xfrm>
          <a:custGeom>
            <a:avLst/>
            <a:gdLst/>
            <a:ahLst/>
            <a:cxnLst/>
            <a:rect l="l" t="t" r="r" b="b"/>
            <a:pathLst>
              <a:path w="3145217" h="333081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86495"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7571796" y="8256064"/>
            <a:ext cx="3145217" cy="333081"/>
          </a:xfrm>
          <a:custGeom>
            <a:avLst/>
            <a:gdLst/>
            <a:ahLst/>
            <a:cxnLst/>
            <a:rect l="l" t="t" r="r" b="b"/>
            <a:pathLst>
              <a:path w="3145217" h="333081">
                <a:moveTo>
                  <a:pt x="0" y="0"/>
                </a:moveTo>
                <a:lnTo>
                  <a:pt x="3145218" y="0"/>
                </a:lnTo>
                <a:lnTo>
                  <a:pt x="3145218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86495"/>
            </a:stretch>
          </a:blipFill>
        </p:spPr>
      </p:sp>
      <p:sp>
        <p:nvSpPr>
          <p:cNvPr id="32" name="Freeform 32"/>
          <p:cNvSpPr/>
          <p:nvPr/>
        </p:nvSpPr>
        <p:spPr>
          <a:xfrm>
            <a:off x="11726664" y="8256064"/>
            <a:ext cx="3145217" cy="333081"/>
          </a:xfrm>
          <a:custGeom>
            <a:avLst/>
            <a:gdLst/>
            <a:ahLst/>
            <a:cxnLst/>
            <a:rect l="l" t="t" r="r" b="b"/>
            <a:pathLst>
              <a:path w="3145217" h="333081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86495"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13804097" y="8030085"/>
            <a:ext cx="3145217" cy="333081"/>
          </a:xfrm>
          <a:custGeom>
            <a:avLst/>
            <a:gdLst/>
            <a:ahLst/>
            <a:cxnLst/>
            <a:rect l="l" t="t" r="r" b="b"/>
            <a:pathLst>
              <a:path w="3145217" h="333081">
                <a:moveTo>
                  <a:pt x="0" y="0"/>
                </a:moveTo>
                <a:lnTo>
                  <a:pt x="3145218" y="0"/>
                </a:lnTo>
                <a:lnTo>
                  <a:pt x="3145218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86495"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grpSp>
        <p:nvGrpSpPr>
          <p:cNvPr id="3" name="Group 3"/>
          <p:cNvGrpSpPr/>
          <p:nvPr/>
        </p:nvGrpSpPr>
        <p:grpSpPr>
          <a:xfrm>
            <a:off x="5019320" y="2901697"/>
            <a:ext cx="1400485" cy="4611206"/>
            <a:chOff x="0" y="0"/>
            <a:chExt cx="368852" cy="171013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710137"/>
            </a:xfrm>
            <a:custGeom>
              <a:avLst/>
              <a:gdLst/>
              <a:ahLst/>
              <a:cxnLst/>
              <a:rect l="l" t="t" r="r" b="b"/>
              <a:pathLst>
                <a:path w="368852" h="1710137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980992" y="1036994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CONTENT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8" name="TextBox 8"/>
          <p:cNvSpPr txBox="1"/>
          <p:nvPr/>
        </p:nvSpPr>
        <p:spPr>
          <a:xfrm>
            <a:off x="5231353" y="322518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31353" y="402230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31353" y="490346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31353" y="570058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250954" y="6492957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07430" y="3333137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sz="2524">
                <a:solidFill>
                  <a:srgbClr val="231F20"/>
                </a:solidFill>
                <a:latin typeface="DM Sans"/>
              </a:rPr>
              <a:t>The Value of Data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607430" y="4127355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sz="2524">
                <a:solidFill>
                  <a:srgbClr val="231F20"/>
                </a:solidFill>
                <a:latin typeface="DM Sans"/>
              </a:rPr>
              <a:t>Data Revolution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607430" y="5047445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sz="2524">
                <a:solidFill>
                  <a:srgbClr val="231F20"/>
                </a:solidFill>
                <a:latin typeface="DM Sans"/>
              </a:rPr>
              <a:t>Data Security and Privacy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607430" y="5841663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sz="2524">
                <a:solidFill>
                  <a:srgbClr val="231F20"/>
                </a:solidFill>
                <a:latin typeface="DM Sans"/>
              </a:rPr>
              <a:t>Data Analytics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607430" y="6642507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sz="2524">
                <a:solidFill>
                  <a:srgbClr val="231F20"/>
                </a:solidFill>
                <a:latin typeface="DM Sans"/>
              </a:rPr>
              <a:t>Data and AI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3" name="TextBox 3"/>
          <p:cNvSpPr txBox="1"/>
          <p:nvPr/>
        </p:nvSpPr>
        <p:spPr>
          <a:xfrm>
            <a:off x="2602823" y="2439308"/>
            <a:ext cx="15685177" cy="737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72"/>
              </a:lnSpc>
            </a:pPr>
            <a:r>
              <a:rPr sz="4400">
                <a:solidFill>
                  <a:srgbClr val="FFFFFF"/>
                </a:solidFill>
                <a:latin typeface="Oswald Bold"/>
              </a:rPr>
              <a:t>The Value of Data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5" name="TextBox 5"/>
          <p:cNvSpPr txBox="1"/>
          <p:nvPr/>
        </p:nvSpPr>
        <p:spPr>
          <a:xfrm>
            <a:off x="2496088" y="3397968"/>
            <a:ext cx="10951206" cy="1499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sz="2898">
                <a:solidFill>
                  <a:srgbClr val="F5FFF5"/>
                </a:solidFill>
                <a:latin typeface="DM Sans"/>
              </a:rPr>
              <a:t>Data is a transformative force, empowering organizations to:
  Uncover hidden patterns: Identify trends, correlations, and anomalies
  Make informed decisions: Ground decision-making in objective evidence
  Improve efficiency: Automate processes, reduce errors, and streamline operations
  Drive innovation: Foster creativity and develop new products or services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3" name="TextBox 3"/>
          <p:cNvSpPr txBox="1"/>
          <p:nvPr/>
        </p:nvSpPr>
        <p:spPr>
          <a:xfrm>
            <a:off x="2602823" y="2439308"/>
            <a:ext cx="15685177" cy="737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72"/>
              </a:lnSpc>
            </a:pPr>
            <a:r>
              <a:rPr sz="4400">
                <a:solidFill>
                  <a:srgbClr val="FFFFFF"/>
                </a:solidFill>
                <a:latin typeface="Oswald Bold"/>
              </a:rPr>
              <a:t>Data Revolution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5" name="TextBox 5"/>
          <p:cNvSpPr txBox="1"/>
          <p:nvPr/>
        </p:nvSpPr>
        <p:spPr>
          <a:xfrm>
            <a:off x="2496088" y="3397968"/>
            <a:ext cx="10951206" cy="1499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sz="2898">
                <a:solidFill>
                  <a:srgbClr val="F5FFF5"/>
                </a:solidFill>
                <a:latin typeface="DM Sans"/>
              </a:rPr>
              <a:t>Data is revolutionizing industries and enriching lives
  Unlocking new insights and improving decision-making
  Enabling real-time monitoring and predictive analytics
  Creating personalized experiences and enhancing efficiency
  Driving innovation and fueling economic growth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3" name="TextBox 3"/>
          <p:cNvSpPr txBox="1"/>
          <p:nvPr/>
        </p:nvSpPr>
        <p:spPr>
          <a:xfrm>
            <a:off x="2602823" y="2439308"/>
            <a:ext cx="15685177" cy="737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72"/>
              </a:lnSpc>
            </a:pPr>
            <a:r>
              <a:rPr sz="4400">
                <a:solidFill>
                  <a:srgbClr val="FFFFFF"/>
                </a:solidFill>
                <a:latin typeface="Oswald Bold"/>
              </a:rPr>
              <a:t>Data Security and Privacy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5" name="TextBox 5"/>
          <p:cNvSpPr txBox="1"/>
          <p:nvPr/>
        </p:nvSpPr>
        <p:spPr>
          <a:xfrm>
            <a:off x="2496088" y="3397968"/>
            <a:ext cx="10951206" cy="1499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sz="2898">
                <a:solidFill>
                  <a:srgbClr val="F5FFF5"/>
                </a:solidFill>
                <a:latin typeface="DM Sans"/>
              </a:rPr>
              <a:t>- Critical data faces increasing threats in the digital age
 - Data security safeguards data from unauthorized access or compromise
 - Data privacy ensures responsible use of personal information and protects individuals' rights
 - Implementing robust security measures and respecting privacy regulations is crucial
 - Protecting critical assets is essential for maintaining trust and business continuity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3" name="TextBox 3"/>
          <p:cNvSpPr txBox="1"/>
          <p:nvPr/>
        </p:nvSpPr>
        <p:spPr>
          <a:xfrm>
            <a:off x="2602823" y="2439308"/>
            <a:ext cx="15685177" cy="737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72"/>
              </a:lnSpc>
            </a:pPr>
            <a:r>
              <a:rPr sz="4400">
                <a:solidFill>
                  <a:srgbClr val="FFFFFF"/>
                </a:solidFill>
                <a:latin typeface="Oswald Bold"/>
              </a:rPr>
              <a:t>Data Analytics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5" name="TextBox 5"/>
          <p:cNvSpPr txBox="1"/>
          <p:nvPr/>
        </p:nvSpPr>
        <p:spPr>
          <a:xfrm>
            <a:off x="2496088" y="3397968"/>
            <a:ext cx="10951206" cy="1499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sz="2898">
                <a:solidFill>
                  <a:srgbClr val="F5FFF5"/>
                </a:solidFill>
                <a:latin typeface="DM Sans"/>
              </a:rPr>
              <a:t>Harnessing data's transformative power to derive insights, empower decision-making, and drive innovation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3" name="TextBox 3"/>
          <p:cNvSpPr txBox="1"/>
          <p:nvPr/>
        </p:nvSpPr>
        <p:spPr>
          <a:xfrm>
            <a:off x="2602823" y="2439308"/>
            <a:ext cx="15685177" cy="737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72"/>
              </a:lnSpc>
            </a:pPr>
            <a:r>
              <a:rPr sz="4400">
                <a:solidFill>
                  <a:srgbClr val="FFFFFF"/>
                </a:solidFill>
                <a:latin typeface="Oswald Bold"/>
              </a:rPr>
              <a:t>Data and AI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5" name="TextBox 5"/>
          <p:cNvSpPr txBox="1"/>
          <p:nvPr/>
        </p:nvSpPr>
        <p:spPr>
          <a:xfrm>
            <a:off x="2496088" y="3397968"/>
            <a:ext cx="10951206" cy="1499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sz="2898">
                <a:solidFill>
                  <a:srgbClr val="F5FFF5"/>
                </a:solidFill>
                <a:latin typeface="DM Sans"/>
              </a:rPr>
              <a:t>Data-driven insights enabling faster innovation cycles
  AI automating complex tasks, freeing up time for creativity
  Enhanced decision-making based on real-time data analytics
  Improved efficiency and productivity through process optimization
  New business models and revenue streams driven by data and AI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494716" y="3441556"/>
            <a:ext cx="8097687" cy="3241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THANK'S FOR WATCHING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Custom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Arial</vt:lpstr>
      <vt:lpstr>DM Sans</vt:lpstr>
      <vt:lpstr>Oswald Bold</vt:lpstr>
      <vt:lpstr>Oswald Bold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amet, consectetur adipiscing elit. Duis vulputate nulla at ante rhoncus, vel efficitur felis condimentum. Proin odio odio.</dc:title>
  <cp:lastModifiedBy>Uthayakumar Thenujan</cp:lastModifiedBy>
  <cp:revision>3</cp:revision>
  <dcterms:created xsi:type="dcterms:W3CDTF">2006-08-16T00:00:00Z</dcterms:created>
  <dcterms:modified xsi:type="dcterms:W3CDTF">2024-03-18T08:06:14Z</dcterms:modified>
  <dc:identifier>DAF_qFGqEWs</dc:identifier>
</cp:coreProperties>
</file>