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1.svg" ContentType="image/svg+xml"/>
  <Override PartName="/ppt/media/image13.svg" ContentType="image/svg+xml"/>
  <Override PartName="/ppt/media/image3.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DM Sans" panose="020B0604020202020204" charset="0"/>
      <p:regular r:id="rId15"/>
    </p:embeddedFont>
    <p:embeddedFont>
      <p:font typeface="Oswald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6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svg"/><Relationship Id="rId4" Type="http://schemas.openxmlformats.org/officeDocument/2006/relationships/image" Target="../media/image8.png"/><Relationship Id="rId5"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12.png"/><Relationship Id="rId6"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p/>
        </p:txBody>
      </p:sp>
      <p:grpSp>
        <p:nvGrpSpPr>
          <p:cNvPr id="5" name="Group 5"/>
          <p:cNvGrpSpPr/>
          <p:nvPr/>
        </p:nvGrpSpPr>
        <p:grpSpPr>
          <a:xfrm>
            <a:off x="2276105" y="3202251"/>
            <a:ext cx="13551494" cy="4208864"/>
            <a:chOff x="0" y="0"/>
            <a:chExt cx="2617014" cy="812800"/>
          </a:xfrm>
        </p:grpSpPr>
        <p:sp>
          <p:nvSpPr>
            <p:cNvPr id="6" name="Freeform 6"/>
            <p:cNvSpPr/>
            <p:nvPr/>
          </p:nvSpPr>
          <p:spPr>
            <a:xfrm>
              <a:off x="0" y="0"/>
              <a:ext cx="2617014" cy="812800"/>
            </a:xfrm>
            <a:custGeom>
              <a:avLst/>
              <a:gdLst/>
              <a:ahLst/>
              <a:cxnLst/>
              <a:rect l="l" t="t" r="r" b="b"/>
              <a:pathLst>
                <a:path w="2617014" h="812800">
                  <a:moveTo>
                    <a:pt x="0" y="0"/>
                  </a:moveTo>
                  <a:lnTo>
                    <a:pt x="2617014" y="0"/>
                  </a:lnTo>
                  <a:lnTo>
                    <a:pt x="2617014"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617014"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594797" y="3595710"/>
            <a:ext cx="19500475" cy="2471382"/>
          </a:xfrm>
          <a:prstGeom prst="rect">
            <a:avLst/>
          </a:prstGeom>
        </p:spPr>
        <p:txBody>
          <a:bodyPr wrap="square" lIns="0" tIns="0" rIns="0" bIns="0" rtlCol="0" anchor="t">
            <a:spAutoFit/>
          </a:bodyPr>
          <a:lstStyle/>
          <a:p>
            <a:pPr algn="ctr">
              <a:lnSpc>
                <a:spcPts val="22684"/>
              </a:lnSpc>
            </a:pPr>
            <a:r>
              <a:rPr sz="9600">
                <a:solidFill>
                  <a:srgbClr val="231F20"/>
                </a:solidFill>
                <a:latin typeface="Oswald Bold"/>
              </a:rPr>
              <a:t> Python Classes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6937517" y="-874735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580377">
            <a:off x="10646613" y="3123224"/>
            <a:ext cx="12102934" cy="12419055"/>
          </a:xfrm>
          <a:custGeom>
            <a:avLst/>
            <a:gdLst/>
            <a:ahLst/>
            <a:cxnLst/>
            <a:rect l="l" t="t" r="r" b="b"/>
            <a:pathLst>
              <a:path w="12102934" h="12419055">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OUR TEAM</a:t>
            </a:r>
          </a:p>
        </p:txBody>
      </p:sp>
      <p:grpSp>
        <p:nvGrpSpPr>
          <p:cNvPr id="6" name="Group 6"/>
          <p:cNvGrpSpPr/>
          <p:nvPr/>
        </p:nvGrpSpPr>
        <p:grpSpPr>
          <a:xfrm>
            <a:off x="3416119" y="4821179"/>
            <a:ext cx="3145217" cy="3434885"/>
            <a:chOff x="0" y="0"/>
            <a:chExt cx="862412" cy="941838"/>
          </a:xfrm>
        </p:grpSpPr>
        <p:sp>
          <p:nvSpPr>
            <p:cNvPr id="7" name="Freeform 7"/>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sp>
        <p:sp>
          <p:nvSpPr>
            <p:cNvPr id="8" name="TextBox 8"/>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sp>
        <p:nvSpPr>
          <p:cNvPr id="9" name="TextBox 9"/>
          <p:cNvSpPr txBox="1"/>
          <p:nvPr/>
        </p:nvSpPr>
        <p:spPr>
          <a:xfrm>
            <a:off x="3860187" y="6558496"/>
            <a:ext cx="2257081"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rPr>
              <a:t>Everest Cantu</a:t>
            </a:r>
          </a:p>
        </p:txBody>
      </p:sp>
      <p:sp>
        <p:nvSpPr>
          <p:cNvPr id="10" name="TextBox 10"/>
          <p:cNvSpPr txBox="1"/>
          <p:nvPr/>
        </p:nvSpPr>
        <p:spPr>
          <a:xfrm>
            <a:off x="3793461"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rPr>
              <a:t>Ceo Of Ingoude Company</a:t>
            </a:r>
          </a:p>
        </p:txBody>
      </p:sp>
      <p:grpSp>
        <p:nvGrpSpPr>
          <p:cNvPr id="11" name="Group 11"/>
          <p:cNvGrpSpPr>
            <a:grpSpLocks noChangeAspect="1"/>
          </p:cNvGrpSpPr>
          <p:nvPr/>
        </p:nvGrpSpPr>
        <p:grpSpPr>
          <a:xfrm>
            <a:off x="3603406" y="3655690"/>
            <a:ext cx="2706695" cy="2696122"/>
            <a:chOff x="0" y="0"/>
            <a:chExt cx="6502400" cy="6477000"/>
          </a:xfrm>
        </p:grpSpPr>
        <p:sp>
          <p:nvSpPr>
            <p:cNvPr id="12" name="Freeform 12"/>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24975" r="223" b="-24975"/>
              </a:stretch>
            </a:blipFill>
          </p:spPr>
        </p:sp>
        <p:sp>
          <p:nvSpPr>
            <p:cNvPr id="13" name="Freeform 13"/>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id="14" name="Group 14"/>
          <p:cNvGrpSpPr/>
          <p:nvPr/>
        </p:nvGrpSpPr>
        <p:grpSpPr>
          <a:xfrm>
            <a:off x="7571796" y="4821179"/>
            <a:ext cx="3145217" cy="3434885"/>
            <a:chOff x="0" y="0"/>
            <a:chExt cx="862412" cy="941838"/>
          </a:xfrm>
        </p:grpSpPr>
        <p:sp>
          <p:nvSpPr>
            <p:cNvPr id="15" name="Freeform 15"/>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sp>
        <p:sp>
          <p:nvSpPr>
            <p:cNvPr id="16" name="TextBox 16"/>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sp>
        <p:nvSpPr>
          <p:cNvPr id="17" name="TextBox 17"/>
          <p:cNvSpPr txBox="1"/>
          <p:nvPr/>
        </p:nvSpPr>
        <p:spPr>
          <a:xfrm>
            <a:off x="8005441" y="6558496"/>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rPr>
              <a:t>Drew Holloway</a:t>
            </a:r>
          </a:p>
        </p:txBody>
      </p:sp>
      <p:sp>
        <p:nvSpPr>
          <p:cNvPr id="18" name="TextBox 18"/>
          <p:cNvSpPr txBox="1"/>
          <p:nvPr/>
        </p:nvSpPr>
        <p:spPr>
          <a:xfrm>
            <a:off x="7949138"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rPr>
              <a:t>Ceo Of Ingoude Company</a:t>
            </a:r>
          </a:p>
        </p:txBody>
      </p:sp>
      <p:grpSp>
        <p:nvGrpSpPr>
          <p:cNvPr id="19" name="Group 19"/>
          <p:cNvGrpSpPr>
            <a:grpSpLocks noChangeAspect="1"/>
          </p:cNvGrpSpPr>
          <p:nvPr/>
        </p:nvGrpSpPr>
        <p:grpSpPr>
          <a:xfrm>
            <a:off x="7759084" y="3655690"/>
            <a:ext cx="2706695" cy="2696122"/>
            <a:chOff x="0" y="0"/>
            <a:chExt cx="6502400" cy="6477000"/>
          </a:xfrm>
        </p:grpSpPr>
        <p:sp>
          <p:nvSpPr>
            <p:cNvPr id="20" name="Freeform 20"/>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10789" r="223" b="-10789"/>
              </a:stretch>
            </a:blipFill>
          </p:spPr>
        </p:sp>
        <p:sp>
          <p:nvSpPr>
            <p:cNvPr id="21" name="Freeform 21"/>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id="22" name="Group 22"/>
          <p:cNvGrpSpPr/>
          <p:nvPr/>
        </p:nvGrpSpPr>
        <p:grpSpPr>
          <a:xfrm>
            <a:off x="11726664" y="4821179"/>
            <a:ext cx="3145217" cy="3434885"/>
            <a:chOff x="0" y="0"/>
            <a:chExt cx="862412" cy="941838"/>
          </a:xfrm>
        </p:grpSpPr>
        <p:sp>
          <p:nvSpPr>
            <p:cNvPr id="23" name="Freeform 23"/>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sp>
        <p:sp>
          <p:nvSpPr>
            <p:cNvPr id="24" name="TextBox 24"/>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sp>
        <p:nvSpPr>
          <p:cNvPr id="25" name="TextBox 25"/>
          <p:cNvSpPr txBox="1"/>
          <p:nvPr/>
        </p:nvSpPr>
        <p:spPr>
          <a:xfrm>
            <a:off x="12294659" y="6558496"/>
            <a:ext cx="2009227"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rPr>
              <a:t>Remy Marsh</a:t>
            </a:r>
          </a:p>
        </p:txBody>
      </p:sp>
      <p:sp>
        <p:nvSpPr>
          <p:cNvPr id="26" name="TextBox 26"/>
          <p:cNvSpPr txBox="1"/>
          <p:nvPr/>
        </p:nvSpPr>
        <p:spPr>
          <a:xfrm>
            <a:off x="12104005"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rPr>
              <a:t>Ceo Of Ingoude Company</a:t>
            </a:r>
          </a:p>
        </p:txBody>
      </p:sp>
      <p:grpSp>
        <p:nvGrpSpPr>
          <p:cNvPr id="27" name="Group 27"/>
          <p:cNvGrpSpPr>
            <a:grpSpLocks noChangeAspect="1"/>
          </p:cNvGrpSpPr>
          <p:nvPr/>
        </p:nvGrpSpPr>
        <p:grpSpPr>
          <a:xfrm>
            <a:off x="11913951" y="3655690"/>
            <a:ext cx="2706695" cy="2696122"/>
            <a:chOff x="0" y="0"/>
            <a:chExt cx="6502400" cy="6477000"/>
          </a:xfrm>
        </p:grpSpPr>
        <p:sp>
          <p:nvSpPr>
            <p:cNvPr id="28" name="Freeform 28"/>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4642" r="-24642"/>
              </a:stretch>
            </a:blipFill>
          </p:spPr>
        </p:sp>
        <p:sp>
          <p:nvSpPr>
            <p:cNvPr id="29" name="Freeform 29"/>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id="30" name="Freeform 30"/>
          <p:cNvSpPr/>
          <p:nvPr/>
        </p:nvSpPr>
        <p:spPr>
          <a:xfrm>
            <a:off x="3416119" y="8256064"/>
            <a:ext cx="3145217" cy="333081"/>
          </a:xfrm>
          <a:custGeom>
            <a:avLst/>
            <a:gdLst/>
            <a:ahLst/>
            <a:cxnLst/>
            <a:rect l="l" t="t" r="r" b="b"/>
            <a:pathLst>
              <a:path w="3145217" h="333081">
                <a:moveTo>
                  <a:pt x="0" y="0"/>
                </a:moveTo>
                <a:lnTo>
                  <a:pt x="3145217" y="0"/>
                </a:lnTo>
                <a:lnTo>
                  <a:pt x="3145217" y="333081"/>
                </a:lnTo>
                <a:lnTo>
                  <a:pt x="0" y="333081"/>
                </a:lnTo>
                <a:lnTo>
                  <a:pt x="0" y="0"/>
                </a:lnTo>
                <a:close/>
              </a:path>
            </a:pathLst>
          </a:custGeom>
          <a:blipFill>
            <a:blip r:embed="rId8"/>
            <a:stretch>
              <a:fillRect t="-86495"/>
            </a:stretch>
          </a:blipFill>
        </p:spPr>
      </p:sp>
      <p:sp>
        <p:nvSpPr>
          <p:cNvPr id="31" name="Freeform 31"/>
          <p:cNvSpPr/>
          <p:nvPr/>
        </p:nvSpPr>
        <p:spPr>
          <a:xfrm>
            <a:off x="7571796" y="8256064"/>
            <a:ext cx="3145217" cy="333081"/>
          </a:xfrm>
          <a:custGeom>
            <a:avLst/>
            <a:gdLst/>
            <a:ahLst/>
            <a:cxnLst/>
            <a:rect l="l" t="t" r="r" b="b"/>
            <a:pathLst>
              <a:path w="3145217" h="333081">
                <a:moveTo>
                  <a:pt x="0" y="0"/>
                </a:moveTo>
                <a:lnTo>
                  <a:pt x="3145218" y="0"/>
                </a:lnTo>
                <a:lnTo>
                  <a:pt x="3145218" y="333081"/>
                </a:lnTo>
                <a:lnTo>
                  <a:pt x="0" y="333081"/>
                </a:lnTo>
                <a:lnTo>
                  <a:pt x="0" y="0"/>
                </a:lnTo>
                <a:close/>
              </a:path>
            </a:pathLst>
          </a:custGeom>
          <a:blipFill>
            <a:blip r:embed="rId8"/>
            <a:stretch>
              <a:fillRect t="-86495"/>
            </a:stretch>
          </a:blipFill>
        </p:spPr>
      </p:sp>
      <p:sp>
        <p:nvSpPr>
          <p:cNvPr id="32" name="Freeform 32"/>
          <p:cNvSpPr/>
          <p:nvPr/>
        </p:nvSpPr>
        <p:spPr>
          <a:xfrm>
            <a:off x="11726664" y="8256064"/>
            <a:ext cx="3145217" cy="333081"/>
          </a:xfrm>
          <a:custGeom>
            <a:avLst/>
            <a:gdLst/>
            <a:ahLst/>
            <a:cxnLst/>
            <a:rect l="l" t="t" r="r" b="b"/>
            <a:pathLst>
              <a:path w="3145217" h="333081">
                <a:moveTo>
                  <a:pt x="0" y="0"/>
                </a:moveTo>
                <a:lnTo>
                  <a:pt x="3145217" y="0"/>
                </a:lnTo>
                <a:lnTo>
                  <a:pt x="3145217" y="333081"/>
                </a:lnTo>
                <a:lnTo>
                  <a:pt x="0" y="333081"/>
                </a:lnTo>
                <a:lnTo>
                  <a:pt x="0" y="0"/>
                </a:lnTo>
                <a:close/>
              </a:path>
            </a:pathLst>
          </a:custGeom>
          <a:blipFill>
            <a:blip r:embed="rId8"/>
            <a:stretch>
              <a:fillRect t="-86495"/>
            </a:stretch>
          </a:blipFill>
        </p:spPr>
      </p:sp>
      <p:sp>
        <p:nvSpPr>
          <p:cNvPr id="33" name="Freeform 33"/>
          <p:cNvSpPr/>
          <p:nvPr/>
        </p:nvSpPr>
        <p:spPr>
          <a:xfrm>
            <a:off x="13804097" y="8030085"/>
            <a:ext cx="3145217" cy="333081"/>
          </a:xfrm>
          <a:custGeom>
            <a:avLst/>
            <a:gdLst/>
            <a:ahLst/>
            <a:cxnLst/>
            <a:rect l="l" t="t" r="r" b="b"/>
            <a:pathLst>
              <a:path w="3145217" h="333081">
                <a:moveTo>
                  <a:pt x="0" y="0"/>
                </a:moveTo>
                <a:lnTo>
                  <a:pt x="3145218" y="0"/>
                </a:lnTo>
                <a:lnTo>
                  <a:pt x="3145218" y="333081"/>
                </a:lnTo>
                <a:lnTo>
                  <a:pt x="0" y="333081"/>
                </a:lnTo>
                <a:lnTo>
                  <a:pt x="0" y="0"/>
                </a:lnTo>
                <a:close/>
              </a:path>
            </a:pathLst>
          </a:custGeom>
          <a:blipFill>
            <a:blip r:embed="rId8"/>
            <a:stretch>
              <a:fillRect t="-86495"/>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grpSp>
        <p:nvGrpSpPr>
          <p:cNvPr id="3" name="Group 3"/>
          <p:cNvGrpSpPr/>
          <p:nvPr/>
        </p:nvGrpSpPr>
        <p:grpSpPr>
          <a:xfrm>
            <a:off x="5019320" y="2901697"/>
            <a:ext cx="1400485" cy="4611206"/>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p/>
        </p:txBody>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nSpc>
                <a:spcPts val="3483"/>
              </a:lnSpc>
            </a:pPr>
            <a:r>
              <a:rPr sz="2524">
                <a:solidFill>
                  <a:srgbClr val="231F20"/>
                </a:solidFill>
                <a:latin typeface="DM Sans"/>
              </a:rPr>
              <a:t>Embarking on the Journey of Python Classes</a:t>
            </a: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nSpc>
                <a:spcPts val="3483"/>
              </a:lnSpc>
            </a:pPr>
            <a:r>
              <a:rPr sz="2524">
                <a:solidFill>
                  <a:srgbClr val="231F20"/>
                </a:solidFill>
                <a:latin typeface="DM Sans"/>
              </a:rPr>
              <a:t>Understanding the Blueprint</a:t>
            </a: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sz="2524">
                <a:solidFill>
                  <a:srgbClr val="231F20"/>
                </a:solidFill>
                <a:latin typeface="DM Sans"/>
              </a:rPr>
              <a:t>Unleashing the Power of Methods</a:t>
            </a: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sz="2524">
                <a:solidFill>
                  <a:srgbClr val="231F20"/>
                </a:solidFill>
                <a:latin typeface="DM Sans"/>
              </a:rPr>
              <a:t>Inheritance</a:t>
            </a:r>
          </a:p>
        </p:txBody>
      </p:sp>
      <p:sp>
        <p:nvSpPr>
          <p:cNvPr id="19" name="TextBox 19"/>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sz="2524">
                <a:solidFill>
                  <a:srgbClr val="231F20"/>
                </a:solidFill>
                <a:latin typeface="DM Sans"/>
              </a:rPr>
              <a:t>Python Classes in 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3" name="TextBox 3"/>
          <p:cNvSpPr txBox="1"/>
          <p:nvPr/>
        </p:nvSpPr>
        <p:spPr>
          <a:xfrm>
            <a:off x="2602823" y="2439308"/>
            <a:ext cx="15685177" cy="737616"/>
          </a:xfrm>
          <a:prstGeom prst="rect">
            <a:avLst/>
          </a:prstGeom>
        </p:spPr>
        <p:txBody>
          <a:bodyPr lIns="0" tIns="0" rIns="0" bIns="0" rtlCol="0" anchor="t">
            <a:spAutoFit/>
          </a:bodyPr>
          <a:lstStyle/>
          <a:p>
            <a:pPr>
              <a:lnSpc>
                <a:spcPts val="6072"/>
              </a:lnSpc>
            </a:pPr>
            <a:r>
              <a:rPr sz="4400">
                <a:solidFill>
                  <a:srgbClr val="FFFFFF"/>
                </a:solidFill>
                <a:latin typeface="Oswald Bold"/>
              </a:rPr>
              <a:t>Embarking on the Journey of Python Classes</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5" name="TextBox 5"/>
          <p:cNvSpPr txBox="1"/>
          <p:nvPr/>
        </p:nvSpPr>
        <p:spPr>
          <a:xfrm>
            <a:off x="2496088" y="3397968"/>
            <a:ext cx="10951206" cy="1499067"/>
          </a:xfrm>
          <a:prstGeom prst="rect">
            <a:avLst/>
          </a:prstGeom>
        </p:spPr>
        <p:txBody>
          <a:bodyPr lIns="0" tIns="0" rIns="0" bIns="0" rtlCol="0" anchor="t">
            <a:spAutoFit/>
          </a:bodyPr>
          <a:lstStyle/>
          <a:p>
            <a:pPr algn="l">
              <a:lnSpc>
                <a:spcPts val="3999"/>
              </a:lnSpc>
            </a:pPr>
            <a:r>
              <a:rPr sz="2898">
                <a:solidFill>
                  <a:srgbClr val="F5FFF5"/>
                </a:solidFill>
                <a:latin typeface="DM Sans"/>
              </a:rPr>
              <a:t>Python classes are blueprints for creating objects with predefined attributes and methods Join our journey as we delve into the world of classes, inheritance, and object-oriented programming in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3" name="TextBox 3"/>
          <p:cNvSpPr txBox="1"/>
          <p:nvPr/>
        </p:nvSpPr>
        <p:spPr>
          <a:xfrm>
            <a:off x="2602823" y="2439308"/>
            <a:ext cx="15685177" cy="737616"/>
          </a:xfrm>
          <a:prstGeom prst="rect">
            <a:avLst/>
          </a:prstGeom>
        </p:spPr>
        <p:txBody>
          <a:bodyPr lIns="0" tIns="0" rIns="0" bIns="0" rtlCol="0" anchor="t">
            <a:spAutoFit/>
          </a:bodyPr>
          <a:lstStyle/>
          <a:p>
            <a:pPr>
              <a:lnSpc>
                <a:spcPts val="6072"/>
              </a:lnSpc>
            </a:pPr>
            <a:r>
              <a:rPr sz="4400">
                <a:solidFill>
                  <a:srgbClr val="FFFFFF"/>
                </a:solidFill>
                <a:latin typeface="Oswald Bold"/>
              </a:rPr>
              <a:t>Understanding the Blueprint</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5" name="TextBox 5"/>
          <p:cNvSpPr txBox="1"/>
          <p:nvPr/>
        </p:nvSpPr>
        <p:spPr>
          <a:xfrm>
            <a:off x="2496088" y="3397968"/>
            <a:ext cx="10951206" cy="1499067"/>
          </a:xfrm>
          <a:prstGeom prst="rect">
            <a:avLst/>
          </a:prstGeom>
        </p:spPr>
        <p:txBody>
          <a:bodyPr lIns="0" tIns="0" rIns="0" bIns="0" rtlCol="0" anchor="t">
            <a:spAutoFit/>
          </a:bodyPr>
          <a:lstStyle/>
          <a:p>
            <a:pPr algn="l">
              <a:lnSpc>
                <a:spcPts val="3999"/>
              </a:lnSpc>
            </a:pPr>
            <a:r>
              <a:rPr sz="2898">
                <a:solidFill>
                  <a:srgbClr val="F5FFF5"/>
                </a:solidFill>
                <a:latin typeface="DM Sans"/>
              </a:rPr>
              <a:t>Class Structure: Outlines the blueprint of an object, defining its properties and behaviors
  Attributes: Variables within a class that represent its characteristics and store data
  Access Modifiers: Control visibility and accessibility of attributes and methods
  Encapsulation: Protects data integrity by hiding implementation details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3" name="TextBox 3"/>
          <p:cNvSpPr txBox="1"/>
          <p:nvPr/>
        </p:nvSpPr>
        <p:spPr>
          <a:xfrm>
            <a:off x="2602823" y="2439308"/>
            <a:ext cx="15685177" cy="737616"/>
          </a:xfrm>
          <a:prstGeom prst="rect">
            <a:avLst/>
          </a:prstGeom>
        </p:spPr>
        <p:txBody>
          <a:bodyPr lIns="0" tIns="0" rIns="0" bIns="0" rtlCol="0" anchor="t">
            <a:spAutoFit/>
          </a:bodyPr>
          <a:lstStyle/>
          <a:p>
            <a:pPr>
              <a:lnSpc>
                <a:spcPts val="6072"/>
              </a:lnSpc>
            </a:pPr>
            <a:r>
              <a:rPr sz="4400">
                <a:solidFill>
                  <a:srgbClr val="FFFFFF"/>
                </a:solidFill>
                <a:latin typeface="Oswald Bold"/>
              </a:rPr>
              <a:t>Unleashing the Power of Methods</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5" name="TextBox 5"/>
          <p:cNvSpPr txBox="1"/>
          <p:nvPr/>
        </p:nvSpPr>
        <p:spPr>
          <a:xfrm>
            <a:off x="2496088" y="3397968"/>
            <a:ext cx="10951206" cy="1499067"/>
          </a:xfrm>
          <a:prstGeom prst="rect">
            <a:avLst/>
          </a:prstGeom>
        </p:spPr>
        <p:txBody>
          <a:bodyPr lIns="0" tIns="0" rIns="0" bIns="0" rtlCol="0" anchor="t">
            <a:spAutoFit/>
          </a:bodyPr>
          <a:lstStyle/>
          <a:p>
            <a:pPr algn="l">
              <a:lnSpc>
                <a:spcPts val="3999"/>
              </a:lnSpc>
            </a:pPr>
            <a:r>
              <a:rPr sz="2898">
                <a:solidFill>
                  <a:srgbClr val="F5FFF5"/>
                </a:solidFill>
                <a:latin typeface="DM Sans"/>
              </a:rPr>
              <a:t>Encapsulate behavior and functionality within objects
  Define specific actions and operations that objects can perform
  Control access to internal data and operations for encapsulation
  Enhance code reusability and maintainability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3" name="TextBox 3"/>
          <p:cNvSpPr txBox="1"/>
          <p:nvPr/>
        </p:nvSpPr>
        <p:spPr>
          <a:xfrm>
            <a:off x="2602823" y="2439308"/>
            <a:ext cx="15685177" cy="737616"/>
          </a:xfrm>
          <a:prstGeom prst="rect">
            <a:avLst/>
          </a:prstGeom>
        </p:spPr>
        <p:txBody>
          <a:bodyPr lIns="0" tIns="0" rIns="0" bIns="0" rtlCol="0" anchor="t">
            <a:spAutoFit/>
          </a:bodyPr>
          <a:lstStyle/>
          <a:p>
            <a:pPr>
              <a:lnSpc>
                <a:spcPts val="6072"/>
              </a:lnSpc>
            </a:pPr>
            <a:r>
              <a:rPr sz="4400">
                <a:solidFill>
                  <a:srgbClr val="FFFFFF"/>
                </a:solidFill>
                <a:latin typeface="Oswald Bold"/>
              </a:rPr>
              <a:t>Inheritance</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5" name="TextBox 5"/>
          <p:cNvSpPr txBox="1"/>
          <p:nvPr/>
        </p:nvSpPr>
        <p:spPr>
          <a:xfrm>
            <a:off x="2496088" y="3397968"/>
            <a:ext cx="10951206" cy="1499067"/>
          </a:xfrm>
          <a:prstGeom prst="rect">
            <a:avLst/>
          </a:prstGeom>
        </p:spPr>
        <p:txBody>
          <a:bodyPr lIns="0" tIns="0" rIns="0" bIns="0" rtlCol="0" anchor="t">
            <a:spAutoFit/>
          </a:bodyPr>
          <a:lstStyle/>
          <a:p>
            <a:pPr algn="l">
              <a:lnSpc>
                <a:spcPts val="3999"/>
              </a:lnSpc>
            </a:pPr>
            <a:r>
              <a:rPr sz="2898">
                <a:solidFill>
                  <a:srgbClr val="F5FFF5"/>
                </a:solidFill>
                <a:latin typeface="DM Sans"/>
              </a:rPr>
              <a:t>Empower classes with new functionalities by inheriting parent class properties and methods
  Facilitate code reusability, reducing development time and code duplication
  Create specialized classes with unique characteristics while inheriting common attributes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3" name="TextBox 3"/>
          <p:cNvSpPr txBox="1"/>
          <p:nvPr/>
        </p:nvSpPr>
        <p:spPr>
          <a:xfrm>
            <a:off x="2602823" y="2439308"/>
            <a:ext cx="15685177" cy="737616"/>
          </a:xfrm>
          <a:prstGeom prst="rect">
            <a:avLst/>
          </a:prstGeom>
        </p:spPr>
        <p:txBody>
          <a:bodyPr lIns="0" tIns="0" rIns="0" bIns="0" rtlCol="0" anchor="t">
            <a:spAutoFit/>
          </a:bodyPr>
          <a:lstStyle/>
          <a:p>
            <a:pPr>
              <a:lnSpc>
                <a:spcPts val="6072"/>
              </a:lnSpc>
            </a:pPr>
            <a:r>
              <a:rPr sz="4400">
                <a:solidFill>
                  <a:srgbClr val="FFFFFF"/>
                </a:solidFill>
                <a:latin typeface="Oswald Bold"/>
              </a:rPr>
              <a:t>Python Classes in Action</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p:txBody>
      </p:sp>
      <p:sp>
        <p:nvSpPr>
          <p:cNvPr id="5" name="TextBox 5"/>
          <p:cNvSpPr txBox="1"/>
          <p:nvPr/>
        </p:nvSpPr>
        <p:spPr>
          <a:xfrm>
            <a:off x="2496088" y="3397968"/>
            <a:ext cx="10951206" cy="1499067"/>
          </a:xfrm>
          <a:prstGeom prst="rect">
            <a:avLst/>
          </a:prstGeom>
        </p:spPr>
        <p:txBody>
          <a:bodyPr lIns="0" tIns="0" rIns="0" bIns="0" rtlCol="0" anchor="t">
            <a:spAutoFit/>
          </a:bodyPr>
          <a:lstStyle/>
          <a:p>
            <a:pPr algn="l">
              <a:lnSpc>
                <a:spcPts val="3999"/>
              </a:lnSpc>
            </a:pPr>
            <a:r>
              <a:rPr sz="2898">
                <a:solidFill>
                  <a:srgbClr val="F5FFF5"/>
                </a:solidFill>
                <a:latin typeface="DM Sans"/>
              </a:rPr>
              <a:t>Object-oriented programming with Python classes
  Creating dynamic and extensible code
  Real-world use cases in data analysis, web development, and game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494716" y="3441556"/>
            <a:ext cx="8097687" cy="3241963"/>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THANK'S FOR WATCHING</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Custom</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Arial</vt:lpstr>
      <vt:lpstr>DM Sans</vt:lpstr>
      <vt:lpstr>Oswald Bold</vt:lpstr>
      <vt:lpstr>Oswald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consectetur adipiscing elit. Duis vulputate nulla at ante rhoncus, vel efficitur felis condimentum. Proin odio odio.</dc:title>
  <cp:lastModifiedBy>Uthayakumar Thenujan</cp:lastModifiedBy>
  <cp:revision>3</cp:revision>
  <dcterms:created xsi:type="dcterms:W3CDTF">2006-08-16T00:00:00Z</dcterms:created>
  <dcterms:modified xsi:type="dcterms:W3CDTF">2024-03-18T08:06:14Z</dcterms:modified>
  <dc:identifier>DAF_qFGqEWs</dc:identifier>
</cp:coreProperties>
</file>