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4" r:id="rId3"/>
    <p:sldId id="257" r:id="rId4"/>
    <p:sldId id="258"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6994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1057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8733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419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0997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6561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3600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1243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7115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1125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4997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21148144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68B51F-0397-D568-D929-A4F9A9CC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BADA3469-6973-3DA4-BC6E-B2FDE6B89296}"/>
              </a:ext>
            </a:extLst>
          </p:cNvPr>
          <p:cNvPicPr>
            <a:picLocks noChangeAspect="1"/>
          </p:cNvPicPr>
          <p:nvPr/>
        </p:nvPicPr>
        <p:blipFill rotWithShape="1">
          <a:blip r:embed="rId2"/>
          <a:srcRect t="15730"/>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8DCB6FE9-DC9F-6318-2E4B-23D9C51F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13000">
                <a:schemeClr val="bg2">
                  <a:alpha val="64000"/>
                </a:schemeClr>
              </a:gs>
              <a:gs pos="100000">
                <a:schemeClr val="accent1">
                  <a:lumMod val="60000"/>
                  <a:lumOff val="40000"/>
                  <a:alpha val="8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0EA1E451-F3A2-8316-DA58-BD4FA2A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alpha val="78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FF0B4B-C591-5C55-0A7D-8B97EBDB1E3E}"/>
              </a:ext>
            </a:extLst>
          </p:cNvPr>
          <p:cNvSpPr>
            <a:spLocks noGrp="1"/>
          </p:cNvSpPr>
          <p:nvPr>
            <p:ph type="ctrTitle"/>
          </p:nvPr>
        </p:nvSpPr>
        <p:spPr>
          <a:xfrm>
            <a:off x="3717985" y="1828798"/>
            <a:ext cx="8128444" cy="2252943"/>
          </a:xfrm>
        </p:spPr>
        <p:txBody>
          <a:bodyPr anchor="ctr">
            <a:normAutofit fontScale="90000"/>
          </a:bodyPr>
          <a:lstStyle/>
          <a:p>
            <a:pPr algn="r"/>
            <a:r>
              <a:rPr lang="en-US" sz="4400" dirty="0"/>
              <a:t>Engineering Multifaceted Features for </a:t>
            </a:r>
            <a:br>
              <a:rPr lang="en-US" sz="4400" dirty="0"/>
            </a:br>
            <a:r>
              <a:rPr lang="en-US" sz="4400" dirty="0"/>
              <a:t>Robust Fake News Classification</a:t>
            </a:r>
          </a:p>
        </p:txBody>
      </p:sp>
      <p:sp>
        <p:nvSpPr>
          <p:cNvPr id="3" name="Subtitle 2">
            <a:extLst>
              <a:ext uri="{FF2B5EF4-FFF2-40B4-BE49-F238E27FC236}">
                <a16:creationId xmlns:a16="http://schemas.microsoft.com/office/drawing/2014/main" id="{FD3BA2CB-ECA4-B14B-47F3-D3A1ED41FC1B}"/>
              </a:ext>
            </a:extLst>
          </p:cNvPr>
          <p:cNvSpPr>
            <a:spLocks noGrp="1"/>
          </p:cNvSpPr>
          <p:nvPr>
            <p:ph type="subTitle" idx="1"/>
          </p:nvPr>
        </p:nvSpPr>
        <p:spPr>
          <a:xfrm>
            <a:off x="7441865" y="4491861"/>
            <a:ext cx="4404564" cy="1727783"/>
          </a:xfrm>
        </p:spPr>
        <p:txBody>
          <a:bodyPr anchor="b">
            <a:normAutofit fontScale="92500" lnSpcReduction="10000"/>
          </a:bodyPr>
          <a:lstStyle/>
          <a:p>
            <a:pPr algn="r"/>
            <a:r>
              <a:rPr lang="en-US" dirty="0"/>
              <a:t>Uthkarsh Reddy Junuthula</a:t>
            </a:r>
          </a:p>
          <a:p>
            <a:pPr algn="r"/>
            <a:r>
              <a:rPr lang="en-US" dirty="0" err="1"/>
              <a:t>Jashia</a:t>
            </a:r>
            <a:r>
              <a:rPr lang="en-US" dirty="0"/>
              <a:t> </a:t>
            </a:r>
            <a:r>
              <a:rPr lang="en-US" dirty="0" err="1"/>
              <a:t>Mitayeegiri</a:t>
            </a:r>
            <a:endParaRPr lang="en-US" dirty="0"/>
          </a:p>
          <a:p>
            <a:pPr algn="r"/>
            <a:r>
              <a:rPr lang="en-US" dirty="0"/>
              <a:t>Mohammed Abdul Azeem</a:t>
            </a:r>
          </a:p>
          <a:p>
            <a:pPr algn="r"/>
            <a:r>
              <a:rPr lang="en-US" dirty="0"/>
              <a:t>Mohammed </a:t>
            </a:r>
            <a:r>
              <a:rPr lang="en-US" dirty="0" err="1"/>
              <a:t>Sabith</a:t>
            </a:r>
            <a:r>
              <a:rPr lang="en-US" dirty="0"/>
              <a:t> Abul Faiz</a:t>
            </a:r>
            <a:endParaRPr lang="en-IN" dirty="0"/>
          </a:p>
        </p:txBody>
      </p:sp>
    </p:spTree>
    <p:extLst>
      <p:ext uri="{BB962C8B-B14F-4D97-AF65-F5344CB8AC3E}">
        <p14:creationId xmlns:p14="http://schemas.microsoft.com/office/powerpoint/2010/main" val="3284027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77DAF4-DBC1-654D-200B-1A57D8D8373C}"/>
              </a:ext>
            </a:extLst>
          </p:cNvPr>
          <p:cNvGraphicFramePr>
            <a:graphicFrameLocks noGrp="1"/>
          </p:cNvGraphicFramePr>
          <p:nvPr>
            <p:extLst>
              <p:ext uri="{D42A27DB-BD31-4B8C-83A1-F6EECF244321}">
                <p14:modId xmlns:p14="http://schemas.microsoft.com/office/powerpoint/2010/main" val="3721002312"/>
              </p:ext>
            </p:extLst>
          </p:nvPr>
        </p:nvGraphicFramePr>
        <p:xfrm>
          <a:off x="927100" y="330200"/>
          <a:ext cx="10793619" cy="5871187"/>
        </p:xfrm>
        <a:graphic>
          <a:graphicData uri="http://schemas.openxmlformats.org/drawingml/2006/table">
            <a:tbl>
              <a:tblPr firstRow="1" bandRow="1">
                <a:tableStyleId>{21E4AEA4-8DFA-4A89-87EB-49C32662AFE0}</a:tableStyleId>
              </a:tblPr>
              <a:tblGrid>
                <a:gridCol w="2012425">
                  <a:extLst>
                    <a:ext uri="{9D8B030D-6E8A-4147-A177-3AD203B41FA5}">
                      <a16:colId xmlns:a16="http://schemas.microsoft.com/office/drawing/2014/main" val="1806745141"/>
                    </a:ext>
                  </a:extLst>
                </a:gridCol>
                <a:gridCol w="2353789">
                  <a:extLst>
                    <a:ext uri="{9D8B030D-6E8A-4147-A177-3AD203B41FA5}">
                      <a16:colId xmlns:a16="http://schemas.microsoft.com/office/drawing/2014/main" val="1671195537"/>
                    </a:ext>
                  </a:extLst>
                </a:gridCol>
                <a:gridCol w="2353789">
                  <a:extLst>
                    <a:ext uri="{9D8B030D-6E8A-4147-A177-3AD203B41FA5}">
                      <a16:colId xmlns:a16="http://schemas.microsoft.com/office/drawing/2014/main" val="2741240422"/>
                    </a:ext>
                  </a:extLst>
                </a:gridCol>
                <a:gridCol w="1719827">
                  <a:extLst>
                    <a:ext uri="{9D8B030D-6E8A-4147-A177-3AD203B41FA5}">
                      <a16:colId xmlns:a16="http://schemas.microsoft.com/office/drawing/2014/main" val="921378114"/>
                    </a:ext>
                  </a:extLst>
                </a:gridCol>
                <a:gridCol w="2353789">
                  <a:extLst>
                    <a:ext uri="{9D8B030D-6E8A-4147-A177-3AD203B41FA5}">
                      <a16:colId xmlns:a16="http://schemas.microsoft.com/office/drawing/2014/main" val="378827365"/>
                    </a:ext>
                  </a:extLst>
                </a:gridCol>
              </a:tblGrid>
              <a:tr h="2270561">
                <a:tc>
                  <a:txBody>
                    <a:bodyPr/>
                    <a:lstStyle/>
                    <a:p>
                      <a:r>
                        <a:rPr lang="en-US" sz="2300" dirty="0"/>
                        <a:t>Models </a:t>
                      </a:r>
                    </a:p>
                  </a:txBody>
                  <a:tcPr marL="117039" marR="117039" marT="58520" marB="58520"/>
                </a:tc>
                <a:tc>
                  <a:txBody>
                    <a:bodyPr/>
                    <a:lstStyle/>
                    <a:p>
                      <a:r>
                        <a:rPr lang="en-US" sz="2300" dirty="0"/>
                        <a:t> TF-IDF vectors + text characteristics </a:t>
                      </a:r>
                    </a:p>
                  </a:txBody>
                  <a:tcPr marL="117039" marR="117039" marT="58520" marB="58520"/>
                </a:tc>
                <a:tc>
                  <a:txBody>
                    <a:bodyPr/>
                    <a:lstStyle/>
                    <a:p>
                      <a:r>
                        <a:rPr lang="en-US" sz="2300"/>
                        <a:t>Word2vec vectors + text characteristics </a:t>
                      </a:r>
                    </a:p>
                  </a:txBody>
                  <a:tcPr marL="117039" marR="117039" marT="58520" marB="58520"/>
                </a:tc>
                <a:tc>
                  <a:txBody>
                    <a:bodyPr/>
                    <a:lstStyle/>
                    <a:p>
                      <a:r>
                        <a:rPr lang="en-US" sz="2300"/>
                        <a:t>TF-IDF weighted Word2vec vectors</a:t>
                      </a:r>
                    </a:p>
                  </a:txBody>
                  <a:tcPr marL="117039" marR="117039" marT="58520" marB="585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t>TF-IDF weighted Word2vec vectors + text characteristics </a:t>
                      </a:r>
                    </a:p>
                    <a:p>
                      <a:endParaRPr lang="en-US" sz="2300"/>
                    </a:p>
                  </a:txBody>
                  <a:tcPr marL="117039" marR="117039" marT="58520" marB="58520"/>
                </a:tc>
                <a:extLst>
                  <a:ext uri="{0D108BD9-81ED-4DB2-BD59-A6C34878D82A}">
                    <a16:rowId xmlns:a16="http://schemas.microsoft.com/office/drawing/2014/main" val="696380855"/>
                  </a:ext>
                </a:extLst>
              </a:tr>
              <a:tr h="866091">
                <a:tc>
                  <a:txBody>
                    <a:bodyPr/>
                    <a:lstStyle/>
                    <a:p>
                      <a:r>
                        <a:rPr lang="en-US" sz="2300"/>
                        <a:t>Logistic Regression</a:t>
                      </a:r>
                    </a:p>
                  </a:txBody>
                  <a:tcPr marL="117039" marR="117039" marT="58520" marB="58520"/>
                </a:tc>
                <a:tc>
                  <a:txBody>
                    <a:bodyPr/>
                    <a:lstStyle/>
                    <a:p>
                      <a:r>
                        <a:rPr lang="en-US" sz="2300"/>
                        <a:t>92%</a:t>
                      </a:r>
                    </a:p>
                  </a:txBody>
                  <a:tcPr marL="117039" marR="117039" marT="58520" marB="58520"/>
                </a:tc>
                <a:tc>
                  <a:txBody>
                    <a:bodyPr/>
                    <a:lstStyle/>
                    <a:p>
                      <a:r>
                        <a:rPr lang="en-US" sz="2300" dirty="0"/>
                        <a:t>92%</a:t>
                      </a:r>
                    </a:p>
                  </a:txBody>
                  <a:tcPr marL="117039" marR="117039" marT="58520" marB="58520"/>
                </a:tc>
                <a:tc>
                  <a:txBody>
                    <a:bodyPr/>
                    <a:lstStyle/>
                    <a:p>
                      <a:r>
                        <a:rPr lang="en-US" sz="2300"/>
                        <a:t>88%</a:t>
                      </a:r>
                    </a:p>
                  </a:txBody>
                  <a:tcPr marL="117039" marR="117039" marT="58520" marB="58520"/>
                </a:tc>
                <a:tc>
                  <a:txBody>
                    <a:bodyPr/>
                    <a:lstStyle/>
                    <a:p>
                      <a:r>
                        <a:rPr lang="en-US" sz="2300"/>
                        <a:t>91%</a:t>
                      </a:r>
                    </a:p>
                  </a:txBody>
                  <a:tcPr marL="117039" marR="117039" marT="58520" marB="58520"/>
                </a:tc>
                <a:extLst>
                  <a:ext uri="{0D108BD9-81ED-4DB2-BD59-A6C34878D82A}">
                    <a16:rowId xmlns:a16="http://schemas.microsoft.com/office/drawing/2014/main" val="2034082901"/>
                  </a:ext>
                </a:extLst>
              </a:tr>
              <a:tr h="1217208">
                <a:tc>
                  <a:txBody>
                    <a:bodyPr/>
                    <a:lstStyle/>
                    <a:p>
                      <a:r>
                        <a:rPr lang="en-US" sz="2300" dirty="0"/>
                        <a:t>Linear Discriminant analysis</a:t>
                      </a:r>
                    </a:p>
                  </a:txBody>
                  <a:tcPr marL="117039" marR="117039" marT="58520" marB="58520"/>
                </a:tc>
                <a:tc>
                  <a:txBody>
                    <a:bodyPr/>
                    <a:lstStyle/>
                    <a:p>
                      <a:r>
                        <a:rPr lang="en-US" sz="2300"/>
                        <a:t>89%</a:t>
                      </a:r>
                    </a:p>
                  </a:txBody>
                  <a:tcPr marL="117039" marR="117039" marT="58520" marB="58520"/>
                </a:tc>
                <a:tc>
                  <a:txBody>
                    <a:bodyPr/>
                    <a:lstStyle/>
                    <a:p>
                      <a:r>
                        <a:rPr lang="en-US" sz="2300" dirty="0"/>
                        <a:t>90%</a:t>
                      </a:r>
                    </a:p>
                  </a:txBody>
                  <a:tcPr marL="117039" marR="117039" marT="58520" marB="58520"/>
                </a:tc>
                <a:tc>
                  <a:txBody>
                    <a:bodyPr/>
                    <a:lstStyle/>
                    <a:p>
                      <a:r>
                        <a:rPr lang="en-US" sz="2300"/>
                        <a:t>87%</a:t>
                      </a:r>
                    </a:p>
                  </a:txBody>
                  <a:tcPr marL="117039" marR="117039" marT="58520" marB="58520"/>
                </a:tc>
                <a:tc>
                  <a:txBody>
                    <a:bodyPr/>
                    <a:lstStyle/>
                    <a:p>
                      <a:r>
                        <a:rPr lang="en-US" sz="2300" dirty="0"/>
                        <a:t>90%</a:t>
                      </a:r>
                    </a:p>
                  </a:txBody>
                  <a:tcPr marL="117039" marR="117039" marT="58520" marB="58520"/>
                </a:tc>
                <a:extLst>
                  <a:ext uri="{0D108BD9-81ED-4DB2-BD59-A6C34878D82A}">
                    <a16:rowId xmlns:a16="http://schemas.microsoft.com/office/drawing/2014/main" val="2233116718"/>
                  </a:ext>
                </a:extLst>
              </a:tr>
              <a:tr h="1217208">
                <a:tc>
                  <a:txBody>
                    <a:bodyPr/>
                    <a:lstStyle/>
                    <a:p>
                      <a:r>
                        <a:rPr lang="en-US" sz="2300"/>
                        <a:t>Artificial neural networks </a:t>
                      </a:r>
                    </a:p>
                  </a:txBody>
                  <a:tcPr marL="117039" marR="117039" marT="58520" marB="58520"/>
                </a:tc>
                <a:tc>
                  <a:txBody>
                    <a:bodyPr/>
                    <a:lstStyle/>
                    <a:p>
                      <a:r>
                        <a:rPr lang="en-US" sz="2300"/>
                        <a:t>93.32%</a:t>
                      </a:r>
                    </a:p>
                  </a:txBody>
                  <a:tcPr marL="117039" marR="117039" marT="58520" marB="58520"/>
                </a:tc>
                <a:tc>
                  <a:txBody>
                    <a:bodyPr/>
                    <a:lstStyle/>
                    <a:p>
                      <a:r>
                        <a:rPr lang="en-US" sz="2300"/>
                        <a:t>93.95%</a:t>
                      </a:r>
                    </a:p>
                  </a:txBody>
                  <a:tcPr marL="117039" marR="117039" marT="58520" marB="58520"/>
                </a:tc>
                <a:tc>
                  <a:txBody>
                    <a:bodyPr/>
                    <a:lstStyle/>
                    <a:p>
                      <a:r>
                        <a:rPr lang="en-US" sz="2300"/>
                        <a:t>89.47%</a:t>
                      </a:r>
                    </a:p>
                  </a:txBody>
                  <a:tcPr marL="117039" marR="117039" marT="58520" marB="58520"/>
                </a:tc>
                <a:tc>
                  <a:txBody>
                    <a:bodyPr/>
                    <a:lstStyle/>
                    <a:p>
                      <a:r>
                        <a:rPr lang="en-US" sz="2300" dirty="0"/>
                        <a:t> 94.17%</a:t>
                      </a:r>
                    </a:p>
                  </a:txBody>
                  <a:tcPr marL="117039" marR="117039" marT="58520" marB="58520"/>
                </a:tc>
                <a:extLst>
                  <a:ext uri="{0D108BD9-81ED-4DB2-BD59-A6C34878D82A}">
                    <a16:rowId xmlns:a16="http://schemas.microsoft.com/office/drawing/2014/main" val="701305383"/>
                  </a:ext>
                </a:extLst>
              </a:tr>
            </a:tbl>
          </a:graphicData>
        </a:graphic>
      </p:graphicFrame>
    </p:spTree>
    <p:extLst>
      <p:ext uri="{BB962C8B-B14F-4D97-AF65-F5344CB8AC3E}">
        <p14:creationId xmlns:p14="http://schemas.microsoft.com/office/powerpoint/2010/main" val="178818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4EC2-6697-BD1E-6E92-69D02639319C}"/>
              </a:ext>
            </a:extLst>
          </p:cNvPr>
          <p:cNvSpPr>
            <a:spLocks noGrp="1"/>
          </p:cNvSpPr>
          <p:nvPr>
            <p:ph type="title"/>
          </p:nvPr>
        </p:nvSpPr>
        <p:spPr>
          <a:xfrm>
            <a:off x="1069848" y="321020"/>
            <a:ext cx="8886884" cy="953669"/>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3A900D24-24D5-B670-FA71-822421C0C32A}"/>
              </a:ext>
            </a:extLst>
          </p:cNvPr>
          <p:cNvSpPr>
            <a:spLocks noGrp="1"/>
          </p:cNvSpPr>
          <p:nvPr>
            <p:ph idx="1"/>
          </p:nvPr>
        </p:nvSpPr>
        <p:spPr>
          <a:xfrm>
            <a:off x="967211" y="1393248"/>
            <a:ext cx="9595042" cy="5143732"/>
          </a:xfrm>
        </p:spPr>
        <p:txBody>
          <a:bodyPr>
            <a:normAutofit fontScale="62500" lnSpcReduction="20000"/>
          </a:bodyPr>
          <a:lstStyle/>
          <a:p>
            <a:pPr algn="ctr">
              <a:lnSpc>
                <a:spcPct val="100000"/>
              </a:lnSpc>
              <a:spcBef>
                <a:spcPts val="1200"/>
              </a:spcBef>
            </a:pPr>
            <a:r>
              <a:rPr lang="en-IN" sz="600" b="1" kern="10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6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800"/>
              </a:spcAft>
            </a:pPr>
            <a:r>
              <a:rPr lang="en-IN" sz="1700" kern="100" dirty="0">
                <a:effectLst/>
                <a:latin typeface="Aptos" panose="020B0004020202020204" pitchFamily="34" charset="0"/>
                <a:ea typeface="Calibri" panose="020F0502020204030204" pitchFamily="34" charset="0"/>
                <a:cs typeface="Times New Roman" panose="02020603050405020304" pitchFamily="18" charset="0"/>
              </a:rPr>
              <a:t>Mitchell, A., Gottfried, J., Barthel, M., &amp; Sumida, N. (2019). Distinguishing Between Factual and Opinion Statements in the News. Pew Research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Center</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700" kern="100" dirty="0">
                <a:effectLst/>
                <a:latin typeface="Aptos" panose="020B0004020202020204" pitchFamily="34" charset="0"/>
                <a:ea typeface="Calibri" panose="020F0502020204030204" pitchFamily="34" charset="0"/>
                <a:cs typeface="Times New Roman" panose="02020603050405020304" pitchFamily="18" charset="0"/>
              </a:rPr>
              <a:t>Silverman, C. (2016). This Analysis Shows How Viral Fake Election News Stories Outperformed Real News on Facebook. BuzzFeed News.</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700" kern="100" dirty="0">
                <a:effectLst/>
                <a:latin typeface="Aptos" panose="020B0004020202020204" pitchFamily="34" charset="0"/>
                <a:ea typeface="Calibri" panose="020F0502020204030204" pitchFamily="34" charset="0"/>
                <a:cs typeface="Times New Roman" panose="02020603050405020304" pitchFamily="18" charset="0"/>
              </a:rPr>
              <a:t>Rubin, V. L., Chen, Y., &amp; Conroy, N. J. (2015). Deception detection for news: three types of fakes. Proceedings of the Association for Information Science and Technology, 52(1), 1-4.</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Potthast</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M.,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Kiesel</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J.,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Reinartz</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K.,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Bevendorff</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J., &amp; Stein, B. (2018). A stylometric inquiry into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hyperpartisan</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and fake news. Proceedings of the 56th Annual Meeting of the Association for Computational Linguistics (Volume 1: Long Papers), 231-240.</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Rashkin</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H., Choi, E., Jang, J. Y., Volkova, S., &amp; Choi, Y. (2017). Truth of varying shades: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Analyzing</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language in fake news and political fact-checking. Proceedings of the 2017 Conference on Empirical Methods in Natural Language Processing, 2931-2937.</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Tacchini</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E., Ballarin, G., Della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Vedova</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M. L.,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Moret</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S., &amp; de Alfaro, L. (2017, August). Some like it Hoax: Automated fake news detection in social networks. In Proceedings of the Second Workshop on Data Science for Social Good (pp. 1-5).</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700" kern="100" dirty="0">
                <a:effectLst/>
                <a:latin typeface="Aptos" panose="020B0004020202020204" pitchFamily="34" charset="0"/>
                <a:ea typeface="Calibri" panose="020F0502020204030204" pitchFamily="34" charset="0"/>
                <a:cs typeface="Times New Roman" panose="02020603050405020304" pitchFamily="18" charset="0"/>
              </a:rPr>
              <a:t>Volkova, S., Shaffer, K., Jang, J. Y., &amp;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Hodas</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N. (2017). Separating facts from fiction: Linguistic models to classify suspicious and trusted news posts on Twitter. In Proceedings of the 55th Annual Meeting of the Association for Computational Linguistics (Volume 2: Short Papers) (pp. 647-653).</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700" kern="100" dirty="0">
                <a:effectLst/>
                <a:latin typeface="Aptos" panose="020B0004020202020204" pitchFamily="34" charset="0"/>
                <a:ea typeface="Calibri" panose="020F0502020204030204" pitchFamily="34" charset="0"/>
                <a:cs typeface="Times New Roman" panose="02020603050405020304" pitchFamily="18" charset="0"/>
              </a:rPr>
              <a:t>Wang, Y., Ma, F., Jin, Z., Yuan, Y.,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Xun</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G., Jha, K., Su, L., &amp; Gao, J. (2018).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Eann</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Event adversarial neural networks for multi-modal fake news detection. In Proceedings of the 24th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acm</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sigkdd</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international conference on knowledge discovery &amp; data mining (pp. 849-857).</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700" kern="100" dirty="0">
                <a:effectLst/>
                <a:latin typeface="Aptos" panose="020B0004020202020204" pitchFamily="34" charset="0"/>
                <a:ea typeface="Calibri" panose="020F0502020204030204" pitchFamily="34" charset="0"/>
                <a:cs typeface="Times New Roman" panose="02020603050405020304" pitchFamily="18" charset="0"/>
              </a:rPr>
              <a:t>Zhou, X., Jain, A., Phoha, V. V., &amp;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Zafarani</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R. (2020). Fake news early detection: A theory-driven model. Digital Threats: Research and Practice, 1(2), 1-25.</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700" kern="100" dirty="0">
                <a:effectLst/>
                <a:latin typeface="Aptos" panose="020B0004020202020204" pitchFamily="34" charset="0"/>
                <a:ea typeface="Calibri" panose="020F0502020204030204" pitchFamily="34" charset="0"/>
                <a:cs typeface="Times New Roman" panose="02020603050405020304" pitchFamily="18" charset="0"/>
              </a:rPr>
              <a:t>Shu, K.,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Mahudeswaran</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D., Wang, S., Lee, D., &amp; Liu, H. (2020). </a:t>
            </a:r>
            <a:r>
              <a:rPr lang="en-IN" sz="1700" kern="100" dirty="0" err="1">
                <a:effectLst/>
                <a:latin typeface="Aptos" panose="020B0004020202020204" pitchFamily="34" charset="0"/>
                <a:ea typeface="Calibri" panose="020F0502020204030204" pitchFamily="34" charset="0"/>
                <a:cs typeface="Times New Roman" panose="02020603050405020304" pitchFamily="18" charset="0"/>
              </a:rPr>
              <a:t>FakeNewsNet</a:t>
            </a:r>
            <a:r>
              <a:rPr lang="en-IN" sz="1700" kern="100" dirty="0">
                <a:effectLst/>
                <a:latin typeface="Aptos" panose="020B0004020202020204" pitchFamily="34" charset="0"/>
                <a:ea typeface="Calibri" panose="020F0502020204030204" pitchFamily="34" charset="0"/>
                <a:cs typeface="Times New Roman" panose="02020603050405020304" pitchFamily="18" charset="0"/>
              </a:rPr>
              <a:t>: A Data Repository with News Content, Social Context, and Spatiotemporal Information for Studying Fake News on Social Media. Big Data, 8(3), 171-188.</a:t>
            </a:r>
            <a:endParaRPr lang="en-US" sz="1700" kern="1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00000"/>
              </a:lnSpc>
            </a:pPr>
            <a:endParaRPr lang="en-US" sz="600" dirty="0"/>
          </a:p>
        </p:txBody>
      </p:sp>
    </p:spTree>
    <p:extLst>
      <p:ext uri="{BB962C8B-B14F-4D97-AF65-F5344CB8AC3E}">
        <p14:creationId xmlns:p14="http://schemas.microsoft.com/office/powerpoint/2010/main" val="296391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2171-92F8-30EA-55E4-DEC0ECD0C72E}"/>
              </a:ext>
            </a:extLst>
          </p:cNvPr>
          <p:cNvSpPr>
            <a:spLocks noGrp="1"/>
          </p:cNvSpPr>
          <p:nvPr>
            <p:ph type="title"/>
          </p:nvPr>
        </p:nvSpPr>
        <p:spPr>
          <a:xfrm>
            <a:off x="1066800" y="1142999"/>
            <a:ext cx="4173416" cy="1257299"/>
          </a:xfrm>
        </p:spPr>
        <p:txBody>
          <a:bodyPr anchor="ct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7D87E948-BC99-4545-349A-42B3FCBBEBD2}"/>
              </a:ext>
            </a:extLst>
          </p:cNvPr>
          <p:cNvSpPr>
            <a:spLocks noGrp="1"/>
          </p:cNvSpPr>
          <p:nvPr>
            <p:ph idx="1"/>
          </p:nvPr>
        </p:nvSpPr>
        <p:spPr>
          <a:xfrm>
            <a:off x="1066797" y="2736850"/>
            <a:ext cx="4173415" cy="2978152"/>
          </a:xfrm>
        </p:spPr>
        <p:txBody>
          <a:bodyPr>
            <a:normAutofit/>
          </a:bodyPr>
          <a:lstStyle/>
          <a:p>
            <a:pPr marL="0" indent="0">
              <a:lnSpc>
                <a:spcPct val="110000"/>
              </a:lnSpc>
              <a:buNone/>
            </a:pPr>
            <a:r>
              <a:rPr lang="en-US" sz="1300" dirty="0"/>
              <a:t>Fake news has been prevalent for ages, but we are currently new to online fake news which is virtual and has got no bounds to it as the user is not physically present and no one can be found as the main source of it. It has got high influences on the people and has shifted the locus of interest related to the contemporary issue. The dataset we have chosen will help to detect the </a:t>
            </a:r>
            <a:r>
              <a:rPr lang="en-US" sz="1300" dirty="0" err="1"/>
              <a:t>rumours</a:t>
            </a:r>
            <a:r>
              <a:rPr lang="en-US" sz="1300" dirty="0"/>
              <a:t> and fake news used in the articles. This mainly helps us to gain insight into the fake news and the latent pattern involved in it which promotes us to implement a safer internet space. </a:t>
            </a:r>
            <a:endParaRPr lang="en-IN" sz="1300" dirty="0"/>
          </a:p>
        </p:txBody>
      </p:sp>
      <p:pic>
        <p:nvPicPr>
          <p:cNvPr id="9" name="Picture 8">
            <a:extLst>
              <a:ext uri="{FF2B5EF4-FFF2-40B4-BE49-F238E27FC236}">
                <a16:creationId xmlns:a16="http://schemas.microsoft.com/office/drawing/2014/main" id="{816E3057-C85C-3385-A458-41400646F684}"/>
              </a:ext>
            </a:extLst>
          </p:cNvPr>
          <p:cNvPicPr>
            <a:picLocks noChangeAspect="1"/>
          </p:cNvPicPr>
          <p:nvPr/>
        </p:nvPicPr>
        <p:blipFill>
          <a:blip r:embed="rId2"/>
          <a:stretch>
            <a:fillRect/>
          </a:stretch>
        </p:blipFill>
        <p:spPr>
          <a:xfrm>
            <a:off x="5426264" y="2066925"/>
            <a:ext cx="6661932" cy="2847975"/>
          </a:xfrm>
          <a:prstGeom prst="rect">
            <a:avLst/>
          </a:prstGeom>
          <a:noFill/>
        </p:spPr>
      </p:pic>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8A30D767-F653-423A-93E6-AAC55B8F1B4C}" type="datetime1">
              <a:rPr lang="en-US" smtClean="0"/>
              <a:pPr>
                <a:spcAft>
                  <a:spcPts val="600"/>
                </a:spcAft>
              </a:pPr>
              <a:t>11/20/2023</a:t>
            </a:fld>
            <a:endParaRPr lang="en-US"/>
          </a:p>
        </p:txBody>
      </p:sp>
      <p:sp>
        <p:nvSpPr>
          <p:cNvPr id="17"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6867526" y="5062831"/>
            <a:ext cx="3699831" cy="475327"/>
          </a:xfrm>
        </p:spPr>
        <p:txBody>
          <a:bodyPr/>
          <a:lstStyle/>
          <a:p>
            <a:pPr algn="ctr">
              <a:spcAft>
                <a:spcPts val="600"/>
              </a:spcAft>
            </a:pPr>
            <a:r>
              <a:rPr lang="en-US" dirty="0"/>
              <a:t>Dataset</a:t>
            </a:r>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2</a:t>
            </a:fld>
            <a:endParaRPr lang="en-US"/>
          </a:p>
        </p:txBody>
      </p:sp>
    </p:spTree>
    <p:extLst>
      <p:ext uri="{BB962C8B-B14F-4D97-AF65-F5344CB8AC3E}">
        <p14:creationId xmlns:p14="http://schemas.microsoft.com/office/powerpoint/2010/main" val="2381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95AB-A484-8811-D9E7-909BFD4EA15E}"/>
              </a:ext>
            </a:extLst>
          </p:cNvPr>
          <p:cNvSpPr>
            <a:spLocks noGrp="1"/>
          </p:cNvSpPr>
          <p:nvPr>
            <p:ph type="title"/>
          </p:nvPr>
        </p:nvSpPr>
        <p:spPr>
          <a:xfrm>
            <a:off x="8377237" y="1102429"/>
            <a:ext cx="3748088" cy="1257299"/>
          </a:xfrm>
        </p:spPr>
        <p:txBody>
          <a:bodyPr anchor="ctr">
            <a:normAutofit/>
          </a:bodyPr>
          <a:lstStyle/>
          <a:p>
            <a:r>
              <a:rPr lang="en-IN" b="1" i="0" dirty="0">
                <a:effectLst/>
              </a:rPr>
              <a:t>Data Import and </a:t>
            </a:r>
            <a:br>
              <a:rPr lang="en-IN" b="1" i="0" dirty="0">
                <a:effectLst/>
              </a:rPr>
            </a:br>
            <a:r>
              <a:rPr lang="en-IN" b="1" i="0" dirty="0">
                <a:effectLst/>
              </a:rPr>
              <a:t>Initial Exploration</a:t>
            </a:r>
            <a:endParaRPr lang="en-IN" dirty="0"/>
          </a:p>
        </p:txBody>
      </p:sp>
      <p:sp>
        <p:nvSpPr>
          <p:cNvPr id="3" name="Content Placeholder 2">
            <a:extLst>
              <a:ext uri="{FF2B5EF4-FFF2-40B4-BE49-F238E27FC236}">
                <a16:creationId xmlns:a16="http://schemas.microsoft.com/office/drawing/2014/main" id="{6AE224EF-23E9-CE80-DE2C-068A1B93D676}"/>
              </a:ext>
            </a:extLst>
          </p:cNvPr>
          <p:cNvSpPr>
            <a:spLocks noGrp="1"/>
          </p:cNvSpPr>
          <p:nvPr>
            <p:ph idx="1"/>
          </p:nvPr>
        </p:nvSpPr>
        <p:spPr>
          <a:xfrm>
            <a:off x="285747" y="2359728"/>
            <a:ext cx="5262565" cy="2978152"/>
          </a:xfrm>
        </p:spPr>
        <p:txBody>
          <a:bodyPr>
            <a:normAutofit fontScale="92500"/>
          </a:bodyPr>
          <a:lstStyle/>
          <a:p>
            <a:pPr marL="422910" indent="-285750"/>
            <a:r>
              <a:rPr lang="en-IN" b="0" i="0" dirty="0">
                <a:effectLst/>
              </a:rPr>
              <a:t>In the initial steps we have imported essential libraries for this project such as (Pandas, Matplotlib, Seaborn, NLTK, etc.).</a:t>
            </a:r>
          </a:p>
          <a:p>
            <a:pPr marL="422910" indent="-285750"/>
            <a:r>
              <a:rPr lang="en-IN" b="0" i="0" dirty="0">
                <a:effectLst/>
              </a:rPr>
              <a:t>Downloaded the packages </a:t>
            </a:r>
            <a:r>
              <a:rPr lang="en-IN" b="0" i="0" dirty="0" err="1">
                <a:effectLst/>
              </a:rPr>
              <a:t>stopwords</a:t>
            </a:r>
            <a:r>
              <a:rPr lang="en-IN" b="0" i="0" dirty="0">
                <a:effectLst/>
              </a:rPr>
              <a:t> and </a:t>
            </a:r>
            <a:r>
              <a:rPr lang="en-IN" b="0" i="0" dirty="0" err="1">
                <a:effectLst/>
              </a:rPr>
              <a:t>vader_lexicon</a:t>
            </a:r>
            <a:r>
              <a:rPr lang="en-IN" b="0" i="0" dirty="0">
                <a:effectLst/>
              </a:rPr>
              <a:t>, for later phases of the project</a:t>
            </a:r>
          </a:p>
          <a:p>
            <a:pPr marL="422910" indent="-285750"/>
            <a:r>
              <a:rPr lang="en-IN" b="0" i="0" dirty="0">
                <a:effectLst/>
              </a:rPr>
              <a:t>Load the dataset and display its shape and basic information.</a:t>
            </a:r>
          </a:p>
          <a:p>
            <a:pPr marL="422910" indent="-285750"/>
            <a:r>
              <a:rPr lang="en-IN" b="0" i="0" dirty="0">
                <a:effectLst/>
              </a:rPr>
              <a:t>And then </a:t>
            </a:r>
            <a:r>
              <a:rPr lang="en-US" b="0" i="0" dirty="0">
                <a:effectLst/>
              </a:rPr>
              <a:t>unnecessary columns were dropped</a:t>
            </a:r>
            <a:endParaRPr lang="en-IN" b="0" i="0" dirty="0">
              <a:effectLst/>
            </a:endParaRPr>
          </a:p>
        </p:txBody>
      </p:sp>
      <p:pic>
        <p:nvPicPr>
          <p:cNvPr id="5" name="Picture 4">
            <a:extLst>
              <a:ext uri="{FF2B5EF4-FFF2-40B4-BE49-F238E27FC236}">
                <a16:creationId xmlns:a16="http://schemas.microsoft.com/office/drawing/2014/main" id="{75B9A044-AF0C-23C9-1C49-A9CBBA66CFE9}"/>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724525" y="125525"/>
            <a:ext cx="2476500" cy="3313045"/>
          </a:xfrm>
          <a:prstGeom prst="rect">
            <a:avLst/>
          </a:prstGeom>
          <a:noFill/>
        </p:spPr>
      </p:pic>
      <p:pic>
        <p:nvPicPr>
          <p:cNvPr id="7" name="Picture 6">
            <a:extLst>
              <a:ext uri="{FF2B5EF4-FFF2-40B4-BE49-F238E27FC236}">
                <a16:creationId xmlns:a16="http://schemas.microsoft.com/office/drawing/2014/main" id="{A42D0935-F9C8-D7DA-B732-733CD23FEF4E}"/>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238997" y="3494637"/>
            <a:ext cx="3248027" cy="3290210"/>
          </a:xfrm>
          <a:prstGeom prst="rect">
            <a:avLst/>
          </a:prstGeom>
          <a:noFill/>
        </p:spPr>
      </p:pic>
      <p:sp>
        <p:nvSpPr>
          <p:cNvPr id="10"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25E0845-38A5-4F8A-9DB0-E558FB17A7AE}" type="datetime1">
              <a:rPr lang="en-US" smtClean="0"/>
              <a:pPr>
                <a:spcAft>
                  <a:spcPts val="600"/>
                </a:spcAft>
              </a:pPr>
              <a:t>11/20/2023</a:t>
            </a:fld>
            <a:endParaRPr lang="en-US"/>
          </a:p>
        </p:txBody>
      </p:sp>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3</a:t>
            </a:fld>
            <a:endParaRPr lang="en-US"/>
          </a:p>
        </p:txBody>
      </p:sp>
    </p:spTree>
    <p:extLst>
      <p:ext uri="{BB962C8B-B14F-4D97-AF65-F5344CB8AC3E}">
        <p14:creationId xmlns:p14="http://schemas.microsoft.com/office/powerpoint/2010/main" val="276665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392F56-1722-D6DE-1D19-AA2EB4AEE4DD}"/>
              </a:ext>
            </a:extLst>
          </p:cNvPr>
          <p:cNvSpPr>
            <a:spLocks noGrp="1"/>
          </p:cNvSpPr>
          <p:nvPr>
            <p:ph type="title"/>
          </p:nvPr>
        </p:nvSpPr>
        <p:spPr>
          <a:xfrm>
            <a:off x="207035" y="271731"/>
            <a:ext cx="5768196" cy="1257299"/>
          </a:xfrm>
        </p:spPr>
        <p:txBody>
          <a:bodyPr anchor="ctr"/>
          <a:lstStyle/>
          <a:p>
            <a:r>
              <a:rPr lang="en-US" dirty="0"/>
              <a:t>Data Cleaning and Visualization</a:t>
            </a:r>
          </a:p>
        </p:txBody>
      </p:sp>
      <p:sp>
        <p:nvSpPr>
          <p:cNvPr id="14" name="Content Placeholder 2">
            <a:extLst>
              <a:ext uri="{FF2B5EF4-FFF2-40B4-BE49-F238E27FC236}">
                <a16:creationId xmlns:a16="http://schemas.microsoft.com/office/drawing/2014/main" id="{3E535F73-B955-85FB-0331-EE9FD753C075}"/>
              </a:ext>
            </a:extLst>
          </p:cNvPr>
          <p:cNvSpPr>
            <a:spLocks noGrp="1"/>
          </p:cNvSpPr>
          <p:nvPr>
            <p:ph idx="1"/>
          </p:nvPr>
        </p:nvSpPr>
        <p:spPr>
          <a:xfrm>
            <a:off x="205304" y="1892959"/>
            <a:ext cx="6609564" cy="3388027"/>
          </a:xfrm>
        </p:spPr>
        <p:txBody>
          <a:bodyPr>
            <a:normAutofit/>
          </a:bodyPr>
          <a:lstStyle/>
          <a:p>
            <a:pPr marL="0" indent="0">
              <a:buNone/>
            </a:pPr>
            <a:r>
              <a:rPr lang="en-US" dirty="0"/>
              <a:t>- In this section, missing values have been dealt with in all the columns</a:t>
            </a:r>
          </a:p>
          <a:p>
            <a:pPr marL="0" indent="0">
              <a:buNone/>
            </a:pPr>
            <a:r>
              <a:rPr lang="en-US" dirty="0"/>
              <a:t>- A bar plot has then been plotted to check the class distribution of the target column. It can be observed that both the classes are almost similar in size</a:t>
            </a:r>
          </a:p>
          <a:p>
            <a:pPr marL="0" indent="0">
              <a:buNone/>
            </a:pPr>
            <a:r>
              <a:rPr lang="en-US" dirty="0"/>
              <a:t>- This is a good indication, as imbalanced classes can lead to poor model performance, especially for the minority class. The model will be biased towards predicting the majority class and have high error rates on the minority class.</a:t>
            </a:r>
          </a:p>
        </p:txBody>
      </p:sp>
      <p:sp>
        <p:nvSpPr>
          <p:cNvPr id="16"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BA33B01F-172A-4C36-B2A1-88F3CC3BB250}" type="datetime1">
              <a:rPr lang="en-US" smtClean="0"/>
              <a:pPr>
                <a:spcAft>
                  <a:spcPts val="600"/>
                </a:spcAft>
              </a:pPr>
              <a:t>11/20/2023</a:t>
            </a:fld>
            <a:endParaRPr lang="en-US"/>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4</a:t>
            </a:fld>
            <a:endParaRPr lang="en-US"/>
          </a:p>
        </p:txBody>
      </p:sp>
      <p:pic>
        <p:nvPicPr>
          <p:cNvPr id="9" name="Picture 8">
            <a:extLst>
              <a:ext uri="{FF2B5EF4-FFF2-40B4-BE49-F238E27FC236}">
                <a16:creationId xmlns:a16="http://schemas.microsoft.com/office/drawing/2014/main" id="{122F7BEE-A9B0-7397-980C-716489F07DDD}"/>
              </a:ext>
            </a:extLst>
          </p:cNvPr>
          <p:cNvPicPr>
            <a:picLocks noChangeAspect="1"/>
          </p:cNvPicPr>
          <p:nvPr/>
        </p:nvPicPr>
        <p:blipFill>
          <a:blip r:embed="rId4"/>
          <a:stretch>
            <a:fillRect/>
          </a:stretch>
        </p:blipFill>
        <p:spPr>
          <a:xfrm>
            <a:off x="7108405" y="356919"/>
            <a:ext cx="4418096" cy="3072081"/>
          </a:xfrm>
          <a:prstGeom prst="rect">
            <a:avLst/>
          </a:prstGeom>
        </p:spPr>
      </p:pic>
      <p:pic>
        <p:nvPicPr>
          <p:cNvPr id="11" name="Picture 10">
            <a:extLst>
              <a:ext uri="{FF2B5EF4-FFF2-40B4-BE49-F238E27FC236}">
                <a16:creationId xmlns:a16="http://schemas.microsoft.com/office/drawing/2014/main" id="{48D48693-5363-437A-6E67-BEF74FEBB8DE}"/>
              </a:ext>
            </a:extLst>
          </p:cNvPr>
          <p:cNvPicPr>
            <a:picLocks noChangeAspect="1"/>
          </p:cNvPicPr>
          <p:nvPr/>
        </p:nvPicPr>
        <p:blipFill>
          <a:blip r:embed="rId5"/>
          <a:stretch>
            <a:fillRect/>
          </a:stretch>
        </p:blipFill>
        <p:spPr>
          <a:xfrm>
            <a:off x="7108405" y="3575244"/>
            <a:ext cx="4896720" cy="1496220"/>
          </a:xfrm>
          <a:prstGeom prst="rect">
            <a:avLst/>
          </a:prstGeom>
        </p:spPr>
      </p:pic>
      <p:pic>
        <p:nvPicPr>
          <p:cNvPr id="4" name="Audio 3">
            <a:hlinkClick r:id="" action="ppaction://media"/>
            <a:extLst>
              <a:ext uri="{FF2B5EF4-FFF2-40B4-BE49-F238E27FC236}">
                <a16:creationId xmlns:a16="http://schemas.microsoft.com/office/drawing/2014/main" id="{8F343551-6450-0AE9-8F0D-022DD5A1893C}"/>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576346743"/>
      </p:ext>
    </p:extLst>
  </p:cSld>
  <p:clrMapOvr>
    <a:masterClrMapping/>
  </p:clrMapOvr>
  <mc:AlternateContent xmlns:mc="http://schemas.openxmlformats.org/markup-compatibility/2006" xmlns:p14="http://schemas.microsoft.com/office/powerpoint/2010/main">
    <mc:Choice Requires="p14">
      <p:transition spd="slow" p14:dur="2000" advTm="6340"/>
    </mc:Choice>
    <mc:Fallback xmlns="">
      <p:transition spd="slow" advTm="63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D6392F56-1722-D6DE-1D19-AA2EB4AEE4DD}"/>
              </a:ext>
            </a:extLst>
          </p:cNvPr>
          <p:cNvSpPr>
            <a:spLocks noGrp="1"/>
          </p:cNvSpPr>
          <p:nvPr>
            <p:ph type="title"/>
          </p:nvPr>
        </p:nvSpPr>
        <p:spPr>
          <a:xfrm>
            <a:off x="5990295" y="421811"/>
            <a:ext cx="5240614" cy="1257299"/>
          </a:xfrm>
        </p:spPr>
        <p:txBody>
          <a:bodyPr anchor="ctr"/>
          <a:lstStyle/>
          <a:p>
            <a:r>
              <a:rPr lang="en-US" dirty="0"/>
              <a:t>Word Cloud Generation</a:t>
            </a:r>
          </a:p>
        </p:txBody>
      </p:sp>
      <p:pic>
        <p:nvPicPr>
          <p:cNvPr id="13" name="Picture 12">
            <a:extLst>
              <a:ext uri="{FF2B5EF4-FFF2-40B4-BE49-F238E27FC236}">
                <a16:creationId xmlns:a16="http://schemas.microsoft.com/office/drawing/2014/main" id="{316BE123-B0BB-FCAE-B6E5-A94C0E092E7D}"/>
              </a:ext>
            </a:extLst>
          </p:cNvPr>
          <p:cNvPicPr>
            <a:picLocks noChangeAspect="1"/>
          </p:cNvPicPr>
          <p:nvPr/>
        </p:nvPicPr>
        <p:blipFill rotWithShape="1">
          <a:blip r:embed="rId2"/>
          <a:srcRect l="739" r="9" b="9"/>
          <a:stretch/>
        </p:blipFill>
        <p:spPr>
          <a:xfrm>
            <a:off x="132160" y="441956"/>
            <a:ext cx="2502813" cy="2633363"/>
          </a:xfrm>
          <a:prstGeom prst="rect">
            <a:avLst/>
          </a:prstGeom>
          <a:noFill/>
        </p:spPr>
      </p:pic>
      <p:pic>
        <p:nvPicPr>
          <p:cNvPr id="15" name="Picture 14">
            <a:extLst>
              <a:ext uri="{FF2B5EF4-FFF2-40B4-BE49-F238E27FC236}">
                <a16:creationId xmlns:a16="http://schemas.microsoft.com/office/drawing/2014/main" id="{C4FA30E9-32C1-E681-D655-A67D9B92EE2B}"/>
              </a:ext>
            </a:extLst>
          </p:cNvPr>
          <p:cNvPicPr>
            <a:picLocks noChangeAspect="1"/>
          </p:cNvPicPr>
          <p:nvPr/>
        </p:nvPicPr>
        <p:blipFill rotWithShape="1">
          <a:blip r:embed="rId3"/>
          <a:srcRect l="1909" r="233" b="-5"/>
          <a:stretch/>
        </p:blipFill>
        <p:spPr>
          <a:xfrm>
            <a:off x="2660564" y="421811"/>
            <a:ext cx="2518631" cy="2653508"/>
          </a:xfrm>
          <a:prstGeom prst="rect">
            <a:avLst/>
          </a:prstGeom>
          <a:noFill/>
        </p:spPr>
      </p:pic>
      <p:pic>
        <p:nvPicPr>
          <p:cNvPr id="9" name="Picture 8">
            <a:extLst>
              <a:ext uri="{FF2B5EF4-FFF2-40B4-BE49-F238E27FC236}">
                <a16:creationId xmlns:a16="http://schemas.microsoft.com/office/drawing/2014/main" id="{82B9921E-8EF1-47A3-E752-D0EDDDE6D2D7}"/>
              </a:ext>
            </a:extLst>
          </p:cNvPr>
          <p:cNvPicPr>
            <a:picLocks noChangeAspect="1"/>
          </p:cNvPicPr>
          <p:nvPr/>
        </p:nvPicPr>
        <p:blipFill rotWithShape="1">
          <a:blip r:embed="rId4"/>
          <a:srcRect l="2339" r="418" b="-5"/>
          <a:stretch/>
        </p:blipFill>
        <p:spPr>
          <a:xfrm>
            <a:off x="132160" y="3145959"/>
            <a:ext cx="2502813" cy="2653509"/>
          </a:xfrm>
          <a:prstGeom prst="rect">
            <a:avLst/>
          </a:prstGeom>
          <a:noFill/>
        </p:spPr>
      </p:pic>
      <p:pic>
        <p:nvPicPr>
          <p:cNvPr id="11" name="Picture 10">
            <a:extLst>
              <a:ext uri="{FF2B5EF4-FFF2-40B4-BE49-F238E27FC236}">
                <a16:creationId xmlns:a16="http://schemas.microsoft.com/office/drawing/2014/main" id="{3927C1EE-A119-D196-A1EE-B3A605070069}"/>
              </a:ext>
            </a:extLst>
          </p:cNvPr>
          <p:cNvPicPr>
            <a:picLocks noChangeAspect="1"/>
          </p:cNvPicPr>
          <p:nvPr/>
        </p:nvPicPr>
        <p:blipFill rotWithShape="1">
          <a:blip r:embed="rId5"/>
          <a:srcRect l="1422" r="182" b="-5"/>
          <a:stretch/>
        </p:blipFill>
        <p:spPr>
          <a:xfrm>
            <a:off x="2634973" y="3098866"/>
            <a:ext cx="2544222" cy="2700602"/>
          </a:xfrm>
          <a:prstGeom prst="rect">
            <a:avLst/>
          </a:prstGeom>
          <a:noFill/>
        </p:spPr>
      </p:pic>
      <p:sp>
        <p:nvSpPr>
          <p:cNvPr id="22" name="Content Placeholder 2">
            <a:extLst>
              <a:ext uri="{FF2B5EF4-FFF2-40B4-BE49-F238E27FC236}">
                <a16:creationId xmlns:a16="http://schemas.microsoft.com/office/drawing/2014/main" id="{3E535F73-B955-85FB-0331-EE9FD753C075}"/>
              </a:ext>
            </a:extLst>
          </p:cNvPr>
          <p:cNvSpPr>
            <a:spLocks noGrp="1"/>
          </p:cNvSpPr>
          <p:nvPr>
            <p:ph idx="1"/>
          </p:nvPr>
        </p:nvSpPr>
        <p:spPr>
          <a:xfrm>
            <a:off x="5464152" y="1561381"/>
            <a:ext cx="6017606" cy="4577680"/>
          </a:xfrm>
        </p:spPr>
        <p:txBody>
          <a:bodyPr>
            <a:normAutofit/>
          </a:bodyPr>
          <a:lstStyle/>
          <a:p>
            <a:pPr marL="0" indent="0">
              <a:buNone/>
            </a:pPr>
            <a:r>
              <a:rPr lang="en-US" dirty="0"/>
              <a:t>- Word clouds are visual representations of text data, typically used to depict keyword metadata</a:t>
            </a:r>
          </a:p>
          <a:p>
            <a:pPr marL="0" indent="0">
              <a:buNone/>
            </a:pPr>
            <a:r>
              <a:rPr lang="en-US" dirty="0"/>
              <a:t>- In this section we have filtered the data and divided the dataset into real and fake.</a:t>
            </a:r>
          </a:p>
          <a:p>
            <a:pPr marL="0" indent="0">
              <a:buNone/>
            </a:pPr>
            <a:r>
              <a:rPr lang="en-US" dirty="0"/>
              <a:t>- Using those, we have generated word clouds of Titles columns and text columns.</a:t>
            </a:r>
          </a:p>
          <a:p>
            <a:pPr marL="0" indent="0">
              <a:buNone/>
            </a:pPr>
            <a:r>
              <a:rPr lang="en-US" dirty="0"/>
              <a:t>- From the output we can see that Trump was the major word used in the titles and text in both real and fake news</a:t>
            </a:r>
          </a:p>
        </p:txBody>
      </p:sp>
      <p:sp>
        <p:nvSpPr>
          <p:cNvPr id="24"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AED7BC9F-7A4D-4AAE-8777-A12A4341ACB2}" type="datetime1">
              <a:rPr lang="en-US" smtClean="0"/>
              <a:pPr>
                <a:spcAft>
                  <a:spcPts val="600"/>
                </a:spcAft>
              </a:pPr>
              <a:t>11/20/2023</a:t>
            </a:fld>
            <a:endParaRPr lang="en-US"/>
          </a:p>
        </p:txBody>
      </p:sp>
      <p:sp>
        <p:nvSpPr>
          <p:cNvPr id="28"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5</a:t>
            </a:fld>
            <a:endParaRPr lang="en-US"/>
          </a:p>
        </p:txBody>
      </p:sp>
    </p:spTree>
    <p:extLst>
      <p:ext uri="{BB962C8B-B14F-4D97-AF65-F5344CB8AC3E}">
        <p14:creationId xmlns:p14="http://schemas.microsoft.com/office/powerpoint/2010/main" val="428162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6392F56-1722-D6DE-1D19-AA2EB4AEE4DD}"/>
              </a:ext>
            </a:extLst>
          </p:cNvPr>
          <p:cNvSpPr>
            <a:spLocks noGrp="1"/>
          </p:cNvSpPr>
          <p:nvPr>
            <p:ph type="title"/>
          </p:nvPr>
        </p:nvSpPr>
        <p:spPr>
          <a:xfrm>
            <a:off x="6149716" y="137642"/>
            <a:ext cx="5772151" cy="1709436"/>
          </a:xfrm>
        </p:spPr>
        <p:txBody>
          <a:bodyPr anchor="ctr">
            <a:normAutofit/>
          </a:bodyPr>
          <a:lstStyle/>
          <a:p>
            <a:r>
              <a:rPr lang="en-US" sz="4800" dirty="0">
                <a:latin typeface="Times New Roman" panose="02020603050405020304" pitchFamily="18" charset="0"/>
                <a:cs typeface="Times New Roman" panose="02020603050405020304" pitchFamily="18" charset="0"/>
              </a:rPr>
              <a:t>Text Preprocessing</a:t>
            </a:r>
          </a:p>
        </p:txBody>
      </p:sp>
      <p:pic>
        <p:nvPicPr>
          <p:cNvPr id="5" name="Picture 4">
            <a:extLst>
              <a:ext uri="{FF2B5EF4-FFF2-40B4-BE49-F238E27FC236}">
                <a16:creationId xmlns:a16="http://schemas.microsoft.com/office/drawing/2014/main" id="{D63023B2-A6D6-7913-90B3-5D288AC2542B}"/>
              </a:ext>
            </a:extLst>
          </p:cNvPr>
          <p:cNvPicPr>
            <a:picLocks noChangeAspect="1"/>
          </p:cNvPicPr>
          <p:nvPr/>
        </p:nvPicPr>
        <p:blipFill>
          <a:blip r:embed="rId2"/>
          <a:stretch>
            <a:fillRect/>
          </a:stretch>
        </p:blipFill>
        <p:spPr>
          <a:xfrm>
            <a:off x="43075" y="1571315"/>
            <a:ext cx="6052925" cy="3828474"/>
          </a:xfrm>
          <a:prstGeom prst="rect">
            <a:avLst/>
          </a:prstGeom>
          <a:noFill/>
        </p:spPr>
      </p:pic>
      <p:sp>
        <p:nvSpPr>
          <p:cNvPr id="12" name="Content Placeholder 2">
            <a:extLst>
              <a:ext uri="{FF2B5EF4-FFF2-40B4-BE49-F238E27FC236}">
                <a16:creationId xmlns:a16="http://schemas.microsoft.com/office/drawing/2014/main" id="{3E535F73-B955-85FB-0331-EE9FD753C075}"/>
              </a:ext>
            </a:extLst>
          </p:cNvPr>
          <p:cNvSpPr>
            <a:spLocks noGrp="1"/>
          </p:cNvSpPr>
          <p:nvPr>
            <p:ph idx="1"/>
          </p:nvPr>
        </p:nvSpPr>
        <p:spPr>
          <a:xfrm>
            <a:off x="6203433" y="2026463"/>
            <a:ext cx="5664718" cy="3717112"/>
          </a:xfrm>
        </p:spPr>
        <p:txBody>
          <a:bodyPr anchor="ctr">
            <a:normAutofit lnSpcReduction="10000"/>
          </a:bodyPr>
          <a:lstStyle/>
          <a:p>
            <a:pPr>
              <a:lnSpc>
                <a:spcPct val="110000"/>
              </a:lnSpc>
            </a:pPr>
            <a:r>
              <a:rPr lang="en-US" sz="1600" b="1" dirty="0">
                <a:latin typeface="Times New Roman" panose="02020603050405020304" pitchFamily="18" charset="0"/>
                <a:cs typeface="Times New Roman" panose="02020603050405020304" pitchFamily="18" charset="0"/>
              </a:rPr>
              <a:t>Initializing WordNet </a:t>
            </a:r>
            <a:r>
              <a:rPr lang="en-US" sz="1600" b="1" dirty="0" err="1">
                <a:latin typeface="Times New Roman" panose="02020603050405020304" pitchFamily="18" charset="0"/>
                <a:cs typeface="Times New Roman" panose="02020603050405020304" pitchFamily="18" charset="0"/>
              </a:rPr>
              <a:t>Lemmatizer</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Converts words to their root form using </a:t>
            </a:r>
            <a:r>
              <a:rPr lang="en-US" sz="1600" dirty="0" err="1">
                <a:latin typeface="Times New Roman" panose="02020603050405020304" pitchFamily="18" charset="0"/>
                <a:cs typeface="Times New Roman" panose="02020603050405020304" pitchFamily="18" charset="0"/>
              </a:rPr>
              <a:t>WordNetLemmatizer</a:t>
            </a:r>
            <a:r>
              <a:rPr lang="en-US" sz="1600" dirty="0">
                <a:latin typeface="Times New Roman" panose="02020603050405020304" pitchFamily="18" charset="0"/>
                <a:cs typeface="Times New Roman" panose="02020603050405020304" pitchFamily="18" charset="0"/>
              </a:rPr>
              <a:t>().</a:t>
            </a:r>
          </a:p>
          <a:p>
            <a:pPr>
              <a:lnSpc>
                <a:spcPct val="110000"/>
              </a:lnSpc>
            </a:pPr>
            <a:r>
              <a:rPr lang="en-US" sz="1600" b="1" dirty="0">
                <a:latin typeface="Times New Roman" panose="02020603050405020304" pitchFamily="18" charset="0"/>
                <a:cs typeface="Times New Roman" panose="02020603050405020304" pitchFamily="18" charset="0"/>
              </a:rPr>
              <a:t>Removing Unwanted Characters: </a:t>
            </a:r>
            <a:r>
              <a:rPr lang="en-US" sz="1600" dirty="0">
                <a:latin typeface="Times New Roman" panose="02020603050405020304" pitchFamily="18" charset="0"/>
                <a:cs typeface="Times New Roman" panose="02020603050405020304" pitchFamily="18" charset="0"/>
              </a:rPr>
              <a:t>Cleans text by eliminating special characters and punctuation using regex (</a:t>
            </a:r>
            <a:r>
              <a:rPr lang="en-US" sz="1600" dirty="0" err="1">
                <a:latin typeface="Times New Roman" panose="02020603050405020304" pitchFamily="18" charset="0"/>
                <a:cs typeface="Times New Roman" panose="02020603050405020304" pitchFamily="18" charset="0"/>
              </a:rPr>
              <a:t>re.sub</a:t>
            </a:r>
            <a:r>
              <a:rPr lang="en-US" sz="1600" dirty="0">
                <a:latin typeface="Times New Roman" panose="02020603050405020304" pitchFamily="18" charset="0"/>
                <a:cs typeface="Times New Roman" panose="02020603050405020304" pitchFamily="18" charset="0"/>
              </a:rPr>
              <a:t>).</a:t>
            </a:r>
          </a:p>
          <a:p>
            <a:pPr>
              <a:lnSpc>
                <a:spcPct val="110000"/>
              </a:lnSpc>
            </a:pPr>
            <a:r>
              <a:rPr lang="en-US" sz="1600" b="1" dirty="0">
                <a:latin typeface="Times New Roman" panose="02020603050405020304" pitchFamily="18" charset="0"/>
                <a:cs typeface="Times New Roman" panose="02020603050405020304" pitchFamily="18" charset="0"/>
              </a:rPr>
              <a:t>Tokenization and </a:t>
            </a:r>
            <a:r>
              <a:rPr lang="en-US" sz="1600" b="1" dirty="0" err="1">
                <a:latin typeface="Times New Roman" panose="02020603050405020304" pitchFamily="18" charset="0"/>
                <a:cs typeface="Times New Roman" panose="02020603050405020304" pitchFamily="18" charset="0"/>
              </a:rPr>
              <a:t>Stopword</a:t>
            </a:r>
            <a:r>
              <a:rPr lang="en-US" sz="1600" b="1" dirty="0">
                <a:latin typeface="Times New Roman" panose="02020603050405020304" pitchFamily="18" charset="0"/>
                <a:cs typeface="Times New Roman" panose="02020603050405020304" pitchFamily="18" charset="0"/>
              </a:rPr>
              <a:t> Removal: </a:t>
            </a:r>
            <a:r>
              <a:rPr lang="en-US" sz="1600" dirty="0">
                <a:latin typeface="Times New Roman" panose="02020603050405020304" pitchFamily="18" charset="0"/>
                <a:cs typeface="Times New Roman" panose="02020603050405020304" pitchFamily="18" charset="0"/>
              </a:rPr>
              <a:t>Splits text into individual words and removes common, non-meaningful words (</a:t>
            </a:r>
            <a:r>
              <a:rPr lang="en-US" sz="1600" dirty="0" err="1">
                <a:latin typeface="Times New Roman" panose="02020603050405020304" pitchFamily="18" charset="0"/>
                <a:cs typeface="Times New Roman" panose="02020603050405020304" pitchFamily="18" charset="0"/>
              </a:rPr>
              <a:t>stopwords.words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english</a:t>
            </a:r>
            <a:r>
              <a:rPr lang="en-US" sz="1600" dirty="0">
                <a:latin typeface="Times New Roman" panose="02020603050405020304" pitchFamily="18" charset="0"/>
                <a:cs typeface="Times New Roman" panose="02020603050405020304" pitchFamily="18" charset="0"/>
              </a:rPr>
              <a:t>')).</a:t>
            </a:r>
          </a:p>
          <a:p>
            <a:pPr>
              <a:lnSpc>
                <a:spcPct val="110000"/>
              </a:lnSpc>
            </a:pPr>
            <a:r>
              <a:rPr lang="en-US" sz="1600" b="1" dirty="0">
                <a:latin typeface="Times New Roman" panose="02020603050405020304" pitchFamily="18" charset="0"/>
                <a:cs typeface="Times New Roman" panose="02020603050405020304" pitchFamily="18" charset="0"/>
              </a:rPr>
              <a:t>Lemmatization: </a:t>
            </a:r>
            <a:r>
              <a:rPr lang="en-US" sz="1600" dirty="0">
                <a:latin typeface="Times New Roman" panose="02020603050405020304" pitchFamily="18" charset="0"/>
                <a:cs typeface="Times New Roman" panose="02020603050405020304" pitchFamily="18" charset="0"/>
              </a:rPr>
              <a:t>Transforms words to their base form, like changing "running" to "run" using </a:t>
            </a:r>
            <a:r>
              <a:rPr lang="en-US" sz="1600" dirty="0" err="1">
                <a:latin typeface="Times New Roman" panose="02020603050405020304" pitchFamily="18" charset="0"/>
                <a:cs typeface="Times New Roman" panose="02020603050405020304" pitchFamily="18" charset="0"/>
              </a:rPr>
              <a:t>lemmatizer.lemmatize</a:t>
            </a:r>
            <a:r>
              <a:rPr lang="en-US" sz="1600" dirty="0">
                <a:latin typeface="Times New Roman" panose="02020603050405020304" pitchFamily="18" charset="0"/>
                <a:cs typeface="Times New Roman" panose="02020603050405020304" pitchFamily="18" charset="0"/>
              </a:rPr>
              <a:t>.</a:t>
            </a:r>
          </a:p>
          <a:p>
            <a:pPr>
              <a:lnSpc>
                <a:spcPct val="110000"/>
              </a:lnSpc>
            </a:pPr>
            <a:r>
              <a:rPr lang="en-US" sz="1600" b="1" dirty="0">
                <a:latin typeface="Times New Roman" panose="02020603050405020304" pitchFamily="18" charset="0"/>
                <a:cs typeface="Times New Roman" panose="02020603050405020304" pitchFamily="18" charset="0"/>
              </a:rPr>
              <a:t>Applying Preprocessing to Data Columns: </a:t>
            </a:r>
            <a:r>
              <a:rPr lang="en-US" sz="1600" dirty="0">
                <a:latin typeface="Times New Roman" panose="02020603050405020304" pitchFamily="18" charset="0"/>
                <a:cs typeface="Times New Roman" panose="02020603050405020304" pitchFamily="18" charset="0"/>
              </a:rPr>
              <a:t>Processes 'title' and 'text' columns in data, handling missing values and using preprocess text function.</a:t>
            </a:r>
          </a:p>
        </p:txBody>
      </p:sp>
      <p:sp>
        <p:nvSpPr>
          <p:cNvPr id="14"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CEFE7FEA-B6D0-44EF-892A-C8D990704DAC}" type="datetime1">
              <a:rPr lang="en-US" smtClean="0"/>
              <a:pPr>
                <a:spcAft>
                  <a:spcPts val="600"/>
                </a:spcAft>
              </a:pPr>
              <a:t>11/20/2023</a:t>
            </a:fld>
            <a:endParaRPr lang="en-US"/>
          </a:p>
        </p:txBody>
      </p:sp>
      <p:sp>
        <p:nvSpPr>
          <p:cNvPr id="18"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6</a:t>
            </a:fld>
            <a:endParaRPr lang="en-US"/>
          </a:p>
        </p:txBody>
      </p:sp>
    </p:spTree>
    <p:extLst>
      <p:ext uri="{BB962C8B-B14F-4D97-AF65-F5344CB8AC3E}">
        <p14:creationId xmlns:p14="http://schemas.microsoft.com/office/powerpoint/2010/main" val="182974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4A0F-6159-D47A-C1E7-C82F60FF6732}"/>
              </a:ext>
            </a:extLst>
          </p:cNvPr>
          <p:cNvSpPr>
            <a:spLocks noGrp="1"/>
          </p:cNvSpPr>
          <p:nvPr>
            <p:ph type="ctrTitle"/>
          </p:nvPr>
        </p:nvSpPr>
        <p:spPr>
          <a:xfrm>
            <a:off x="228597" y="300965"/>
            <a:ext cx="4684595" cy="749914"/>
          </a:xfrm>
        </p:spPr>
        <p:txBody>
          <a:bodyPr>
            <a:normAutofit/>
          </a:bodyPr>
          <a:lstStyle/>
          <a:p>
            <a:r>
              <a:rPr lang="en-IN" dirty="0">
                <a:latin typeface="Times New Roman" panose="02020603050405020304" pitchFamily="18" charset="0"/>
                <a:cs typeface="Times New Roman" panose="02020603050405020304" pitchFamily="18" charset="0"/>
              </a:rPr>
              <a:t>Feature Extraction</a:t>
            </a:r>
          </a:p>
        </p:txBody>
      </p:sp>
      <p:sp>
        <p:nvSpPr>
          <p:cNvPr id="10"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125464" y="1241307"/>
            <a:ext cx="5314082" cy="4978338"/>
          </a:xfrm>
        </p:spPr>
        <p:txBody>
          <a:bodyPr>
            <a:normAutofit fontScale="70000" lnSpcReduction="20000"/>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and Text Lengths: </a:t>
            </a:r>
            <a:r>
              <a:rPr lang="en-US" dirty="0">
                <a:latin typeface="Times New Roman" panose="02020603050405020304" pitchFamily="18" charset="0"/>
                <a:cs typeface="Times New Roman" panose="02020603050405020304" pitchFamily="18" charset="0"/>
              </a:rPr>
              <a:t>These indicate the article's size; longer articles may contain more information or detail, influencing their classification.</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Sentiment Analysis: </a:t>
            </a:r>
            <a:r>
              <a:rPr lang="en-US" dirty="0">
                <a:latin typeface="Times New Roman" panose="02020603050405020304" pitchFamily="18" charset="0"/>
                <a:cs typeface="Times New Roman" panose="02020603050405020304" pitchFamily="18" charset="0"/>
              </a:rPr>
              <a:t>Analyzing the sentiment of the title and text reveals the article's tone, with certain sentiments being more common in specific news categories.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Exclamation and Question Marks: </a:t>
            </a:r>
            <a:r>
              <a:rPr lang="en-US" dirty="0">
                <a:latin typeface="Times New Roman" panose="02020603050405020304" pitchFamily="18" charset="0"/>
                <a:cs typeface="Times New Roman" panose="02020603050405020304" pitchFamily="18" charset="0"/>
              </a:rPr>
              <a:t>A high count of these marks can suggest an article's tone or style, such as sensationalism or inquisitiveness.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All Caps Words: </a:t>
            </a:r>
            <a:r>
              <a:rPr lang="en-US" dirty="0">
                <a:latin typeface="Times New Roman" panose="02020603050405020304" pitchFamily="18" charset="0"/>
                <a:cs typeface="Times New Roman" panose="02020603050405020304" pitchFamily="18" charset="0"/>
              </a:rPr>
              <a:t>Use of all caps often signals emphasis or urgency, particularly in headlines.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Repeated Letters: </a:t>
            </a:r>
            <a:r>
              <a:rPr lang="en-US" dirty="0">
                <a:latin typeface="Times New Roman" panose="02020603050405020304" pitchFamily="18" charset="0"/>
                <a:cs typeface="Times New Roman" panose="02020603050405020304" pitchFamily="18" charset="0"/>
              </a:rPr>
              <a:t>The presence of repeated letters can imply emotional intensity or a casual writing style.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Unique Words Count: </a:t>
            </a:r>
            <a:r>
              <a:rPr lang="en-US" dirty="0">
                <a:latin typeface="Times New Roman" panose="02020603050405020304" pitchFamily="18" charset="0"/>
                <a:cs typeface="Times New Roman" panose="02020603050405020304" pitchFamily="18" charset="0"/>
              </a:rPr>
              <a:t>This reflects the diversity of vocabulary used, potentially indicating the article's complexity or intended audience.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Readability Score: </a:t>
            </a:r>
            <a:r>
              <a:rPr lang="en-US" dirty="0">
                <a:latin typeface="Times New Roman" panose="02020603050405020304" pitchFamily="18" charset="0"/>
                <a:cs typeface="Times New Roman" panose="02020603050405020304" pitchFamily="18" charset="0"/>
              </a:rPr>
              <a:t>This metric measures how easy the text is to read and understand, with different news genres catering to varying readability levels.</a:t>
            </a:r>
          </a:p>
        </p:txBody>
      </p:sp>
      <p:pic>
        <p:nvPicPr>
          <p:cNvPr id="5" name="Picture 4">
            <a:extLst>
              <a:ext uri="{FF2B5EF4-FFF2-40B4-BE49-F238E27FC236}">
                <a16:creationId xmlns:a16="http://schemas.microsoft.com/office/drawing/2014/main" id="{A0BBD4F3-9C91-69E3-5E5B-2BA43F075F29}"/>
              </a:ext>
            </a:extLst>
          </p:cNvPr>
          <p:cNvPicPr>
            <a:picLocks noChangeAspect="1"/>
          </p:cNvPicPr>
          <p:nvPr/>
        </p:nvPicPr>
        <p:blipFill>
          <a:blip r:embed="rId2"/>
          <a:stretch>
            <a:fillRect/>
          </a:stretch>
        </p:blipFill>
        <p:spPr>
          <a:xfrm>
            <a:off x="5519386" y="1473775"/>
            <a:ext cx="6547150" cy="3797346"/>
          </a:xfrm>
          <a:prstGeom prst="rect">
            <a:avLst/>
          </a:prstGeom>
          <a:noFill/>
        </p:spPr>
      </p:pic>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a:xfrm rot="5400000">
            <a:off x="10477379" y="4629744"/>
            <a:ext cx="2653508" cy="365125"/>
          </a:xfrm>
        </p:spPr>
        <p:txBody>
          <a:bodyPr/>
          <a:lstStyle/>
          <a:p>
            <a:pPr>
              <a:spcAft>
                <a:spcPts val="600"/>
              </a:spcAft>
            </a:pPr>
            <a:fld id="{6F797ACF-92D1-46B2-9722-8927CEF95AE2}" type="datetime1">
              <a:rPr lang="en-US" smtClean="0"/>
              <a:pPr>
                <a:spcAft>
                  <a:spcPts val="600"/>
                </a:spcAft>
              </a:pPr>
              <a:t>11/20/2023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7</a:t>
            </a:fld>
            <a:endParaRPr lang="en-US"/>
          </a:p>
        </p:txBody>
      </p:sp>
    </p:spTree>
    <p:extLst>
      <p:ext uri="{BB962C8B-B14F-4D97-AF65-F5344CB8AC3E}">
        <p14:creationId xmlns:p14="http://schemas.microsoft.com/office/powerpoint/2010/main" val="43122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CD88-D935-775C-9C82-3A9075A74D14}"/>
              </a:ext>
            </a:extLst>
          </p:cNvPr>
          <p:cNvSpPr>
            <a:spLocks noGrp="1"/>
          </p:cNvSpPr>
          <p:nvPr>
            <p:ph type="title"/>
          </p:nvPr>
        </p:nvSpPr>
        <p:spPr/>
        <p:txBody>
          <a:bodyPr>
            <a:normAutofit fontScale="90000"/>
          </a:bodyPr>
          <a:lstStyle/>
          <a:p>
            <a:r>
              <a:rPr lang="en-US" dirty="0"/>
              <a:t>Combining Text and Non-Text Features for Classification</a:t>
            </a:r>
            <a:endParaRPr lang="en-IN" dirty="0"/>
          </a:p>
        </p:txBody>
      </p:sp>
      <p:sp>
        <p:nvSpPr>
          <p:cNvPr id="3" name="Content Placeholder 2">
            <a:extLst>
              <a:ext uri="{FF2B5EF4-FFF2-40B4-BE49-F238E27FC236}">
                <a16:creationId xmlns:a16="http://schemas.microsoft.com/office/drawing/2014/main" id="{00F944C1-E786-474F-CCF6-D20E4AE79240}"/>
              </a:ext>
            </a:extLst>
          </p:cNvPr>
          <p:cNvSpPr>
            <a:spLocks noGrp="1"/>
          </p:cNvSpPr>
          <p:nvPr>
            <p:ph idx="1"/>
          </p:nvPr>
        </p:nvSpPr>
        <p:spPr/>
        <p:txBody>
          <a:bodyPr>
            <a:normAutofit fontScale="92500" lnSpcReduction="20000"/>
          </a:bodyPr>
          <a:lstStyle/>
          <a:p>
            <a:r>
              <a:rPr lang="en-US" b="1" dirty="0"/>
              <a:t>Text Data Vectorization: </a:t>
            </a:r>
            <a:r>
              <a:rPr lang="en-US" dirty="0"/>
              <a:t>Utilizes TfidfVectorizer with a limit of 5000 features to convert the '</a:t>
            </a:r>
            <a:r>
              <a:rPr lang="en-US" dirty="0" err="1"/>
              <a:t>combined_text</a:t>
            </a:r>
            <a:r>
              <a:rPr lang="en-US" dirty="0"/>
              <a:t>' column of </a:t>
            </a:r>
            <a:r>
              <a:rPr lang="en-US" dirty="0" err="1"/>
              <a:t>feature_data</a:t>
            </a:r>
            <a:r>
              <a:rPr lang="en-US" dirty="0"/>
              <a:t> into a numerical format, enabling machine learning algorithms to process textual data.</a:t>
            </a:r>
          </a:p>
          <a:p>
            <a:r>
              <a:rPr lang="en-US" b="1" dirty="0"/>
              <a:t>Non-Text Feature Selection: </a:t>
            </a:r>
            <a:r>
              <a:rPr lang="en-US" dirty="0"/>
              <a:t>Extracts other relevant features by removing text columns ('title', 'text', '</a:t>
            </a:r>
            <a:r>
              <a:rPr lang="en-US" dirty="0" err="1"/>
              <a:t>combined_text</a:t>
            </a:r>
            <a:r>
              <a:rPr lang="en-US" dirty="0"/>
              <a:t>') and the target column ('label') from </a:t>
            </a:r>
            <a:r>
              <a:rPr lang="en-US" dirty="0" err="1"/>
              <a:t>feature_data</a:t>
            </a:r>
            <a:r>
              <a:rPr lang="en-US" dirty="0"/>
              <a:t>, focusing on numerical or categorical data for analysis.</a:t>
            </a:r>
          </a:p>
          <a:p>
            <a:r>
              <a:rPr lang="en-US" b="1" dirty="0"/>
              <a:t>Combining Features: </a:t>
            </a:r>
            <a:r>
              <a:rPr lang="en-US" dirty="0"/>
              <a:t>Merges the vectorized text data (</a:t>
            </a:r>
            <a:r>
              <a:rPr lang="en-US" dirty="0" err="1"/>
              <a:t>X_text</a:t>
            </a:r>
            <a:r>
              <a:rPr lang="en-US" dirty="0"/>
              <a:t>) with the non-text features into a single </a:t>
            </a:r>
            <a:r>
              <a:rPr lang="en-US" dirty="0" err="1"/>
              <a:t>DataFrame</a:t>
            </a:r>
            <a:r>
              <a:rPr lang="en-US" dirty="0"/>
              <a:t> X, ensuring that all important attributes are included for model training.</a:t>
            </a:r>
          </a:p>
          <a:p>
            <a:r>
              <a:rPr lang="en-US" b="1" dirty="0"/>
              <a:t>Target Variable Extraction: </a:t>
            </a:r>
            <a:r>
              <a:rPr lang="en-US" dirty="0"/>
              <a:t>Identifies 'label' column from </a:t>
            </a:r>
            <a:r>
              <a:rPr lang="en-US" dirty="0" err="1"/>
              <a:t>feature_data</a:t>
            </a:r>
            <a:r>
              <a:rPr lang="en-US" dirty="0"/>
              <a:t> as the target variable y, which is essential for supervised learning models to learn the relationship between features and the outcome.</a:t>
            </a:r>
            <a:endParaRPr lang="en-IN" dirty="0"/>
          </a:p>
        </p:txBody>
      </p:sp>
    </p:spTree>
    <p:extLst>
      <p:ext uri="{BB962C8B-B14F-4D97-AF65-F5344CB8AC3E}">
        <p14:creationId xmlns:p14="http://schemas.microsoft.com/office/powerpoint/2010/main" val="74108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0917-9EAF-B392-B5B2-7BDBBE4E2B0C}"/>
              </a:ext>
            </a:extLst>
          </p:cNvPr>
          <p:cNvSpPr>
            <a:spLocks noGrp="1"/>
          </p:cNvSpPr>
          <p:nvPr>
            <p:ph type="title"/>
          </p:nvPr>
        </p:nvSpPr>
        <p:spPr>
          <a:xfrm>
            <a:off x="1066800" y="1142999"/>
            <a:ext cx="4173416" cy="1257299"/>
          </a:xfrm>
        </p:spPr>
        <p:txBody>
          <a:bodyPr anchor="ctr">
            <a:normAutofit/>
          </a:bodyPr>
          <a:lstStyle/>
          <a:p>
            <a:r>
              <a:rPr lang="en-US" dirty="0"/>
              <a:t>Implementation</a:t>
            </a:r>
            <a:endParaRPr lang="en-IN" dirty="0"/>
          </a:p>
        </p:txBody>
      </p:sp>
      <p:sp>
        <p:nvSpPr>
          <p:cNvPr id="3" name="Content Placeholder 2">
            <a:extLst>
              <a:ext uri="{FF2B5EF4-FFF2-40B4-BE49-F238E27FC236}">
                <a16:creationId xmlns:a16="http://schemas.microsoft.com/office/drawing/2014/main" id="{4C2F086C-4636-E245-D12E-501AA7E87090}"/>
              </a:ext>
            </a:extLst>
          </p:cNvPr>
          <p:cNvSpPr>
            <a:spLocks noGrp="1"/>
          </p:cNvSpPr>
          <p:nvPr>
            <p:ph idx="1"/>
          </p:nvPr>
        </p:nvSpPr>
        <p:spPr>
          <a:xfrm>
            <a:off x="1066797" y="2736850"/>
            <a:ext cx="4173415" cy="2978152"/>
          </a:xfrm>
        </p:spPr>
        <p:txBody>
          <a:bodyPr>
            <a:normAutofit/>
          </a:bodyPr>
          <a:lstStyle/>
          <a:p>
            <a:pPr>
              <a:lnSpc>
                <a:spcPct val="110000"/>
              </a:lnSpc>
            </a:pPr>
            <a:r>
              <a:rPr lang="en-US" sz="1100"/>
              <a:t>Using the tf idf vectors along with  numeric features</a:t>
            </a:r>
          </a:p>
          <a:p>
            <a:pPr>
              <a:lnSpc>
                <a:spcPct val="110000"/>
              </a:lnSpc>
            </a:pPr>
            <a:r>
              <a:rPr lang="en-US" sz="1100"/>
              <a:t>Using Word2vec vector along with the numeric features</a:t>
            </a:r>
          </a:p>
          <a:p>
            <a:pPr>
              <a:lnSpc>
                <a:spcPct val="110000"/>
              </a:lnSpc>
            </a:pPr>
            <a:r>
              <a:rPr lang="en-US" sz="1100"/>
              <a:t>Using the TF-IDF weighted Word2vec vectors</a:t>
            </a:r>
          </a:p>
          <a:p>
            <a:pPr>
              <a:lnSpc>
                <a:spcPct val="110000"/>
              </a:lnSpc>
            </a:pPr>
            <a:r>
              <a:rPr lang="en-US" sz="1100"/>
              <a:t>Using the TF-IDF weighted Word2vec vectors with the numeric features.</a:t>
            </a:r>
          </a:p>
          <a:p>
            <a:pPr>
              <a:lnSpc>
                <a:spcPct val="110000"/>
              </a:lnSpc>
            </a:pPr>
            <a:r>
              <a:rPr lang="en-US" sz="1100"/>
              <a:t>All the above features are passed through</a:t>
            </a:r>
          </a:p>
          <a:p>
            <a:pPr lvl="1">
              <a:lnSpc>
                <a:spcPct val="110000"/>
              </a:lnSpc>
            </a:pPr>
            <a:r>
              <a:rPr lang="en-US" sz="1100"/>
              <a:t>Logistic regression model</a:t>
            </a:r>
          </a:p>
          <a:p>
            <a:pPr lvl="1">
              <a:lnSpc>
                <a:spcPct val="110000"/>
              </a:lnSpc>
            </a:pPr>
            <a:r>
              <a:rPr lang="en-US" sz="1100"/>
              <a:t>Linear Discriminant analysis</a:t>
            </a:r>
          </a:p>
          <a:p>
            <a:pPr lvl="1">
              <a:lnSpc>
                <a:spcPct val="110000"/>
              </a:lnSpc>
            </a:pPr>
            <a:r>
              <a:rPr lang="en-US" sz="1100"/>
              <a:t>Neural network </a:t>
            </a:r>
          </a:p>
          <a:p>
            <a:pPr>
              <a:lnSpc>
                <a:spcPct val="110000"/>
              </a:lnSpc>
            </a:pPr>
            <a:endParaRPr lang="en-US" sz="1100"/>
          </a:p>
          <a:p>
            <a:pPr>
              <a:lnSpc>
                <a:spcPct val="110000"/>
              </a:lnSpc>
            </a:pPr>
            <a:endParaRPr lang="en-IN" sz="1100"/>
          </a:p>
        </p:txBody>
      </p:sp>
      <p:pic>
        <p:nvPicPr>
          <p:cNvPr id="5" name="Picture 4">
            <a:extLst>
              <a:ext uri="{FF2B5EF4-FFF2-40B4-BE49-F238E27FC236}">
                <a16:creationId xmlns:a16="http://schemas.microsoft.com/office/drawing/2014/main" id="{8A05032D-7BC8-0882-C2D0-DF2AF036DD90}"/>
              </a:ext>
            </a:extLst>
          </p:cNvPr>
          <p:cNvPicPr>
            <a:picLocks noChangeAspect="1"/>
          </p:cNvPicPr>
          <p:nvPr/>
        </p:nvPicPr>
        <p:blipFill>
          <a:blip r:embed="rId2"/>
          <a:stretch>
            <a:fillRect/>
          </a:stretch>
        </p:blipFill>
        <p:spPr>
          <a:xfrm>
            <a:off x="6187349" y="914400"/>
            <a:ext cx="4770302" cy="4995081"/>
          </a:xfrm>
          <a:prstGeom prst="rect">
            <a:avLst/>
          </a:prstGeom>
          <a:noFill/>
        </p:spPr>
      </p:pic>
      <p:sp>
        <p:nvSpPr>
          <p:cNvPr id="10"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9E390588-D381-460B-B461-914E1785F9C6}" type="datetime1">
              <a:rPr lang="en-US" smtClean="0"/>
              <a:pPr>
                <a:spcAft>
                  <a:spcPts val="600"/>
                </a:spcAft>
              </a:pPr>
              <a:t>11/20/2023</a:t>
            </a:fld>
            <a:endParaRPr lang="en-US" dirty="0"/>
          </a:p>
        </p:txBody>
      </p:sp>
      <p:sp>
        <p:nvSpPr>
          <p:cNvPr id="12"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9</a:t>
            </a:fld>
            <a:endParaRPr lang="en-US"/>
          </a:p>
        </p:txBody>
      </p:sp>
    </p:spTree>
    <p:extLst>
      <p:ext uri="{BB962C8B-B14F-4D97-AF65-F5344CB8AC3E}">
        <p14:creationId xmlns:p14="http://schemas.microsoft.com/office/powerpoint/2010/main" val="4047861297"/>
      </p:ext>
    </p:extLst>
  </p:cSld>
  <p:clrMapOvr>
    <a:masterClrMapping/>
  </p:clrMapOvr>
</p:sld>
</file>

<file path=ppt/theme/theme1.xml><?xml version="1.0" encoding="utf-8"?>
<a:theme xmlns:a="http://schemas.openxmlformats.org/drawingml/2006/main" name="Swel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273</TotalTime>
  <Words>1419</Words>
  <Application>Microsoft Office PowerPoint</Application>
  <PresentationFormat>Widescreen</PresentationFormat>
  <Paragraphs>97</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Neue Haas Grotesk Text Pro</vt:lpstr>
      <vt:lpstr>Times New Roman</vt:lpstr>
      <vt:lpstr>SwellVTI</vt:lpstr>
      <vt:lpstr>Engineering Multifaceted Features for  Robust Fake News Classification</vt:lpstr>
      <vt:lpstr>Introduction</vt:lpstr>
      <vt:lpstr>Data Import and  Initial Exploration</vt:lpstr>
      <vt:lpstr>Data Cleaning and Visualization</vt:lpstr>
      <vt:lpstr>Word Cloud Generation</vt:lpstr>
      <vt:lpstr>Text Preprocessing</vt:lpstr>
      <vt:lpstr>Feature Extraction</vt:lpstr>
      <vt:lpstr>Combining Text and Non-Text Features for Classification</vt:lpstr>
      <vt:lpstr>Implementation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Multifaceted Features for  Robust Fake News Classification</dc:title>
  <dc:creator>Junuthula, Uthkarsh Reddy</dc:creator>
  <cp:lastModifiedBy>Mitayeegiri, Jashia</cp:lastModifiedBy>
  <cp:revision>4</cp:revision>
  <dcterms:created xsi:type="dcterms:W3CDTF">2023-11-20T00:30:18Z</dcterms:created>
  <dcterms:modified xsi:type="dcterms:W3CDTF">2023-11-20T13:23:55Z</dcterms:modified>
</cp:coreProperties>
</file>