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0" r:id="rId1"/>
  </p:sldMasterIdLst>
  <p:sldIdLst>
    <p:sldId id="256" r:id="rId2"/>
    <p:sldId id="257" r:id="rId3"/>
    <p:sldId id="258" r:id="rId4"/>
    <p:sldId id="259" r:id="rId5"/>
    <p:sldId id="260" r:id="rId6"/>
    <p:sldId id="261" r:id="rId7"/>
    <p:sldId id="262" r:id="rId8"/>
    <p:sldId id="263" r:id="rId9"/>
    <p:sldId id="266" r:id="rId10"/>
    <p:sldId id="265" r:id="rId11"/>
    <p:sldId id="264" r:id="rId12"/>
    <p:sldId id="267"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104" d="100"/>
          <a:sy n="104" d="100"/>
        </p:scale>
        <p:origin x="114"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7T01:27:34.602"/>
    </inkml:context>
    <inkml:brush xml:id="br0">
      <inkml:brushProperty name="width" value="0.1" units="cm"/>
      <inkml:brushProperty name="height" value="0.1" units="cm"/>
      <inkml:brushProperty name="color" value="#FFFFFF"/>
    </inkml:brush>
  </inkml:definitions>
  <inkml:trace contextRef="#ctx0" brushRef="#br0">1 0 128,'0'6'0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7T02:03:23.192"/>
    </inkml:context>
    <inkml:brush xml:id="br0">
      <inkml:brushProperty name="width" value="0.1" units="cm"/>
      <inkml:brushProperty name="height" value="0.1" units="cm"/>
      <inkml:brushProperty name="color" value="#FFFFFF"/>
    </inkml:brush>
  </inkml:definitions>
  <inkml:trace contextRef="#ctx0" brushRef="#br0">1 0 128,'0'6'0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descr="Tag=AccentColor&#10;Flavor=Light&#10;Target=FillAndLine">
            <a:extLst>
              <a:ext uri="{FF2B5EF4-FFF2-40B4-BE49-F238E27FC236}">
                <a16:creationId xmlns:a16="http://schemas.microsoft.com/office/drawing/2014/main" id="{DA381740-063A-41A4-836D-85D14980EEF0}"/>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24EF9DF8-704A-44AE-8850-307DDACC9387}"/>
              </a:ext>
            </a:extLst>
          </p:cNvPr>
          <p:cNvSpPr>
            <a:spLocks noGrp="1"/>
          </p:cNvSpPr>
          <p:nvPr>
            <p:ph type="ctrTitle"/>
          </p:nvPr>
        </p:nvSpPr>
        <p:spPr>
          <a:xfrm>
            <a:off x="841248" y="448056"/>
            <a:ext cx="10515600" cy="4069080"/>
          </a:xfrm>
        </p:spPr>
        <p:txBody>
          <a:bodyPr anchor="b">
            <a:noAutofit/>
          </a:bodyPr>
          <a:lstStyle>
            <a:lvl1pPr algn="l">
              <a:defRPr sz="9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CC72E09-06F3-48B9-9B95-DE15EC98017B}"/>
              </a:ext>
            </a:extLst>
          </p:cNvPr>
          <p:cNvSpPr>
            <a:spLocks noGrp="1"/>
          </p:cNvSpPr>
          <p:nvPr>
            <p:ph type="subTitle" idx="1"/>
          </p:nvPr>
        </p:nvSpPr>
        <p:spPr>
          <a:xfrm>
            <a:off x="841248" y="4983480"/>
            <a:ext cx="10515600" cy="1124712"/>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E11CD474-E5E1-4D01-97F6-0C9FC09332C0}"/>
              </a:ext>
            </a:extLst>
          </p:cNvPr>
          <p:cNvSpPr>
            <a:spLocks noGrp="1"/>
          </p:cNvSpPr>
          <p:nvPr>
            <p:ph type="dt" sz="half" idx="10"/>
          </p:nvPr>
        </p:nvSpPr>
        <p:spPr/>
        <p:txBody>
          <a:bodyPr/>
          <a:lstStyle/>
          <a:p>
            <a:fld id="{72345051-2045-45DA-935E-2E3CA1A69ADC}" type="datetimeFigureOut">
              <a:rPr lang="en-US" smtClean="0"/>
              <a:t>4/26/2024</a:t>
            </a:fld>
            <a:endParaRPr lang="en-US" dirty="0"/>
          </a:p>
        </p:txBody>
      </p:sp>
      <p:sp>
        <p:nvSpPr>
          <p:cNvPr id="5" name="Footer Placeholder 4">
            <a:extLst>
              <a:ext uri="{FF2B5EF4-FFF2-40B4-BE49-F238E27FC236}">
                <a16:creationId xmlns:a16="http://schemas.microsoft.com/office/drawing/2014/main" id="{C636BBC7-EB9B-4B36-88E9-DBF65D270E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8786C7-DD8D-492F-9A9A-A7B3EBE27FE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9831999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7CF8D-FF51-4FD8-B968-A2C85073478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661A953-02EA-491B-A215-AF8420D74D3A}"/>
              </a:ext>
            </a:extLst>
          </p:cNvPr>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4084D1E-BC98-44E4-8D2C-89CCDC293331}"/>
              </a:ext>
            </a:extLst>
          </p:cNvPr>
          <p:cNvSpPr>
            <a:spLocks noGrp="1"/>
          </p:cNvSpPr>
          <p:nvPr>
            <p:ph type="dt" sz="half" idx="10"/>
          </p:nvPr>
        </p:nvSpPr>
        <p:spPr/>
        <p:txBody>
          <a:bodyPr/>
          <a:lstStyle/>
          <a:p>
            <a:fld id="{72345051-2045-45DA-935E-2E3CA1A69ADC}" type="datetimeFigureOut">
              <a:rPr lang="en-US" smtClean="0"/>
              <a:t>4/26/2024</a:t>
            </a:fld>
            <a:endParaRPr lang="en-US"/>
          </a:p>
        </p:txBody>
      </p:sp>
      <p:sp>
        <p:nvSpPr>
          <p:cNvPr id="5" name="Footer Placeholder 4">
            <a:extLst>
              <a:ext uri="{FF2B5EF4-FFF2-40B4-BE49-F238E27FC236}">
                <a16:creationId xmlns:a16="http://schemas.microsoft.com/office/drawing/2014/main" id="{513019EB-9C2B-4833-B72A-1476941597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F6E764-5688-45F5-94ED-A7357D2F568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6849014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0E3CB6-3025-40BF-A04B-A7B0CB4C01F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EDD5CB3-8B24-48C7-89D3-8DCAD36A453D}"/>
              </a:ext>
            </a:extLst>
          </p:cNvPr>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50BC931-E2BF-4C1D-91AA-89F82F8268B2}"/>
              </a:ext>
            </a:extLst>
          </p:cNvPr>
          <p:cNvSpPr>
            <a:spLocks noGrp="1"/>
          </p:cNvSpPr>
          <p:nvPr>
            <p:ph type="dt" sz="half" idx="10"/>
          </p:nvPr>
        </p:nvSpPr>
        <p:spPr/>
        <p:txBody>
          <a:bodyPr/>
          <a:lstStyle/>
          <a:p>
            <a:fld id="{72345051-2045-45DA-935E-2E3CA1A69ADC}" type="datetimeFigureOut">
              <a:rPr lang="en-US" smtClean="0"/>
              <a:t>4/26/2024</a:t>
            </a:fld>
            <a:endParaRPr lang="en-US"/>
          </a:p>
        </p:txBody>
      </p:sp>
      <p:sp>
        <p:nvSpPr>
          <p:cNvPr id="5" name="Footer Placeholder 4">
            <a:extLst>
              <a:ext uri="{FF2B5EF4-FFF2-40B4-BE49-F238E27FC236}">
                <a16:creationId xmlns:a16="http://schemas.microsoft.com/office/drawing/2014/main" id="{7548A135-AEE9-4483-957E-3D143318DD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8DEFD4-A052-46B3-B2AE-F3091D8A2F7B}"/>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8998942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D02BC-5A24-47F7-A4DF-B93FBC0C51B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8E9219E-EE74-4093-94D6-F663E059C504}"/>
              </a:ext>
            </a:extLst>
          </p:cNvPr>
          <p:cNvSpPr>
            <a:spLocks noGrp="1"/>
          </p:cNvSpPr>
          <p:nvPr>
            <p:ph idx="1"/>
          </p:nvPr>
        </p:nvSpPr>
        <p:spPr>
          <a:xfrm>
            <a:off x="838200" y="1929384"/>
            <a:ext cx="10515600" cy="4251960"/>
          </a:xfrm>
        </p:spPr>
        <p:txBody>
          <a:bodyPr>
            <a:normAutofit/>
          </a:bodyPr>
          <a:lstStyle>
            <a:lvl1pPr>
              <a:defRPr sz="2800"/>
            </a:lvl1pPr>
            <a:lvl2pPr>
              <a:defRPr sz="24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2A61642-BFBA-48AE-A29C-C2AA7386AE95}"/>
              </a:ext>
            </a:extLst>
          </p:cNvPr>
          <p:cNvSpPr>
            <a:spLocks noGrp="1"/>
          </p:cNvSpPr>
          <p:nvPr>
            <p:ph type="dt" sz="half" idx="10"/>
          </p:nvPr>
        </p:nvSpPr>
        <p:spPr/>
        <p:txBody>
          <a:bodyPr/>
          <a:lstStyle/>
          <a:p>
            <a:fld id="{72345051-2045-45DA-935E-2E3CA1A69ADC}" type="datetimeFigureOut">
              <a:rPr lang="en-US" smtClean="0"/>
              <a:t>4/26/2024</a:t>
            </a:fld>
            <a:endParaRPr lang="en-US"/>
          </a:p>
        </p:txBody>
      </p:sp>
      <p:sp>
        <p:nvSpPr>
          <p:cNvPr id="5" name="Footer Placeholder 4">
            <a:extLst>
              <a:ext uri="{FF2B5EF4-FFF2-40B4-BE49-F238E27FC236}">
                <a16:creationId xmlns:a16="http://schemas.microsoft.com/office/drawing/2014/main" id="{2AD2029B-6646-4DBF-A302-76A513FC64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6D4DFD-766F-4E45-A00C-2B5E8CE9A90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7" descr="Tag=AccentColor&#10;Flavor=Light&#10;Target=FillAndLine">
            <a:extLst>
              <a:ext uri="{FF2B5EF4-FFF2-40B4-BE49-F238E27FC236}">
                <a16:creationId xmlns:a16="http://schemas.microsoft.com/office/drawing/2014/main" id="{EBDD1931-9E86-4402-9A68-33A2D9EFB198}"/>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7345961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218C0-6540-400C-BB51-353D5FD5CB00}"/>
              </a:ext>
            </a:extLst>
          </p:cNvPr>
          <p:cNvSpPr>
            <a:spLocks noGrp="1"/>
          </p:cNvSpPr>
          <p:nvPr>
            <p:ph type="title"/>
          </p:nvPr>
        </p:nvSpPr>
        <p:spPr>
          <a:xfrm>
            <a:off x="841248" y="448056"/>
            <a:ext cx="10515600" cy="4069080"/>
          </a:xfrm>
        </p:spPr>
        <p:txBody>
          <a:bodyPr anchor="b">
            <a:normAutofit/>
          </a:bodyPr>
          <a:lstStyle>
            <a:lvl1pPr>
              <a:defRPr sz="8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A81CD69-43B3-4FF7-AA41-30C36C957E65}"/>
              </a:ext>
            </a:extLst>
          </p:cNvPr>
          <p:cNvSpPr>
            <a:spLocks noGrp="1"/>
          </p:cNvSpPr>
          <p:nvPr>
            <p:ph type="body" idx="1"/>
          </p:nvPr>
        </p:nvSpPr>
        <p:spPr>
          <a:xfrm>
            <a:off x="841248" y="4983480"/>
            <a:ext cx="10515600" cy="1124712"/>
          </a:xfrm>
        </p:spPr>
        <p:txBody>
          <a:bodyPr>
            <a:normAutofit/>
          </a:bodyPr>
          <a:lstStyle>
            <a:lvl1pPr marL="0" indent="0">
              <a:buNone/>
              <a:defRPr sz="2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BF300D-5CBE-47E9-A193-E23C8314D0EA}"/>
              </a:ext>
            </a:extLst>
          </p:cNvPr>
          <p:cNvSpPr>
            <a:spLocks noGrp="1"/>
          </p:cNvSpPr>
          <p:nvPr>
            <p:ph type="dt" sz="half" idx="10"/>
          </p:nvPr>
        </p:nvSpPr>
        <p:spPr/>
        <p:txBody>
          <a:bodyPr/>
          <a:lstStyle/>
          <a:p>
            <a:fld id="{72345051-2045-45DA-935E-2E3CA1A69ADC}" type="datetimeFigureOut">
              <a:rPr lang="en-US" smtClean="0"/>
              <a:t>4/26/2024</a:t>
            </a:fld>
            <a:endParaRPr lang="en-US"/>
          </a:p>
        </p:txBody>
      </p:sp>
      <p:sp>
        <p:nvSpPr>
          <p:cNvPr id="5" name="Footer Placeholder 4">
            <a:extLst>
              <a:ext uri="{FF2B5EF4-FFF2-40B4-BE49-F238E27FC236}">
                <a16:creationId xmlns:a16="http://schemas.microsoft.com/office/drawing/2014/main" id="{56E7DF3F-C51A-4DB1-9FCE-E3E0D8E925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269CF4-FAAB-44EF-A2A5-8352B4AA384F}"/>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7" name="Rectangle 6" descr="Tag=AccentColor&#10;Flavor=Light&#10;Target=FillAndLine">
            <a:extLst>
              <a:ext uri="{FF2B5EF4-FFF2-40B4-BE49-F238E27FC236}">
                <a16:creationId xmlns:a16="http://schemas.microsoft.com/office/drawing/2014/main" id="{417A8947-4521-4FE1-8E44-27363435CE1B}"/>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3699686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DE264-531D-49C1-A8AF-2B4C1D218FA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4B9A1B8-2F1B-46AA-858A-CFFF5AF7CEB0}"/>
              </a:ext>
            </a:extLst>
          </p:cNvPr>
          <p:cNvSpPr>
            <a:spLocks noGrp="1"/>
          </p:cNvSpPr>
          <p:nvPr>
            <p:ph sz="half" idx="1"/>
          </p:nvPr>
        </p:nvSpPr>
        <p:spPr>
          <a:xfrm>
            <a:off x="838200" y="1929384"/>
            <a:ext cx="5181600" cy="42519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6E6B9631-18C0-43BD-8AF3-9137D6D4C234}"/>
              </a:ext>
            </a:extLst>
          </p:cNvPr>
          <p:cNvSpPr>
            <a:spLocks noGrp="1"/>
          </p:cNvSpPr>
          <p:nvPr>
            <p:ph sz="half" idx="2"/>
          </p:nvPr>
        </p:nvSpPr>
        <p:spPr>
          <a:xfrm>
            <a:off x="6172200" y="1929384"/>
            <a:ext cx="5181600" cy="425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E9032FCA-14C6-4497-9C27-3F58062442CE}"/>
              </a:ext>
            </a:extLst>
          </p:cNvPr>
          <p:cNvSpPr>
            <a:spLocks noGrp="1"/>
          </p:cNvSpPr>
          <p:nvPr>
            <p:ph type="dt" sz="half" idx="10"/>
          </p:nvPr>
        </p:nvSpPr>
        <p:spPr/>
        <p:txBody>
          <a:bodyPr/>
          <a:lstStyle/>
          <a:p>
            <a:fld id="{72345051-2045-45DA-935E-2E3CA1A69ADC}" type="datetimeFigureOut">
              <a:rPr lang="en-US" smtClean="0"/>
              <a:t>4/26/2024</a:t>
            </a:fld>
            <a:endParaRPr lang="en-US"/>
          </a:p>
        </p:txBody>
      </p:sp>
      <p:sp>
        <p:nvSpPr>
          <p:cNvPr id="6" name="Footer Placeholder 5">
            <a:extLst>
              <a:ext uri="{FF2B5EF4-FFF2-40B4-BE49-F238E27FC236}">
                <a16:creationId xmlns:a16="http://schemas.microsoft.com/office/drawing/2014/main" id="{961E5057-693B-4E10-958E-0ABE79FEC7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0CECB1-0A35-4C10-9D3D-FE4404283011}"/>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9" name="Rectangle 8" descr="Tag=AccentColor&#10;Flavor=Light&#10;Target=FillAndLine">
            <a:extLst>
              <a:ext uri="{FF2B5EF4-FFF2-40B4-BE49-F238E27FC236}">
                <a16:creationId xmlns:a16="http://schemas.microsoft.com/office/drawing/2014/main" id="{2FAAC677-2D37-4F63-9C4B-711A2988EE0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0802040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AE282-8875-4F49-AB21-E1C2BCAEA1F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1712EA2-EF8C-4F18-BECF-AD121F72816A}"/>
              </a:ext>
            </a:extLst>
          </p:cNvPr>
          <p:cNvSpPr>
            <a:spLocks noGrp="1"/>
          </p:cNvSpPr>
          <p:nvPr>
            <p:ph type="body" idx="1"/>
          </p:nvPr>
        </p:nvSpPr>
        <p:spPr>
          <a:xfrm>
            <a:off x="839788" y="1938528"/>
            <a:ext cx="5157787"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D7B59D4-E93F-40C1-A1A2-F1867830C678}"/>
              </a:ext>
            </a:extLst>
          </p:cNvPr>
          <p:cNvSpPr>
            <a:spLocks noGrp="1"/>
          </p:cNvSpPr>
          <p:nvPr>
            <p:ph sz="half" idx="2"/>
          </p:nvPr>
        </p:nvSpPr>
        <p:spPr>
          <a:xfrm>
            <a:off x="839788" y="2926080"/>
            <a:ext cx="5157787" cy="326440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6E810616-1C77-42AE-8449-D0B64E2B8475}"/>
              </a:ext>
            </a:extLst>
          </p:cNvPr>
          <p:cNvSpPr>
            <a:spLocks noGrp="1"/>
          </p:cNvSpPr>
          <p:nvPr>
            <p:ph type="body" sz="quarter" idx="3"/>
          </p:nvPr>
        </p:nvSpPr>
        <p:spPr>
          <a:xfrm>
            <a:off x="6172200" y="1938528"/>
            <a:ext cx="5183188"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74E172-AFE8-48E4-BBB0-CA6D4EC1127C}"/>
              </a:ext>
            </a:extLst>
          </p:cNvPr>
          <p:cNvSpPr>
            <a:spLocks noGrp="1"/>
          </p:cNvSpPr>
          <p:nvPr>
            <p:ph sz="quarter" idx="4"/>
          </p:nvPr>
        </p:nvSpPr>
        <p:spPr>
          <a:xfrm>
            <a:off x="6172200" y="2926080"/>
            <a:ext cx="5183188" cy="32644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C9407CC-270D-4C98-B95C-7AE67D2E1913}"/>
              </a:ext>
            </a:extLst>
          </p:cNvPr>
          <p:cNvSpPr>
            <a:spLocks noGrp="1"/>
          </p:cNvSpPr>
          <p:nvPr>
            <p:ph type="dt" sz="half" idx="10"/>
          </p:nvPr>
        </p:nvSpPr>
        <p:spPr/>
        <p:txBody>
          <a:bodyPr/>
          <a:lstStyle/>
          <a:p>
            <a:fld id="{72345051-2045-45DA-935E-2E3CA1A69ADC}" type="datetimeFigureOut">
              <a:rPr lang="en-US" smtClean="0"/>
              <a:t>4/26/2024</a:t>
            </a:fld>
            <a:endParaRPr lang="en-US"/>
          </a:p>
        </p:txBody>
      </p:sp>
      <p:sp>
        <p:nvSpPr>
          <p:cNvPr id="8" name="Footer Placeholder 7">
            <a:extLst>
              <a:ext uri="{FF2B5EF4-FFF2-40B4-BE49-F238E27FC236}">
                <a16:creationId xmlns:a16="http://schemas.microsoft.com/office/drawing/2014/main" id="{454070D5-9B7B-47FC-9F75-F6AD9607452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8EAC17-33BE-4265-8C06-644C2D34FD3C}"/>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11" name="Rectangle 10" descr="Tag=AccentColor&#10;Flavor=Light&#10;Target=FillAndLine">
            <a:extLst>
              <a:ext uri="{FF2B5EF4-FFF2-40B4-BE49-F238E27FC236}">
                <a16:creationId xmlns:a16="http://schemas.microsoft.com/office/drawing/2014/main" id="{F634C457-AEBF-47D7-9200-BAD05D138B1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0225336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E9AC0-40CD-4451-BF00-5E2FC7B7451B}"/>
              </a:ext>
            </a:extLst>
          </p:cNvPr>
          <p:cNvSpPr>
            <a:spLocks noGrp="1"/>
          </p:cNvSpPr>
          <p:nvPr>
            <p:ph type="title"/>
          </p:nvPr>
        </p:nvSpPr>
        <p:spPr>
          <a:xfrm>
            <a:off x="2203704" y="1728216"/>
            <a:ext cx="7781544" cy="3392424"/>
          </a:xfrm>
        </p:spPr>
        <p:txBody>
          <a:bodyPr>
            <a:normAutofit/>
          </a:bodyPr>
          <a:lstStyle>
            <a:lvl1pPr algn="ctr">
              <a:defRPr sz="78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C6FD9A32-9C83-452B-BC69-CC6E95D3C93C}"/>
              </a:ext>
            </a:extLst>
          </p:cNvPr>
          <p:cNvSpPr>
            <a:spLocks noGrp="1"/>
          </p:cNvSpPr>
          <p:nvPr>
            <p:ph type="dt" sz="half" idx="10"/>
          </p:nvPr>
        </p:nvSpPr>
        <p:spPr/>
        <p:txBody>
          <a:bodyPr/>
          <a:lstStyle/>
          <a:p>
            <a:fld id="{72345051-2045-45DA-935E-2E3CA1A69ADC}" type="datetimeFigureOut">
              <a:rPr lang="en-US" smtClean="0"/>
              <a:t>4/26/2024</a:t>
            </a:fld>
            <a:endParaRPr lang="en-US"/>
          </a:p>
        </p:txBody>
      </p:sp>
      <p:sp>
        <p:nvSpPr>
          <p:cNvPr id="4" name="Footer Placeholder 3">
            <a:extLst>
              <a:ext uri="{FF2B5EF4-FFF2-40B4-BE49-F238E27FC236}">
                <a16:creationId xmlns:a16="http://schemas.microsoft.com/office/drawing/2014/main" id="{6B87B83E-E23E-42DE-876D-F55908A97DC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61C03A8-D428-4010-B413-13B1E992262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6" name="Rectangle 6" descr="Tag=AccentColor&#10;Flavor=Light&#10;Target=FillAndLine">
            <a:extLst>
              <a:ext uri="{FF2B5EF4-FFF2-40B4-BE49-F238E27FC236}">
                <a16:creationId xmlns:a16="http://schemas.microsoft.com/office/drawing/2014/main" id="{17F03060-85EC-4182-8C18-C6EE0D373E4B}"/>
              </a:ext>
            </a:extLst>
          </p:cNvPr>
          <p:cNvSpPr/>
          <p:nvPr/>
        </p:nvSpPr>
        <p:spPr>
          <a:xfrm>
            <a:off x="3974206" y="5126892"/>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3679456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2816A0-77C4-4A3F-87BD-A7321E3C84D2}"/>
              </a:ext>
            </a:extLst>
          </p:cNvPr>
          <p:cNvSpPr>
            <a:spLocks noGrp="1"/>
          </p:cNvSpPr>
          <p:nvPr>
            <p:ph type="dt" sz="half" idx="10"/>
          </p:nvPr>
        </p:nvSpPr>
        <p:spPr/>
        <p:txBody>
          <a:bodyPr/>
          <a:lstStyle/>
          <a:p>
            <a:fld id="{72345051-2045-45DA-935E-2E3CA1A69ADC}" type="datetimeFigureOut">
              <a:rPr lang="en-US" smtClean="0"/>
              <a:t>4/26/2024</a:t>
            </a:fld>
            <a:endParaRPr lang="en-US"/>
          </a:p>
        </p:txBody>
      </p:sp>
      <p:sp>
        <p:nvSpPr>
          <p:cNvPr id="3" name="Footer Placeholder 2">
            <a:extLst>
              <a:ext uri="{FF2B5EF4-FFF2-40B4-BE49-F238E27FC236}">
                <a16:creationId xmlns:a16="http://schemas.microsoft.com/office/drawing/2014/main" id="{A5FC3464-F026-4C77-9441-55ECA5054D5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87D9257-BADE-4D0B-AF0B-D09FE95FA078}"/>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3843456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1C48E-F751-45A2-9010-208B81EDBE69}"/>
              </a:ext>
            </a:extLst>
          </p:cNvPr>
          <p:cNvSpPr>
            <a:spLocks noGrp="1"/>
          </p:cNvSpPr>
          <p:nvPr>
            <p:ph type="title"/>
          </p:nvPr>
        </p:nvSpPr>
        <p:spPr>
          <a:xfrm>
            <a:off x="839788" y="457200"/>
            <a:ext cx="3932237" cy="3429000"/>
          </a:xfrm>
        </p:spPr>
        <p:txBody>
          <a:bodyPr anchor="b">
            <a:normAutofit/>
          </a:bodyPr>
          <a:lstStyle>
            <a:lvl1pPr>
              <a:defRPr sz="6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9D501F6-8430-4758-8636-74D68E990EC3}"/>
              </a:ext>
            </a:extLst>
          </p:cNvPr>
          <p:cNvSpPr>
            <a:spLocks noGrp="1"/>
          </p:cNvSpPr>
          <p:nvPr>
            <p:ph idx="1"/>
          </p:nvPr>
        </p:nvSpPr>
        <p:spPr>
          <a:xfrm>
            <a:off x="5303520" y="548640"/>
            <a:ext cx="6053328" cy="5431536"/>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E79DC39-A29C-494C-98B6-999746C5F38A}"/>
              </a:ext>
            </a:extLst>
          </p:cNvPr>
          <p:cNvSpPr>
            <a:spLocks noGrp="1"/>
          </p:cNvSpPr>
          <p:nvPr>
            <p:ph type="body" sz="half" idx="2"/>
          </p:nvPr>
        </p:nvSpPr>
        <p:spPr>
          <a:xfrm>
            <a:off x="839788" y="3977640"/>
            <a:ext cx="3932237"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2584C988-A6DB-469A-B8AA-31866F36E83D}"/>
              </a:ext>
            </a:extLst>
          </p:cNvPr>
          <p:cNvSpPr>
            <a:spLocks noGrp="1"/>
          </p:cNvSpPr>
          <p:nvPr>
            <p:ph type="dt" sz="half" idx="10"/>
          </p:nvPr>
        </p:nvSpPr>
        <p:spPr/>
        <p:txBody>
          <a:bodyPr/>
          <a:lstStyle/>
          <a:p>
            <a:fld id="{72345051-2045-45DA-935E-2E3CA1A69ADC}" type="datetimeFigureOut">
              <a:rPr lang="en-US" smtClean="0"/>
              <a:t>4/26/2024</a:t>
            </a:fld>
            <a:endParaRPr lang="en-US"/>
          </a:p>
        </p:txBody>
      </p:sp>
      <p:sp>
        <p:nvSpPr>
          <p:cNvPr id="6" name="Footer Placeholder 5">
            <a:extLst>
              <a:ext uri="{FF2B5EF4-FFF2-40B4-BE49-F238E27FC236}">
                <a16:creationId xmlns:a16="http://schemas.microsoft.com/office/drawing/2014/main" id="{02BC39C3-81EB-4828-9AD3-2F1FAC521E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59376C-9810-49A5-BC9A-4E6A02175273}"/>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B9F96F3A-E64D-4401-B02C-BCD5CAA97CFF}"/>
              </a:ext>
            </a:extLst>
          </p:cNvPr>
          <p:cNvSpPr/>
          <p:nvPr/>
        </p:nvSpPr>
        <p:spPr>
          <a:xfrm rot="5400000">
            <a:off x="2797492"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514751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37704-80BD-41B0-8395-41618EC3AFBC}"/>
              </a:ext>
            </a:extLst>
          </p:cNvPr>
          <p:cNvSpPr>
            <a:spLocks noGrp="1"/>
          </p:cNvSpPr>
          <p:nvPr>
            <p:ph type="title"/>
          </p:nvPr>
        </p:nvSpPr>
        <p:spPr>
          <a:xfrm>
            <a:off x="839788" y="457200"/>
            <a:ext cx="3931920" cy="3429000"/>
          </a:xfrm>
        </p:spPr>
        <p:txBody>
          <a:bodyPr anchor="b">
            <a:normAutofit/>
          </a:bodyPr>
          <a:lstStyle>
            <a:lvl1pPr>
              <a:defRPr sz="6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14DA4032-EC66-4974-BD30-898B60E4B562}"/>
              </a:ext>
            </a:extLst>
          </p:cNvPr>
          <p:cNvSpPr>
            <a:spLocks noGrp="1"/>
          </p:cNvSpPr>
          <p:nvPr>
            <p:ph type="pic" idx="1"/>
          </p:nvPr>
        </p:nvSpPr>
        <p:spPr>
          <a:xfrm>
            <a:off x="5303520" y="548640"/>
            <a:ext cx="6053328" cy="543153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21802D0-5574-4631-BA49-92362F8E40DC}"/>
              </a:ext>
            </a:extLst>
          </p:cNvPr>
          <p:cNvSpPr>
            <a:spLocks noGrp="1"/>
          </p:cNvSpPr>
          <p:nvPr>
            <p:ph type="body" sz="half" idx="2"/>
          </p:nvPr>
        </p:nvSpPr>
        <p:spPr>
          <a:xfrm>
            <a:off x="839788" y="3977640"/>
            <a:ext cx="3931920"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F62C2F5B-DDDD-4E64-94A9-99E46F4B06A0}"/>
              </a:ext>
            </a:extLst>
          </p:cNvPr>
          <p:cNvSpPr>
            <a:spLocks noGrp="1"/>
          </p:cNvSpPr>
          <p:nvPr>
            <p:ph type="dt" sz="half" idx="10"/>
          </p:nvPr>
        </p:nvSpPr>
        <p:spPr/>
        <p:txBody>
          <a:bodyPr/>
          <a:lstStyle/>
          <a:p>
            <a:fld id="{72345051-2045-45DA-935E-2E3CA1A69ADC}" type="datetimeFigureOut">
              <a:rPr lang="en-US" smtClean="0"/>
              <a:t>4/26/2024</a:t>
            </a:fld>
            <a:endParaRPr lang="en-US"/>
          </a:p>
        </p:txBody>
      </p:sp>
      <p:sp>
        <p:nvSpPr>
          <p:cNvPr id="6" name="Footer Placeholder 5">
            <a:extLst>
              <a:ext uri="{FF2B5EF4-FFF2-40B4-BE49-F238E27FC236}">
                <a16:creationId xmlns:a16="http://schemas.microsoft.com/office/drawing/2014/main" id="{D4FA8D36-8865-48E7-8249-ED729A5F70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0F98C3-0B62-4361-8408-A01F70807CDB}"/>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FE511AB6-FEAF-4549-BA88-0764BD10B63D}"/>
              </a:ext>
            </a:extLst>
          </p:cNvPr>
          <p:cNvSpPr/>
          <p:nvPr/>
        </p:nvSpPr>
        <p:spPr>
          <a:xfrm rot="5400000">
            <a:off x="2798064"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592558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72D13B-FFCB-4650-AD3C-CB50373525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D0CA9470-DF15-46A1-BF0E-8A5367A4B0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63047CB-E94D-482F-BACA-681E96C0EC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72345051-2045-45DA-935E-2E3CA1A69ADC}" type="datetimeFigureOut">
              <a:rPr lang="en-US" smtClean="0"/>
              <a:t>4/26/2024</a:t>
            </a:fld>
            <a:endParaRPr lang="en-US" dirty="0"/>
          </a:p>
        </p:txBody>
      </p:sp>
      <p:sp>
        <p:nvSpPr>
          <p:cNvPr id="5" name="Footer Placeholder 4">
            <a:extLst>
              <a:ext uri="{FF2B5EF4-FFF2-40B4-BE49-F238E27FC236}">
                <a16:creationId xmlns:a16="http://schemas.microsoft.com/office/drawing/2014/main" id="{2CFDA4B5-E797-42FC-8B7A-2294DF24A3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678ED201-6D0E-422C-B4EC-566A3DC298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A7CD31F4-64FA-4BA0-9498-67783267A8C8}" type="slidenum">
              <a:rPr lang="en-US" smtClean="0"/>
              <a:t>‹#›</a:t>
            </a:fld>
            <a:endParaRPr lang="en-US" dirty="0"/>
          </a:p>
        </p:txBody>
      </p:sp>
    </p:spTree>
    <p:extLst>
      <p:ext uri="{BB962C8B-B14F-4D97-AF65-F5344CB8AC3E}">
        <p14:creationId xmlns:p14="http://schemas.microsoft.com/office/powerpoint/2010/main" val="3496423971"/>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693" r:id="rId6"/>
    <p:sldLayoutId id="2147483689" r:id="rId7"/>
    <p:sldLayoutId id="2147483690" r:id="rId8"/>
    <p:sldLayoutId id="2147483691" r:id="rId9"/>
    <p:sldLayoutId id="2147483692" r:id="rId10"/>
    <p:sldLayoutId id="2147483694" r:id="rId11"/>
  </p:sldLayoutIdLst>
  <p:txStyles>
    <p:titleStyle>
      <a:lvl1pPr algn="l" defTabSz="914400" rtl="0" eaLnBrk="1" latinLnBrk="0" hangingPunct="1">
        <a:lnSpc>
          <a:spcPct val="100000"/>
        </a:lnSpc>
        <a:spcBef>
          <a:spcPct val="0"/>
        </a:spcBef>
        <a:buNone/>
        <a:defRPr sz="5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worldbank.org/en/publication/global-economic-prospects" TargetMode="External"/><Relationship Id="rId2" Type="http://schemas.openxmlformats.org/officeDocument/2006/relationships/hyperlink" Target="https://covid19.who.int/" TargetMode="External"/><Relationship Id="rId1" Type="http://schemas.openxmlformats.org/officeDocument/2006/relationships/slideLayout" Target="../slideLayouts/slideLayout2.xml"/><Relationship Id="rId4" Type="http://schemas.openxmlformats.org/officeDocument/2006/relationships/hyperlink" Target="https://www.un.org/development/desa/dspd/wp-content/uploads/sites/22/2020/08/sg_policy_brief_covid-19_and_education_august_2020.pdf"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sv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customXml" Target="../ink/ink1.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sv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5699BAC-670E-D370-5951-49B655AB3B0E}"/>
              </a:ext>
            </a:extLst>
          </p:cNvPr>
          <p:cNvSpPr>
            <a:spLocks noGrp="1"/>
          </p:cNvSpPr>
          <p:nvPr>
            <p:ph type="ctrTitle"/>
          </p:nvPr>
        </p:nvSpPr>
        <p:spPr>
          <a:xfrm>
            <a:off x="-59917" y="2514600"/>
            <a:ext cx="5431536" cy="2564038"/>
          </a:xfrm>
        </p:spPr>
        <p:txBody>
          <a:bodyPr anchor="b">
            <a:noAutofit/>
          </a:bodyPr>
          <a:lstStyle/>
          <a:p>
            <a:pPr algn="ctr">
              <a:lnSpc>
                <a:spcPct val="90000"/>
              </a:lnSpc>
            </a:pPr>
            <a:r>
              <a:rPr lang="en-US" sz="4800" dirty="0">
                <a:latin typeface="Times New Roman" panose="02020603050405020304" pitchFamily="18" charset="0"/>
                <a:cs typeface="Times New Roman" panose="02020603050405020304" pitchFamily="18" charset="0"/>
              </a:rPr>
              <a:t>Intersection of Pandemic and Progress </a:t>
            </a:r>
            <a:br>
              <a:rPr lang="en-US" sz="4800" dirty="0">
                <a:latin typeface="Times New Roman" panose="02020603050405020304" pitchFamily="18" charset="0"/>
                <a:cs typeface="Times New Roman" panose="02020603050405020304" pitchFamily="18" charset="0"/>
              </a:rPr>
            </a:br>
            <a:endParaRPr lang="en-IN" sz="48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7C96480C-8EE4-3C65-6D12-6E37E6E08C9E}"/>
              </a:ext>
            </a:extLst>
          </p:cNvPr>
          <p:cNvSpPr>
            <a:spLocks noGrp="1"/>
          </p:cNvSpPr>
          <p:nvPr>
            <p:ph type="subTitle" idx="1"/>
          </p:nvPr>
        </p:nvSpPr>
        <p:spPr>
          <a:xfrm>
            <a:off x="788844" y="4572152"/>
            <a:ext cx="3734014" cy="1572768"/>
          </a:xfrm>
        </p:spPr>
        <p:txBody>
          <a:bodyPr>
            <a:normAutofit/>
          </a:bodyPr>
          <a:lstStyle/>
          <a:p>
            <a:r>
              <a:rPr lang="en-US" dirty="0">
                <a:latin typeface="Times New Roman" panose="02020603050405020304" pitchFamily="18" charset="0"/>
                <a:cs typeface="Times New Roman" panose="02020603050405020304" pitchFamily="18" charset="0"/>
              </a:rPr>
              <a:t>Deciphering the Impact of COVID-19 on World</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Development</a:t>
            </a:r>
            <a:endParaRPr lang="en-IN" dirty="0">
              <a:latin typeface="Times New Roman" panose="02020603050405020304" pitchFamily="18" charset="0"/>
              <a:cs typeface="Times New Roman" panose="02020603050405020304" pitchFamily="18" charset="0"/>
            </a:endParaRPr>
          </a:p>
        </p:txBody>
      </p:sp>
      <p:sp>
        <p:nvSpPr>
          <p:cNvPr id="11" name="Rectangle 6">
            <a:extLst>
              <a:ext uri="{FF2B5EF4-FFF2-40B4-BE49-F238E27FC236}">
                <a16:creationId xmlns:a16="http://schemas.microsoft.com/office/drawing/2014/main" id="{F49775AF-8896-43EE-92C6-83497D6DC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0338" y="4409267"/>
            <a:ext cx="3474720" cy="27432"/>
          </a:xfrm>
          <a:custGeom>
            <a:avLst/>
            <a:gdLst>
              <a:gd name="connsiteX0" fmla="*/ 0 w 3474720"/>
              <a:gd name="connsiteY0" fmla="*/ 0 h 27432"/>
              <a:gd name="connsiteX1" fmla="*/ 660197 w 3474720"/>
              <a:gd name="connsiteY1" fmla="*/ 0 h 27432"/>
              <a:gd name="connsiteX2" fmla="*/ 1355141 w 3474720"/>
              <a:gd name="connsiteY2" fmla="*/ 0 h 27432"/>
              <a:gd name="connsiteX3" fmla="*/ 2084832 w 3474720"/>
              <a:gd name="connsiteY3" fmla="*/ 0 h 27432"/>
              <a:gd name="connsiteX4" fmla="*/ 2814523 w 3474720"/>
              <a:gd name="connsiteY4" fmla="*/ 0 h 27432"/>
              <a:gd name="connsiteX5" fmla="*/ 3474720 w 3474720"/>
              <a:gd name="connsiteY5" fmla="*/ 0 h 27432"/>
              <a:gd name="connsiteX6" fmla="*/ 3474720 w 3474720"/>
              <a:gd name="connsiteY6" fmla="*/ 27432 h 27432"/>
              <a:gd name="connsiteX7" fmla="*/ 2710282 w 3474720"/>
              <a:gd name="connsiteY7" fmla="*/ 27432 h 27432"/>
              <a:gd name="connsiteX8" fmla="*/ 1945843 w 3474720"/>
              <a:gd name="connsiteY8" fmla="*/ 27432 h 27432"/>
              <a:gd name="connsiteX9" fmla="*/ 1250899 w 3474720"/>
              <a:gd name="connsiteY9" fmla="*/ 27432 h 27432"/>
              <a:gd name="connsiteX10" fmla="*/ 0 w 3474720"/>
              <a:gd name="connsiteY10" fmla="*/ 27432 h 27432"/>
              <a:gd name="connsiteX11" fmla="*/ 0 w 3474720"/>
              <a:gd name="connsiteY11"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74720" h="27432" fill="none" extrusionOk="0">
                <a:moveTo>
                  <a:pt x="0" y="0"/>
                </a:moveTo>
                <a:cubicBezTo>
                  <a:pt x="307185" y="-8713"/>
                  <a:pt x="392307" y="-13121"/>
                  <a:pt x="660197" y="0"/>
                </a:cubicBezTo>
                <a:cubicBezTo>
                  <a:pt x="928087" y="13121"/>
                  <a:pt x="1167029" y="-2668"/>
                  <a:pt x="1355141" y="0"/>
                </a:cubicBezTo>
                <a:cubicBezTo>
                  <a:pt x="1543253" y="2668"/>
                  <a:pt x="1739408" y="-6709"/>
                  <a:pt x="2084832" y="0"/>
                </a:cubicBezTo>
                <a:cubicBezTo>
                  <a:pt x="2430256" y="6709"/>
                  <a:pt x="2538889" y="29706"/>
                  <a:pt x="2814523" y="0"/>
                </a:cubicBezTo>
                <a:cubicBezTo>
                  <a:pt x="3090157" y="-29706"/>
                  <a:pt x="3152920" y="-15446"/>
                  <a:pt x="3474720" y="0"/>
                </a:cubicBezTo>
                <a:cubicBezTo>
                  <a:pt x="3473554" y="7395"/>
                  <a:pt x="3474765" y="21864"/>
                  <a:pt x="3474720" y="27432"/>
                </a:cubicBezTo>
                <a:cubicBezTo>
                  <a:pt x="3275380" y="12730"/>
                  <a:pt x="2958934" y="10130"/>
                  <a:pt x="2710282" y="27432"/>
                </a:cubicBezTo>
                <a:cubicBezTo>
                  <a:pt x="2461630" y="44734"/>
                  <a:pt x="2131168" y="43757"/>
                  <a:pt x="1945843" y="27432"/>
                </a:cubicBezTo>
                <a:cubicBezTo>
                  <a:pt x="1760518" y="11107"/>
                  <a:pt x="1444829" y="-3738"/>
                  <a:pt x="1250899" y="27432"/>
                </a:cubicBezTo>
                <a:cubicBezTo>
                  <a:pt x="1056969" y="58602"/>
                  <a:pt x="444992" y="52761"/>
                  <a:pt x="0" y="27432"/>
                </a:cubicBezTo>
                <a:cubicBezTo>
                  <a:pt x="-503" y="20663"/>
                  <a:pt x="1168" y="5855"/>
                  <a:pt x="0" y="0"/>
                </a:cubicBezTo>
                <a:close/>
              </a:path>
              <a:path w="3474720" h="27432" stroke="0" extrusionOk="0">
                <a:moveTo>
                  <a:pt x="0" y="0"/>
                </a:moveTo>
                <a:cubicBezTo>
                  <a:pt x="300114" y="-5103"/>
                  <a:pt x="525093" y="-25284"/>
                  <a:pt x="660197" y="0"/>
                </a:cubicBezTo>
                <a:cubicBezTo>
                  <a:pt x="795301" y="25284"/>
                  <a:pt x="1023172" y="17955"/>
                  <a:pt x="1250899" y="0"/>
                </a:cubicBezTo>
                <a:cubicBezTo>
                  <a:pt x="1478626" y="-17955"/>
                  <a:pt x="1782079" y="-27844"/>
                  <a:pt x="2015338" y="0"/>
                </a:cubicBezTo>
                <a:cubicBezTo>
                  <a:pt x="2248597" y="27844"/>
                  <a:pt x="2491007" y="27648"/>
                  <a:pt x="2675534" y="0"/>
                </a:cubicBezTo>
                <a:cubicBezTo>
                  <a:pt x="2860061" y="-27648"/>
                  <a:pt x="3088679" y="-3661"/>
                  <a:pt x="3474720" y="0"/>
                </a:cubicBezTo>
                <a:cubicBezTo>
                  <a:pt x="3474913" y="12649"/>
                  <a:pt x="3473732" y="17989"/>
                  <a:pt x="3474720" y="27432"/>
                </a:cubicBezTo>
                <a:cubicBezTo>
                  <a:pt x="3317198" y="15714"/>
                  <a:pt x="2959205" y="52182"/>
                  <a:pt x="2779776" y="27432"/>
                </a:cubicBezTo>
                <a:cubicBezTo>
                  <a:pt x="2600347" y="2682"/>
                  <a:pt x="2382660" y="-684"/>
                  <a:pt x="2015338" y="27432"/>
                </a:cubicBezTo>
                <a:cubicBezTo>
                  <a:pt x="1648016" y="55548"/>
                  <a:pt x="1641073" y="39646"/>
                  <a:pt x="1424635" y="27432"/>
                </a:cubicBezTo>
                <a:cubicBezTo>
                  <a:pt x="1208197" y="15218"/>
                  <a:pt x="1021559" y="15893"/>
                  <a:pt x="729691" y="27432"/>
                </a:cubicBezTo>
                <a:cubicBezTo>
                  <a:pt x="437823" y="38971"/>
                  <a:pt x="153856" y="-2647"/>
                  <a:pt x="0" y="27432"/>
                </a:cubicBezTo>
                <a:cubicBezTo>
                  <a:pt x="1300" y="19678"/>
                  <a:pt x="-86" y="12044"/>
                  <a:pt x="0" y="0"/>
                </a:cubicBezTo>
                <a:close/>
              </a:path>
            </a:pathLst>
          </a:custGeom>
          <a:solidFill>
            <a:srgbClr val="CA93A7"/>
          </a:solidFill>
          <a:ln w="38100" cap="rnd">
            <a:solidFill>
              <a:srgbClr val="CA93A7"/>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white background with dots and lines&#10;&#10;Description automatically generated">
            <a:extLst>
              <a:ext uri="{FF2B5EF4-FFF2-40B4-BE49-F238E27FC236}">
                <a16:creationId xmlns:a16="http://schemas.microsoft.com/office/drawing/2014/main" id="{4C078EC3-960F-7158-0A2B-CB63DE15EB9B}"/>
              </a:ext>
            </a:extLst>
          </p:cNvPr>
          <p:cNvPicPr>
            <a:picLocks noChangeAspect="1"/>
          </p:cNvPicPr>
          <p:nvPr/>
        </p:nvPicPr>
        <p:blipFill rotWithShape="1">
          <a:blip r:embed="rId2"/>
          <a:srcRect l="30358" r="9712" b="2"/>
          <a:stretch/>
        </p:blipFill>
        <p:spPr>
          <a:xfrm>
            <a:off x="5310177" y="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
        <p:nvSpPr>
          <p:cNvPr id="5" name="TextBox 4">
            <a:extLst>
              <a:ext uri="{FF2B5EF4-FFF2-40B4-BE49-F238E27FC236}">
                <a16:creationId xmlns:a16="http://schemas.microsoft.com/office/drawing/2014/main" id="{CE09C4EC-2F4D-0441-DF46-4765A9C313E2}"/>
              </a:ext>
            </a:extLst>
          </p:cNvPr>
          <p:cNvSpPr txBox="1"/>
          <p:nvPr/>
        </p:nvSpPr>
        <p:spPr>
          <a:xfrm>
            <a:off x="8878824" y="5999713"/>
            <a:ext cx="3566160" cy="830997"/>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Uthkarsh Reddy Junuthula</a:t>
            </a:r>
          </a:p>
          <a:p>
            <a:r>
              <a:rPr lang="en-US" sz="1400" b="1" dirty="0">
                <a:latin typeface="Times New Roman" panose="02020603050405020304" pitchFamily="18" charset="0"/>
                <a:cs typeface="Times New Roman" panose="02020603050405020304" pitchFamily="18" charset="0"/>
              </a:rPr>
              <a:t>CSCE 5320</a:t>
            </a:r>
          </a:p>
          <a:p>
            <a:r>
              <a:rPr lang="en-US" sz="1400" b="1" dirty="0">
                <a:latin typeface="Times New Roman" panose="02020603050405020304" pitchFamily="18" charset="0"/>
                <a:cs typeface="Times New Roman" panose="02020603050405020304" pitchFamily="18" charset="0"/>
              </a:rPr>
              <a:t>SCIENTIFIC DATA VISUALIZATION</a:t>
            </a:r>
          </a:p>
        </p:txBody>
      </p:sp>
    </p:spTree>
    <p:extLst>
      <p:ext uri="{BB962C8B-B14F-4D97-AF65-F5344CB8AC3E}">
        <p14:creationId xmlns:p14="http://schemas.microsoft.com/office/powerpoint/2010/main" val="29028563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6804CCDD-88C7-4B43-A381-F2D8DAF62B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83A4EE3-6B1D-9887-656A-57535F1C6D69}"/>
              </a:ext>
            </a:extLst>
          </p:cNvPr>
          <p:cNvSpPr>
            <a:spLocks noGrp="1"/>
          </p:cNvSpPr>
          <p:nvPr>
            <p:ph type="title"/>
          </p:nvPr>
        </p:nvSpPr>
        <p:spPr>
          <a:xfrm>
            <a:off x="612648" y="365124"/>
            <a:ext cx="5221224" cy="2066544"/>
          </a:xfrm>
        </p:spPr>
        <p:txBody>
          <a:bodyPr anchor="b">
            <a:normAutofit/>
          </a:bodyPr>
          <a:lstStyle/>
          <a:p>
            <a:r>
              <a:rPr lang="en-US" dirty="0"/>
              <a:t>Tableau Plots (2)</a:t>
            </a:r>
            <a:endParaRPr lang="en-IN" dirty="0"/>
          </a:p>
        </p:txBody>
      </p:sp>
      <p:sp>
        <p:nvSpPr>
          <p:cNvPr id="16" name="sketchy rule">
            <a:extLst>
              <a:ext uri="{FF2B5EF4-FFF2-40B4-BE49-F238E27FC236}">
                <a16:creationId xmlns:a16="http://schemas.microsoft.com/office/drawing/2014/main" id="{BBECEAC1-4BBC-4815-B44E-D9B231A3FC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1520" y="2609868"/>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rgbClr val="CA93A7"/>
          </a:solidFill>
          <a:ln w="38100" cap="rnd">
            <a:solidFill>
              <a:srgbClr val="CA93A7"/>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B140C07-41A8-354D-7F46-0E22AFBA2F72}"/>
              </a:ext>
            </a:extLst>
          </p:cNvPr>
          <p:cNvSpPr>
            <a:spLocks noGrp="1"/>
          </p:cNvSpPr>
          <p:nvPr>
            <p:ph idx="1"/>
          </p:nvPr>
        </p:nvSpPr>
        <p:spPr>
          <a:xfrm>
            <a:off x="140092" y="2843784"/>
            <a:ext cx="4835017" cy="3815634"/>
          </a:xfrm>
        </p:spPr>
        <p:txBody>
          <a:bodyPr>
            <a:normAutofit/>
          </a:bodyPr>
          <a:lstStyle/>
          <a:p>
            <a:pPr marL="0" indent="0">
              <a:buNone/>
            </a:pPr>
            <a:r>
              <a:rPr lang="en-US" sz="1400" dirty="0">
                <a:latin typeface="Comic Sans MS" panose="030F0702030302020204" pitchFamily="66" charset="0"/>
              </a:rPr>
              <a:t>Time Series Graph - Total Cases vs. Total Deaths</a:t>
            </a:r>
          </a:p>
          <a:p>
            <a:r>
              <a:rPr lang="en-US" sz="1100" dirty="0">
                <a:latin typeface="Comic Sans MS" panose="030F0702030302020204" pitchFamily="66" charset="0"/>
              </a:rPr>
              <a:t>This line graph shows the trend over time for total COVID-19 cases and deaths.</a:t>
            </a:r>
          </a:p>
          <a:p>
            <a:endParaRPr lang="en-US" sz="1100" dirty="0">
              <a:latin typeface="Comic Sans MS" panose="030F0702030302020204" pitchFamily="66" charset="0"/>
            </a:endParaRPr>
          </a:p>
          <a:p>
            <a:pPr marL="0" indent="0">
              <a:buNone/>
            </a:pPr>
            <a:r>
              <a:rPr lang="en-US" sz="1400" dirty="0">
                <a:latin typeface="Comic Sans MS" panose="030F0702030302020204" pitchFamily="66" charset="0"/>
              </a:rPr>
              <a:t>Multivariate Time Series Chart - Country Wise: GDP, Inflation, and Interest Rate</a:t>
            </a:r>
          </a:p>
          <a:p>
            <a:r>
              <a:rPr lang="en-US" sz="1100" dirty="0">
                <a:latin typeface="Comic Sans MS" panose="030F0702030302020204" pitchFamily="66" charset="0"/>
              </a:rPr>
              <a:t>This chart compares multiple economic indicators across different countries over time, with each line representing a country.</a:t>
            </a:r>
          </a:p>
          <a:p>
            <a:endParaRPr lang="en-US" sz="1100" dirty="0">
              <a:latin typeface="Comic Sans MS" panose="030F0702030302020204" pitchFamily="66" charset="0"/>
            </a:endParaRPr>
          </a:p>
          <a:p>
            <a:pPr marL="0" indent="0">
              <a:buNone/>
            </a:pPr>
            <a:r>
              <a:rPr lang="en-US" sz="1400" dirty="0">
                <a:latin typeface="Comic Sans MS" panose="030F0702030302020204" pitchFamily="66" charset="0"/>
              </a:rPr>
              <a:t>Time Series Graph - Stocks Traded</a:t>
            </a:r>
          </a:p>
          <a:p>
            <a:r>
              <a:rPr lang="en-US" sz="1100" dirty="0">
                <a:latin typeface="Comic Sans MS" panose="030F0702030302020204" pitchFamily="66" charset="0"/>
              </a:rPr>
              <a:t>The final graph shows the value of stocks traded over time as a percentage of GDP, which is an indicator of the stock market’s performance and investor sentiment.</a:t>
            </a:r>
            <a:endParaRPr lang="en-IN" sz="1100" dirty="0">
              <a:latin typeface="Comic Sans MS" panose="030F0702030302020204" pitchFamily="66" charset="0"/>
            </a:endParaRPr>
          </a:p>
        </p:txBody>
      </p:sp>
      <p:pic>
        <p:nvPicPr>
          <p:cNvPr id="6" name="Picture 5">
            <a:extLst>
              <a:ext uri="{FF2B5EF4-FFF2-40B4-BE49-F238E27FC236}">
                <a16:creationId xmlns:a16="http://schemas.microsoft.com/office/drawing/2014/main" id="{1259FF22-9F99-58EB-1F89-F07E5A76DD83}"/>
              </a:ext>
            </a:extLst>
          </p:cNvPr>
          <p:cNvPicPr>
            <a:picLocks noChangeAspect="1"/>
          </p:cNvPicPr>
          <p:nvPr/>
        </p:nvPicPr>
        <p:blipFill>
          <a:blip r:embed="rId2"/>
          <a:stretch>
            <a:fillRect/>
          </a:stretch>
        </p:blipFill>
        <p:spPr>
          <a:xfrm>
            <a:off x="5258559" y="959078"/>
            <a:ext cx="6793349" cy="4703088"/>
          </a:xfrm>
          <a:prstGeom prst="rect">
            <a:avLst/>
          </a:prstGeom>
        </p:spPr>
      </p:pic>
    </p:spTree>
    <p:extLst>
      <p:ext uri="{BB962C8B-B14F-4D97-AF65-F5344CB8AC3E}">
        <p14:creationId xmlns:p14="http://schemas.microsoft.com/office/powerpoint/2010/main" val="36231153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83A4EE3-6B1D-9887-656A-57535F1C6D69}"/>
              </a:ext>
            </a:extLst>
          </p:cNvPr>
          <p:cNvSpPr>
            <a:spLocks noGrp="1"/>
          </p:cNvSpPr>
          <p:nvPr>
            <p:ph type="title"/>
          </p:nvPr>
        </p:nvSpPr>
        <p:spPr>
          <a:xfrm>
            <a:off x="640080" y="325369"/>
            <a:ext cx="4368602" cy="1956841"/>
          </a:xfrm>
        </p:spPr>
        <p:txBody>
          <a:bodyPr anchor="b">
            <a:normAutofit/>
          </a:bodyPr>
          <a:lstStyle/>
          <a:p>
            <a:r>
              <a:rPr lang="en-US" sz="6600" dirty="0"/>
              <a:t>D3.js Plot</a:t>
            </a:r>
            <a:endParaRPr lang="en-IN" sz="6600" dirty="0"/>
          </a:p>
        </p:txBody>
      </p:sp>
      <p:sp>
        <p:nvSpPr>
          <p:cNvPr id="23" name="Rectangle 6">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5093" y="2563839"/>
            <a:ext cx="3931920" cy="27432"/>
          </a:xfrm>
          <a:custGeom>
            <a:avLst/>
            <a:gdLst>
              <a:gd name="connsiteX0" fmla="*/ 0 w 3931920"/>
              <a:gd name="connsiteY0" fmla="*/ 0 h 27432"/>
              <a:gd name="connsiteX1" fmla="*/ 733958 w 3931920"/>
              <a:gd name="connsiteY1" fmla="*/ 0 h 27432"/>
              <a:gd name="connsiteX2" fmla="*/ 1428598 w 3931920"/>
              <a:gd name="connsiteY2" fmla="*/ 0 h 27432"/>
              <a:gd name="connsiteX3" fmla="*/ 2123237 w 3931920"/>
              <a:gd name="connsiteY3" fmla="*/ 0 h 27432"/>
              <a:gd name="connsiteX4" fmla="*/ 2660599 w 3931920"/>
              <a:gd name="connsiteY4" fmla="*/ 0 h 27432"/>
              <a:gd name="connsiteX5" fmla="*/ 3237281 w 3931920"/>
              <a:gd name="connsiteY5" fmla="*/ 0 h 27432"/>
              <a:gd name="connsiteX6" fmla="*/ 3931920 w 3931920"/>
              <a:gd name="connsiteY6" fmla="*/ 0 h 27432"/>
              <a:gd name="connsiteX7" fmla="*/ 3931920 w 3931920"/>
              <a:gd name="connsiteY7" fmla="*/ 27432 h 27432"/>
              <a:gd name="connsiteX8" fmla="*/ 3276600 w 3931920"/>
              <a:gd name="connsiteY8" fmla="*/ 27432 h 27432"/>
              <a:gd name="connsiteX9" fmla="*/ 2739238 w 3931920"/>
              <a:gd name="connsiteY9" fmla="*/ 27432 h 27432"/>
              <a:gd name="connsiteX10" fmla="*/ 2201875 w 3931920"/>
              <a:gd name="connsiteY10" fmla="*/ 27432 h 27432"/>
              <a:gd name="connsiteX11" fmla="*/ 1507236 w 3931920"/>
              <a:gd name="connsiteY11" fmla="*/ 27432 h 27432"/>
              <a:gd name="connsiteX12" fmla="*/ 930554 w 3931920"/>
              <a:gd name="connsiteY12" fmla="*/ 27432 h 27432"/>
              <a:gd name="connsiteX13" fmla="*/ 0 w 3931920"/>
              <a:gd name="connsiteY13" fmla="*/ 27432 h 27432"/>
              <a:gd name="connsiteX14" fmla="*/ 0 w 3931920"/>
              <a:gd name="connsiteY14"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931920" h="27432" fill="none" extrusionOk="0">
                <a:moveTo>
                  <a:pt x="0" y="0"/>
                </a:moveTo>
                <a:cubicBezTo>
                  <a:pt x="245351" y="16874"/>
                  <a:pt x="509174" y="13736"/>
                  <a:pt x="733958" y="0"/>
                </a:cubicBezTo>
                <a:cubicBezTo>
                  <a:pt x="958742" y="-13736"/>
                  <a:pt x="1245406" y="-17215"/>
                  <a:pt x="1428598" y="0"/>
                </a:cubicBezTo>
                <a:cubicBezTo>
                  <a:pt x="1611790" y="17215"/>
                  <a:pt x="1930525" y="20562"/>
                  <a:pt x="2123237" y="0"/>
                </a:cubicBezTo>
                <a:cubicBezTo>
                  <a:pt x="2315949" y="-20562"/>
                  <a:pt x="2485508" y="11332"/>
                  <a:pt x="2660599" y="0"/>
                </a:cubicBezTo>
                <a:cubicBezTo>
                  <a:pt x="2835690" y="-11332"/>
                  <a:pt x="3075198" y="-14809"/>
                  <a:pt x="3237281" y="0"/>
                </a:cubicBezTo>
                <a:cubicBezTo>
                  <a:pt x="3399364" y="14809"/>
                  <a:pt x="3745084" y="-4992"/>
                  <a:pt x="3931920" y="0"/>
                </a:cubicBezTo>
                <a:cubicBezTo>
                  <a:pt x="3930963" y="8431"/>
                  <a:pt x="3931571" y="14612"/>
                  <a:pt x="3931920" y="27432"/>
                </a:cubicBezTo>
                <a:cubicBezTo>
                  <a:pt x="3765435" y="40792"/>
                  <a:pt x="3452398" y="38703"/>
                  <a:pt x="3276600" y="27432"/>
                </a:cubicBezTo>
                <a:cubicBezTo>
                  <a:pt x="3100802" y="16161"/>
                  <a:pt x="2914889" y="26998"/>
                  <a:pt x="2739238" y="27432"/>
                </a:cubicBezTo>
                <a:cubicBezTo>
                  <a:pt x="2563587" y="27866"/>
                  <a:pt x="2395484" y="39154"/>
                  <a:pt x="2201875" y="27432"/>
                </a:cubicBezTo>
                <a:cubicBezTo>
                  <a:pt x="2008266" y="15710"/>
                  <a:pt x="1781367" y="4899"/>
                  <a:pt x="1507236" y="27432"/>
                </a:cubicBezTo>
                <a:cubicBezTo>
                  <a:pt x="1233105" y="49965"/>
                  <a:pt x="1075495" y="47542"/>
                  <a:pt x="930554" y="27432"/>
                </a:cubicBezTo>
                <a:cubicBezTo>
                  <a:pt x="785613" y="7322"/>
                  <a:pt x="268930" y="30433"/>
                  <a:pt x="0" y="27432"/>
                </a:cubicBezTo>
                <a:cubicBezTo>
                  <a:pt x="226" y="18208"/>
                  <a:pt x="-648" y="12891"/>
                  <a:pt x="0" y="0"/>
                </a:cubicBezTo>
                <a:close/>
              </a:path>
              <a:path w="3931920" h="27432" stroke="0" extrusionOk="0">
                <a:moveTo>
                  <a:pt x="0" y="0"/>
                </a:moveTo>
                <a:cubicBezTo>
                  <a:pt x="278269" y="4786"/>
                  <a:pt x="349028" y="-10422"/>
                  <a:pt x="616001" y="0"/>
                </a:cubicBezTo>
                <a:cubicBezTo>
                  <a:pt x="882974" y="10422"/>
                  <a:pt x="931617" y="-15515"/>
                  <a:pt x="1153363" y="0"/>
                </a:cubicBezTo>
                <a:cubicBezTo>
                  <a:pt x="1375109" y="15515"/>
                  <a:pt x="1704089" y="-3631"/>
                  <a:pt x="1887322" y="0"/>
                </a:cubicBezTo>
                <a:cubicBezTo>
                  <a:pt x="2070555" y="3631"/>
                  <a:pt x="2344155" y="2213"/>
                  <a:pt x="2503322" y="0"/>
                </a:cubicBezTo>
                <a:cubicBezTo>
                  <a:pt x="2662489" y="-2213"/>
                  <a:pt x="2976859" y="26691"/>
                  <a:pt x="3119323" y="0"/>
                </a:cubicBezTo>
                <a:cubicBezTo>
                  <a:pt x="3261787" y="-26691"/>
                  <a:pt x="3588171" y="-28651"/>
                  <a:pt x="3931920" y="0"/>
                </a:cubicBezTo>
                <a:cubicBezTo>
                  <a:pt x="3930565" y="9524"/>
                  <a:pt x="3930718" y="13975"/>
                  <a:pt x="3931920" y="27432"/>
                </a:cubicBezTo>
                <a:cubicBezTo>
                  <a:pt x="3664329" y="4021"/>
                  <a:pt x="3437686" y="14511"/>
                  <a:pt x="3276600" y="27432"/>
                </a:cubicBezTo>
                <a:cubicBezTo>
                  <a:pt x="3115514" y="40353"/>
                  <a:pt x="2913592" y="48967"/>
                  <a:pt x="2739238" y="27432"/>
                </a:cubicBezTo>
                <a:cubicBezTo>
                  <a:pt x="2564884" y="5897"/>
                  <a:pt x="2294049" y="39820"/>
                  <a:pt x="2083918" y="27432"/>
                </a:cubicBezTo>
                <a:cubicBezTo>
                  <a:pt x="1873787" y="15044"/>
                  <a:pt x="1718903" y="21388"/>
                  <a:pt x="1428598" y="27432"/>
                </a:cubicBezTo>
                <a:cubicBezTo>
                  <a:pt x="1138293" y="33476"/>
                  <a:pt x="952209" y="50441"/>
                  <a:pt x="812597" y="27432"/>
                </a:cubicBezTo>
                <a:cubicBezTo>
                  <a:pt x="672985" y="4423"/>
                  <a:pt x="305800" y="28240"/>
                  <a:pt x="0" y="27432"/>
                </a:cubicBezTo>
                <a:cubicBezTo>
                  <a:pt x="-800" y="16780"/>
                  <a:pt x="-583" y="12910"/>
                  <a:pt x="0" y="0"/>
                </a:cubicBezTo>
                <a:close/>
              </a:path>
            </a:pathLst>
          </a:custGeom>
          <a:solidFill>
            <a:srgbClr val="CA93A7"/>
          </a:solidFill>
          <a:ln w="38100" cap="rnd">
            <a:solidFill>
              <a:srgbClr val="CA93A7"/>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B140C07-41A8-354D-7F46-0E22AFBA2F72}"/>
              </a:ext>
            </a:extLst>
          </p:cNvPr>
          <p:cNvSpPr>
            <a:spLocks noGrp="1"/>
          </p:cNvSpPr>
          <p:nvPr>
            <p:ph idx="1"/>
          </p:nvPr>
        </p:nvSpPr>
        <p:spPr>
          <a:xfrm>
            <a:off x="640080" y="2872899"/>
            <a:ext cx="4243589" cy="3320668"/>
          </a:xfrm>
        </p:spPr>
        <p:txBody>
          <a:bodyPr>
            <a:normAutofit/>
          </a:bodyPr>
          <a:lstStyle/>
          <a:p>
            <a:pPr marL="0" indent="0">
              <a:lnSpc>
                <a:spcPct val="100000"/>
              </a:lnSpc>
              <a:buNone/>
            </a:pPr>
            <a:r>
              <a:rPr lang="en-IN" sz="1400" dirty="0">
                <a:latin typeface="Comic Sans MS" panose="030F0702030302020204" pitchFamily="66" charset="0"/>
              </a:rPr>
              <a:t>Choropleth map:</a:t>
            </a:r>
          </a:p>
          <a:p>
            <a:pPr>
              <a:lnSpc>
                <a:spcPct val="100000"/>
              </a:lnSpc>
            </a:pPr>
            <a:r>
              <a:rPr lang="en-IN" sz="1100" dirty="0">
                <a:latin typeface="Comic Sans MS" panose="030F0702030302020204" pitchFamily="66" charset="0"/>
              </a:rPr>
              <a:t>The world map provides different factors pertaining to Covid 19 such as total cases, deaths, vaccines etc </a:t>
            </a:r>
            <a:r>
              <a:rPr lang="en-US" sz="1100" dirty="0">
                <a:latin typeface="Comic Sans MS" panose="030F0702030302020204" pitchFamily="66" charset="0"/>
              </a:rPr>
              <a:t>across countries. The Drop-down menus give us options to chose the attribute we want to explore and the year in which we want to explore it.</a:t>
            </a:r>
          </a:p>
          <a:p>
            <a:pPr>
              <a:lnSpc>
                <a:spcPct val="100000"/>
              </a:lnSpc>
            </a:pPr>
            <a:r>
              <a:rPr lang="en-US" sz="1100" dirty="0">
                <a:latin typeface="Comic Sans MS" panose="030F0702030302020204" pitchFamily="66" charset="0"/>
              </a:rPr>
              <a:t>The map uses a color gradient from yellow (low) to dark red (high) to signify the intensity of cases in each country. Darker regions highlight areas with higher case counts, revealing the pandemic's hotspots and providing a stark visual representation of the disparities in case distribution. </a:t>
            </a:r>
            <a:endParaRPr lang="en-IN" sz="1100" dirty="0">
              <a:latin typeface="Comic Sans MS" panose="030F0702030302020204" pitchFamily="66" charset="0"/>
            </a:endParaRPr>
          </a:p>
        </p:txBody>
      </p:sp>
      <p:pic>
        <p:nvPicPr>
          <p:cNvPr id="9" name="Picture 8">
            <a:extLst>
              <a:ext uri="{FF2B5EF4-FFF2-40B4-BE49-F238E27FC236}">
                <a16:creationId xmlns:a16="http://schemas.microsoft.com/office/drawing/2014/main" id="{EE494D09-31C3-999D-B935-33D5AAC73F66}"/>
              </a:ext>
            </a:extLst>
          </p:cNvPr>
          <p:cNvPicPr>
            <a:picLocks noChangeAspect="1"/>
          </p:cNvPicPr>
          <p:nvPr/>
        </p:nvPicPr>
        <p:blipFill rotWithShape="1">
          <a:blip r:embed="rId2">
            <a:extLst>
              <a:ext uri="{28A0092B-C50C-407E-A947-70E740481C1C}">
                <a14:useLocalDpi xmlns:a14="http://schemas.microsoft.com/office/drawing/2010/main" val="0"/>
              </a:ext>
            </a:extLst>
          </a:blip>
          <a:srcRect l="24674" r="24672" b="-1"/>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31706680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02B16-5501-CC66-A13A-62D42B5B8744}"/>
              </a:ext>
            </a:extLst>
          </p:cNvPr>
          <p:cNvSpPr>
            <a:spLocks noGrp="1"/>
          </p:cNvSpPr>
          <p:nvPr>
            <p:ph type="title"/>
          </p:nvPr>
        </p:nvSpPr>
        <p:spPr/>
        <p:txBody>
          <a:bodyPr/>
          <a:lstStyle/>
          <a:p>
            <a:r>
              <a:rPr lang="en-US" dirty="0"/>
              <a:t>Work Management</a:t>
            </a:r>
            <a:endParaRPr lang="en-IN" dirty="0"/>
          </a:p>
        </p:txBody>
      </p:sp>
      <p:sp>
        <p:nvSpPr>
          <p:cNvPr id="3" name="Content Placeholder 2">
            <a:extLst>
              <a:ext uri="{FF2B5EF4-FFF2-40B4-BE49-F238E27FC236}">
                <a16:creationId xmlns:a16="http://schemas.microsoft.com/office/drawing/2014/main" id="{A30EFB3B-7716-4C0B-A737-C21E6AEB04B5}"/>
              </a:ext>
            </a:extLst>
          </p:cNvPr>
          <p:cNvSpPr>
            <a:spLocks noGrp="1"/>
          </p:cNvSpPr>
          <p:nvPr>
            <p:ph idx="1"/>
          </p:nvPr>
        </p:nvSpPr>
        <p:spPr/>
        <p:txBody>
          <a:bodyPr/>
          <a:lstStyle/>
          <a:p>
            <a:r>
              <a:rPr lang="en-US" dirty="0"/>
              <a:t>As I am the only person in my group, I have worked on all the tasks alone.</a:t>
            </a:r>
            <a:endParaRPr lang="en-IN" dirty="0"/>
          </a:p>
        </p:txBody>
      </p:sp>
    </p:spTree>
    <p:extLst>
      <p:ext uri="{BB962C8B-B14F-4D97-AF65-F5344CB8AC3E}">
        <p14:creationId xmlns:p14="http://schemas.microsoft.com/office/powerpoint/2010/main" val="38341304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0114D-7E61-168F-486B-ECA13F8D1A28}"/>
              </a:ext>
            </a:extLst>
          </p:cNvPr>
          <p:cNvSpPr>
            <a:spLocks noGrp="1"/>
          </p:cNvSpPr>
          <p:nvPr>
            <p:ph type="title"/>
          </p:nvPr>
        </p:nvSpPr>
        <p:spPr/>
        <p:txBody>
          <a:bodyPr/>
          <a:lstStyle/>
          <a:p>
            <a:r>
              <a:rPr lang="en-IN" dirty="0"/>
              <a:t>References/Bibliography</a:t>
            </a:r>
          </a:p>
        </p:txBody>
      </p:sp>
      <p:sp>
        <p:nvSpPr>
          <p:cNvPr id="3" name="Content Placeholder 2">
            <a:extLst>
              <a:ext uri="{FF2B5EF4-FFF2-40B4-BE49-F238E27FC236}">
                <a16:creationId xmlns:a16="http://schemas.microsoft.com/office/drawing/2014/main" id="{ABD8558D-9F2E-5AC3-45BE-8BF1DE4D6558}"/>
              </a:ext>
            </a:extLst>
          </p:cNvPr>
          <p:cNvSpPr>
            <a:spLocks noGrp="1"/>
          </p:cNvSpPr>
          <p:nvPr>
            <p:ph idx="1"/>
          </p:nvPr>
        </p:nvSpPr>
        <p:spPr/>
        <p:txBody>
          <a:bodyPr>
            <a:normAutofit fontScale="77500" lnSpcReduction="20000"/>
          </a:bodyPr>
          <a:lstStyle/>
          <a:p>
            <a:pPr algn="l">
              <a:buFont typeface="+mj-lt"/>
              <a:buAutoNum type="arabicPeriod"/>
            </a:pPr>
            <a:r>
              <a:rPr lang="en-US" dirty="0">
                <a:latin typeface="Times New Roman" panose="02020603050405020304" pitchFamily="18" charset="0"/>
                <a:cs typeface="Times New Roman" panose="02020603050405020304" pitchFamily="18" charset="0"/>
              </a:rPr>
              <a:t>World Health Organization. (2023). COVID-19 Data Dashboard. Retrieved from </a:t>
            </a:r>
            <a:r>
              <a:rPr lang="en-US" dirty="0">
                <a:latin typeface="Times New Roman" panose="02020603050405020304" pitchFamily="18" charset="0"/>
                <a:cs typeface="Times New Roman" panose="02020603050405020304" pitchFamily="18" charset="0"/>
                <a:hlinkClick r:id="rId2"/>
              </a:rPr>
              <a:t>https://covid19.who.int/</a:t>
            </a:r>
            <a:endParaRPr lang="en-US" dirty="0">
              <a:latin typeface="Times New Roman" panose="02020603050405020304" pitchFamily="18" charset="0"/>
              <a:cs typeface="Times New Roman" panose="02020603050405020304" pitchFamily="18" charset="0"/>
            </a:endParaRPr>
          </a:p>
          <a:p>
            <a:pPr algn="l">
              <a:buFont typeface="+mj-lt"/>
              <a:buAutoNum type="arabicPeriod"/>
            </a:pPr>
            <a:r>
              <a:rPr lang="en-US" dirty="0">
                <a:latin typeface="Times New Roman" panose="02020603050405020304" pitchFamily="18" charset="0"/>
                <a:cs typeface="Times New Roman" panose="02020603050405020304" pitchFamily="18" charset="0"/>
              </a:rPr>
              <a:t>World Bank. (2022). Global Economic Prospects, June 2022. Retrieved from </a:t>
            </a:r>
            <a:r>
              <a:rPr lang="en-US" dirty="0">
                <a:latin typeface="Times New Roman" panose="02020603050405020304" pitchFamily="18" charset="0"/>
                <a:cs typeface="Times New Roman" panose="02020603050405020304" pitchFamily="18" charset="0"/>
                <a:hlinkClick r:id="rId3"/>
              </a:rPr>
              <a:t>https://www.worldbank.org/en/publication/global-economic-prospects</a:t>
            </a:r>
            <a:endParaRPr lang="en-US" dirty="0">
              <a:latin typeface="Times New Roman" panose="02020603050405020304" pitchFamily="18" charset="0"/>
              <a:cs typeface="Times New Roman" panose="02020603050405020304" pitchFamily="18" charset="0"/>
            </a:endParaRPr>
          </a:p>
          <a:p>
            <a:pPr algn="l">
              <a:buFont typeface="+mj-lt"/>
              <a:buAutoNum type="arabicPeriod"/>
            </a:pPr>
            <a:r>
              <a:rPr lang="en-US" dirty="0">
                <a:latin typeface="Times New Roman" panose="02020603050405020304" pitchFamily="18" charset="0"/>
                <a:cs typeface="Times New Roman" panose="02020603050405020304" pitchFamily="18" charset="0"/>
              </a:rPr>
              <a:t>International Monetary Fund. (2021). World Economic Outlook, April 2021: Managing Divergent Recoveries. Retrieved from https://www.imf.org/en/Publications/WEO/issues/2021/03/23/world-economic-outlook-april-2021</a:t>
            </a:r>
          </a:p>
          <a:p>
            <a:pPr algn="l">
              <a:buFont typeface="+mj-lt"/>
              <a:buAutoNum type="arabicPeriod"/>
            </a:pPr>
            <a:r>
              <a:rPr lang="en-US" dirty="0">
                <a:latin typeface="Times New Roman" panose="02020603050405020304" pitchFamily="18" charset="0"/>
                <a:cs typeface="Times New Roman" panose="02020603050405020304" pitchFamily="18" charset="0"/>
              </a:rPr>
              <a:t>United Nations. (2020). Policy Brief: Education during COVID-19 and Beyond. Retrieved from </a:t>
            </a:r>
            <a:r>
              <a:rPr lang="en-US" dirty="0">
                <a:latin typeface="Times New Roman" panose="02020603050405020304" pitchFamily="18" charset="0"/>
                <a:cs typeface="Times New Roman" panose="02020603050405020304" pitchFamily="18" charset="0"/>
                <a:hlinkClick r:id="rId4"/>
              </a:rPr>
              <a:t>https://www.un.org/development/desa/dspd/wp-content/uploads/sites/22/2020/08/sg_policy_brief_covid-19_and_education_august_2020.pdf</a:t>
            </a:r>
            <a:endParaRPr lang="en-US"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633479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A381740-063A-41A4-836D-85D14980E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11" name="Rectangle 10">
            <a:extLst>
              <a:ext uri="{FF2B5EF4-FFF2-40B4-BE49-F238E27FC236}">
                <a16:creationId xmlns:a16="http://schemas.microsoft.com/office/drawing/2014/main" id="{76906711-0AFB-47DD-A4B6-4E94B38B8C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AA91F649-894C-41F6-A21D-3D1AC558E9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877832"/>
          </a:xfrm>
          <a:custGeom>
            <a:avLst/>
            <a:gdLst>
              <a:gd name="connsiteX0" fmla="*/ 6789701 w 12192000"/>
              <a:gd name="connsiteY0" fmla="*/ 2809623 h 2877832"/>
              <a:gd name="connsiteX1" fmla="*/ 6788702 w 12192000"/>
              <a:gd name="connsiteY1" fmla="*/ 2809701 h 2877832"/>
              <a:gd name="connsiteX2" fmla="*/ 6788476 w 12192000"/>
              <a:gd name="connsiteY2" fmla="*/ 2810235 h 2877832"/>
              <a:gd name="connsiteX3" fmla="*/ 0 w 12192000"/>
              <a:gd name="connsiteY3" fmla="*/ 0 h 2877832"/>
              <a:gd name="connsiteX4" fmla="*/ 12192000 w 12192000"/>
              <a:gd name="connsiteY4" fmla="*/ 0 h 2877832"/>
              <a:gd name="connsiteX5" fmla="*/ 12192000 w 12192000"/>
              <a:gd name="connsiteY5" fmla="*/ 1915388 h 2877832"/>
              <a:gd name="connsiteX6" fmla="*/ 12061096 w 12192000"/>
              <a:gd name="connsiteY6" fmla="*/ 1954428 h 2877832"/>
              <a:gd name="connsiteX7" fmla="*/ 11676800 w 12192000"/>
              <a:gd name="connsiteY7" fmla="*/ 2058003 h 2877832"/>
              <a:gd name="connsiteX8" fmla="*/ 10425355 w 12192000"/>
              <a:gd name="connsiteY8" fmla="*/ 2341542 h 2877832"/>
              <a:gd name="connsiteX9" fmla="*/ 9424022 w 12192000"/>
              <a:gd name="connsiteY9" fmla="*/ 2516704 h 2877832"/>
              <a:gd name="connsiteX10" fmla="*/ 8458419 w 12192000"/>
              <a:gd name="connsiteY10" fmla="*/ 2650405 h 2877832"/>
              <a:gd name="connsiteX11" fmla="*/ 7715970 w 12192000"/>
              <a:gd name="connsiteY11" fmla="*/ 2730352 h 2877832"/>
              <a:gd name="connsiteX12" fmla="*/ 6951716 w 12192000"/>
              <a:gd name="connsiteY12" fmla="*/ 2796132 h 2877832"/>
              <a:gd name="connsiteX13" fmla="*/ 6936303 w 12192000"/>
              <a:gd name="connsiteY13" fmla="*/ 2798203 h 2877832"/>
              <a:gd name="connsiteX14" fmla="*/ 6790448 w 12192000"/>
              <a:gd name="connsiteY14" fmla="*/ 2809564 h 2877832"/>
              <a:gd name="connsiteX15" fmla="*/ 6799941 w 12192000"/>
              <a:gd name="connsiteY15" fmla="*/ 2811384 h 2877832"/>
              <a:gd name="connsiteX16" fmla="*/ 6835432 w 12192000"/>
              <a:gd name="connsiteY16" fmla="*/ 2809677 h 2877832"/>
              <a:gd name="connsiteX17" fmla="*/ 6884003 w 12192000"/>
              <a:gd name="connsiteY17" fmla="*/ 2806699 h 2877832"/>
              <a:gd name="connsiteX18" fmla="*/ 7578771 w 12192000"/>
              <a:gd name="connsiteY18" fmla="*/ 2774172 h 2877832"/>
              <a:gd name="connsiteX19" fmla="*/ 8623845 w 12192000"/>
              <a:gd name="connsiteY19" fmla="*/ 2687275 h 2877832"/>
              <a:gd name="connsiteX20" fmla="*/ 9479970 w 12192000"/>
              <a:gd name="connsiteY20" fmla="*/ 2583369 h 2877832"/>
              <a:gd name="connsiteX21" fmla="*/ 10629308 w 12192000"/>
              <a:gd name="connsiteY21" fmla="*/ 2389212 h 2877832"/>
              <a:gd name="connsiteX22" fmla="*/ 11998498 w 12192000"/>
              <a:gd name="connsiteY22" fmla="*/ 2063218 h 2877832"/>
              <a:gd name="connsiteX23" fmla="*/ 12192000 w 12192000"/>
              <a:gd name="connsiteY23" fmla="*/ 2006219 h 2877832"/>
              <a:gd name="connsiteX24" fmla="*/ 12192000 w 12192000"/>
              <a:gd name="connsiteY24" fmla="*/ 2060956 h 2877832"/>
              <a:gd name="connsiteX25" fmla="*/ 11829257 w 12192000"/>
              <a:gd name="connsiteY25" fmla="*/ 2166255 h 2877832"/>
              <a:gd name="connsiteX26" fmla="*/ 10939183 w 12192000"/>
              <a:gd name="connsiteY26" fmla="*/ 2380770 h 2877832"/>
              <a:gd name="connsiteX27" fmla="*/ 9985530 w 12192000"/>
              <a:gd name="connsiteY27" fmla="*/ 2560775 h 2877832"/>
              <a:gd name="connsiteX28" fmla="*/ 9186882 w 12192000"/>
              <a:gd name="connsiteY28" fmla="*/ 2676722 h 2877832"/>
              <a:gd name="connsiteX29" fmla="*/ 8578198 w 12192000"/>
              <a:gd name="connsiteY29" fmla="*/ 2746241 h 2877832"/>
              <a:gd name="connsiteX30" fmla="*/ 7864358 w 12192000"/>
              <a:gd name="connsiteY30" fmla="*/ 2807692 h 2877832"/>
              <a:gd name="connsiteX31" fmla="*/ 6935502 w 12192000"/>
              <a:gd name="connsiteY31" fmla="*/ 2859086 h 2877832"/>
              <a:gd name="connsiteX32" fmla="*/ 6477750 w 12192000"/>
              <a:gd name="connsiteY32" fmla="*/ 2872989 h 2877832"/>
              <a:gd name="connsiteX33" fmla="*/ 6362294 w 12192000"/>
              <a:gd name="connsiteY33" fmla="*/ 2877832 h 2877832"/>
              <a:gd name="connsiteX34" fmla="*/ 6057129 w 12192000"/>
              <a:gd name="connsiteY34" fmla="*/ 2877832 h 2877832"/>
              <a:gd name="connsiteX35" fmla="*/ 5977784 w 12192000"/>
              <a:gd name="connsiteY35" fmla="*/ 2873238 h 2877832"/>
              <a:gd name="connsiteX36" fmla="*/ 5265087 w 12192000"/>
              <a:gd name="connsiteY36" fmla="*/ 2836989 h 2877832"/>
              <a:gd name="connsiteX37" fmla="*/ 4346277 w 12192000"/>
              <a:gd name="connsiteY37" fmla="*/ 2774919 h 2877832"/>
              <a:gd name="connsiteX38" fmla="*/ 3373045 w 12192000"/>
              <a:gd name="connsiteY38" fmla="*/ 2676350 h 2877832"/>
              <a:gd name="connsiteX39" fmla="*/ 2362173 w 12192000"/>
              <a:gd name="connsiteY39" fmla="*/ 2557423 h 2877832"/>
              <a:gd name="connsiteX40" fmla="*/ 1233178 w 12192000"/>
              <a:gd name="connsiteY40" fmla="*/ 2384247 h 2877832"/>
              <a:gd name="connsiteX41" fmla="*/ 68500 w 12192000"/>
              <a:gd name="connsiteY41" fmla="*/ 2144540 h 2877832"/>
              <a:gd name="connsiteX42" fmla="*/ 0 w 12192000"/>
              <a:gd name="connsiteY42" fmla="*/ 2127185 h 2877832"/>
              <a:gd name="connsiteX43" fmla="*/ 0 w 12192000"/>
              <a:gd name="connsiteY43" fmla="*/ 2070696 h 2877832"/>
              <a:gd name="connsiteX44" fmla="*/ 72441 w 12192000"/>
              <a:gd name="connsiteY44" fmla="*/ 2089473 h 2877832"/>
              <a:gd name="connsiteX45" fmla="*/ 600716 w 12192000"/>
              <a:gd name="connsiteY45" fmla="*/ 2207843 h 2877832"/>
              <a:gd name="connsiteX46" fmla="*/ 1769512 w 12192000"/>
              <a:gd name="connsiteY46" fmla="*/ 2418011 h 2877832"/>
              <a:gd name="connsiteX47" fmla="*/ 2613554 w 12192000"/>
              <a:gd name="connsiteY47" fmla="*/ 2534953 h 2877832"/>
              <a:gd name="connsiteX48" fmla="*/ 2581134 w 12192000"/>
              <a:gd name="connsiteY48" fmla="*/ 2525022 h 2877832"/>
              <a:gd name="connsiteX49" fmla="*/ 1112635 w 12192000"/>
              <a:gd name="connsiteY49" fmla="*/ 2192325 h 2877832"/>
              <a:gd name="connsiteX50" fmla="*/ 420412 w 12192000"/>
              <a:gd name="connsiteY50" fmla="*/ 1992892 h 2877832"/>
              <a:gd name="connsiteX51" fmla="*/ 0 w 12192000"/>
              <a:gd name="connsiteY51" fmla="*/ 1853975 h 2877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000" h="2877832">
                <a:moveTo>
                  <a:pt x="6789701" y="2809623"/>
                </a:moveTo>
                <a:lnTo>
                  <a:pt x="6788702" y="2809701"/>
                </a:lnTo>
                <a:lnTo>
                  <a:pt x="6788476" y="2810235"/>
                </a:lnTo>
                <a:close/>
                <a:moveTo>
                  <a:pt x="0" y="0"/>
                </a:moveTo>
                <a:lnTo>
                  <a:pt x="12192000" y="0"/>
                </a:lnTo>
                <a:lnTo>
                  <a:pt x="12192000" y="1915388"/>
                </a:lnTo>
                <a:lnTo>
                  <a:pt x="12061096" y="1954428"/>
                </a:lnTo>
                <a:cubicBezTo>
                  <a:pt x="11933500" y="1990642"/>
                  <a:pt x="11805390" y="2025171"/>
                  <a:pt x="11676800" y="2058003"/>
                </a:cubicBezTo>
                <a:cubicBezTo>
                  <a:pt x="11262789" y="2165510"/>
                  <a:pt x="10845343" y="2259112"/>
                  <a:pt x="10425355" y="2341542"/>
                </a:cubicBezTo>
                <a:cubicBezTo>
                  <a:pt x="10092810" y="2406753"/>
                  <a:pt x="9759033" y="2465150"/>
                  <a:pt x="9424022" y="2516704"/>
                </a:cubicBezTo>
                <a:cubicBezTo>
                  <a:pt x="9102997" y="2566361"/>
                  <a:pt x="8781133" y="2610928"/>
                  <a:pt x="8458419" y="2650405"/>
                </a:cubicBezTo>
                <a:cubicBezTo>
                  <a:pt x="8211360" y="2680571"/>
                  <a:pt x="7963792" y="2706144"/>
                  <a:pt x="7715970" y="2730352"/>
                </a:cubicBezTo>
                <a:lnTo>
                  <a:pt x="6951716" y="2796132"/>
                </a:lnTo>
                <a:lnTo>
                  <a:pt x="6936303" y="2798203"/>
                </a:lnTo>
                <a:lnTo>
                  <a:pt x="6790448" y="2809564"/>
                </a:lnTo>
                <a:lnTo>
                  <a:pt x="6799941" y="2811384"/>
                </a:lnTo>
                <a:cubicBezTo>
                  <a:pt x="6811623" y="2811850"/>
                  <a:pt x="6823734" y="2809677"/>
                  <a:pt x="6835432" y="2809677"/>
                </a:cubicBezTo>
                <a:cubicBezTo>
                  <a:pt x="6851580" y="2809677"/>
                  <a:pt x="6867729" y="2807070"/>
                  <a:pt x="6884003" y="2806699"/>
                </a:cubicBezTo>
                <a:cubicBezTo>
                  <a:pt x="7115805" y="2801237"/>
                  <a:pt x="7347351" y="2789070"/>
                  <a:pt x="7578771" y="2774172"/>
                </a:cubicBezTo>
                <a:cubicBezTo>
                  <a:pt x="7927552" y="2751704"/>
                  <a:pt x="8276080" y="2723525"/>
                  <a:pt x="8623845" y="2687275"/>
                </a:cubicBezTo>
                <a:cubicBezTo>
                  <a:pt x="8909939" y="2657977"/>
                  <a:pt x="9195310" y="2623342"/>
                  <a:pt x="9479970" y="2583369"/>
                </a:cubicBezTo>
                <a:cubicBezTo>
                  <a:pt x="9864901" y="2528995"/>
                  <a:pt x="10248014" y="2464281"/>
                  <a:pt x="10629308" y="2389212"/>
                </a:cubicBezTo>
                <a:cubicBezTo>
                  <a:pt x="11090114" y="2298092"/>
                  <a:pt x="11546975" y="2190586"/>
                  <a:pt x="11998498" y="2063218"/>
                </a:cubicBezTo>
                <a:lnTo>
                  <a:pt x="12192000" y="2006219"/>
                </a:lnTo>
                <a:lnTo>
                  <a:pt x="12192000" y="2060956"/>
                </a:lnTo>
                <a:lnTo>
                  <a:pt x="11829257" y="2166255"/>
                </a:lnTo>
                <a:cubicBezTo>
                  <a:pt x="11534769" y="2245952"/>
                  <a:pt x="11238120" y="2316838"/>
                  <a:pt x="10939183" y="2380770"/>
                </a:cubicBezTo>
                <a:cubicBezTo>
                  <a:pt x="10622824" y="2448552"/>
                  <a:pt x="10304941" y="2508549"/>
                  <a:pt x="9985530" y="2560775"/>
                </a:cubicBezTo>
                <a:cubicBezTo>
                  <a:pt x="9720036" y="2604224"/>
                  <a:pt x="9453814" y="2642869"/>
                  <a:pt x="9186882" y="2676722"/>
                </a:cubicBezTo>
                <a:cubicBezTo>
                  <a:pt x="8984197" y="2702296"/>
                  <a:pt x="8781514" y="2726379"/>
                  <a:pt x="8578198" y="2746241"/>
                </a:cubicBezTo>
                <a:cubicBezTo>
                  <a:pt x="8340547" y="2768961"/>
                  <a:pt x="8102644" y="2790436"/>
                  <a:pt x="7864358" y="2807692"/>
                </a:cubicBezTo>
                <a:cubicBezTo>
                  <a:pt x="7554994" y="2830036"/>
                  <a:pt x="7245502" y="2847914"/>
                  <a:pt x="6935502" y="2859086"/>
                </a:cubicBezTo>
                <a:cubicBezTo>
                  <a:pt x="6782917" y="2864549"/>
                  <a:pt x="6630334" y="2868397"/>
                  <a:pt x="6477750" y="2872989"/>
                </a:cubicBezTo>
                <a:cubicBezTo>
                  <a:pt x="6439195" y="2870905"/>
                  <a:pt x="6400529" y="2872530"/>
                  <a:pt x="6362294" y="2877832"/>
                </a:cubicBezTo>
                <a:lnTo>
                  <a:pt x="6057129" y="2877832"/>
                </a:lnTo>
                <a:lnTo>
                  <a:pt x="5977784" y="2873238"/>
                </a:lnTo>
                <a:cubicBezTo>
                  <a:pt x="5740261" y="2860825"/>
                  <a:pt x="5502739" y="2847046"/>
                  <a:pt x="5265087" y="2836989"/>
                </a:cubicBezTo>
                <a:cubicBezTo>
                  <a:pt x="4958267" y="2824573"/>
                  <a:pt x="4651826" y="2804093"/>
                  <a:pt x="4346277" y="2774919"/>
                </a:cubicBezTo>
                <a:cubicBezTo>
                  <a:pt x="4021654" y="2744007"/>
                  <a:pt x="3697795" y="2709372"/>
                  <a:pt x="3373045" y="2676350"/>
                </a:cubicBezTo>
                <a:cubicBezTo>
                  <a:pt x="3035412" y="2642088"/>
                  <a:pt x="2698456" y="2602449"/>
                  <a:pt x="2362173" y="2557423"/>
                </a:cubicBezTo>
                <a:cubicBezTo>
                  <a:pt x="1984692" y="2507270"/>
                  <a:pt x="1608364" y="2449544"/>
                  <a:pt x="1233178" y="2384247"/>
                </a:cubicBezTo>
                <a:cubicBezTo>
                  <a:pt x="842181" y="2315534"/>
                  <a:pt x="453758" y="2237046"/>
                  <a:pt x="68500" y="2144540"/>
                </a:cubicBezTo>
                <a:lnTo>
                  <a:pt x="0" y="2127185"/>
                </a:lnTo>
                <a:lnTo>
                  <a:pt x="0" y="2070696"/>
                </a:lnTo>
                <a:lnTo>
                  <a:pt x="72441" y="2089473"/>
                </a:lnTo>
                <a:cubicBezTo>
                  <a:pt x="247961" y="2131651"/>
                  <a:pt x="424164" y="2170911"/>
                  <a:pt x="600716" y="2207843"/>
                </a:cubicBezTo>
                <a:cubicBezTo>
                  <a:pt x="988279" y="2288657"/>
                  <a:pt x="1378133" y="2357555"/>
                  <a:pt x="1769512" y="2418011"/>
                </a:cubicBezTo>
                <a:cubicBezTo>
                  <a:pt x="2052426" y="2461587"/>
                  <a:pt x="2335725" y="2501684"/>
                  <a:pt x="2613554" y="2534953"/>
                </a:cubicBezTo>
                <a:cubicBezTo>
                  <a:pt x="2605544" y="2537560"/>
                  <a:pt x="2594611" y="2527504"/>
                  <a:pt x="2581134" y="2525022"/>
                </a:cubicBezTo>
                <a:cubicBezTo>
                  <a:pt x="2087178" y="2433070"/>
                  <a:pt x="1597684" y="2322177"/>
                  <a:pt x="1112635" y="2192325"/>
                </a:cubicBezTo>
                <a:cubicBezTo>
                  <a:pt x="880453" y="2130254"/>
                  <a:pt x="649713" y="2063776"/>
                  <a:pt x="420412" y="1992892"/>
                </a:cubicBezTo>
                <a:lnTo>
                  <a:pt x="0" y="1853975"/>
                </a:lnTo>
                <a:close/>
              </a:path>
            </a:pathLst>
          </a:custGeom>
          <a:solidFill>
            <a:srgbClr val="CA93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D9C97EE-DFF2-853A-D6C0-655F8C456795}"/>
              </a:ext>
            </a:extLst>
          </p:cNvPr>
          <p:cNvSpPr>
            <a:spLocks noGrp="1"/>
          </p:cNvSpPr>
          <p:nvPr>
            <p:ph type="title"/>
          </p:nvPr>
        </p:nvSpPr>
        <p:spPr>
          <a:xfrm>
            <a:off x="638881" y="390525"/>
            <a:ext cx="10909640" cy="1510301"/>
          </a:xfrm>
        </p:spPr>
        <p:txBody>
          <a:bodyPr vert="horz" lIns="91440" tIns="45720" rIns="91440" bIns="45720" rtlCol="0" anchor="ctr">
            <a:normAutofit/>
          </a:bodyPr>
          <a:lstStyle/>
          <a:p>
            <a:pPr algn="ctr"/>
            <a:r>
              <a:rPr lang="en-US" sz="6600">
                <a:solidFill>
                  <a:srgbClr val="FFFFFF"/>
                </a:solidFill>
              </a:rPr>
              <a:t>Thank you</a:t>
            </a:r>
          </a:p>
        </p:txBody>
      </p:sp>
      <p:sp>
        <p:nvSpPr>
          <p:cNvPr id="15" name="Rectangle 14">
            <a:extLst>
              <a:ext uri="{FF2B5EF4-FFF2-40B4-BE49-F238E27FC236}">
                <a16:creationId xmlns:a16="http://schemas.microsoft.com/office/drawing/2014/main" id="{56037404-66BD-46B5-9323-1B53131967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1753266"/>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rgbClr val="FFFFFF"/>
          </a:solidFill>
          <a:ln w="38100"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Graphic 5" descr="Smiling Face with No Fill">
            <a:extLst>
              <a:ext uri="{FF2B5EF4-FFF2-40B4-BE49-F238E27FC236}">
                <a16:creationId xmlns:a16="http://schemas.microsoft.com/office/drawing/2014/main" id="{2C1BFA69-1515-41EE-3CA4-2FC07973E5E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84707" y="3067050"/>
            <a:ext cx="3019537" cy="3019537"/>
          </a:xfrm>
          <a:prstGeom prst="rect">
            <a:avLst/>
          </a:prstGeom>
        </p:spPr>
      </p:pic>
    </p:spTree>
    <p:extLst>
      <p:ext uri="{BB962C8B-B14F-4D97-AF65-F5344CB8AC3E}">
        <p14:creationId xmlns:p14="http://schemas.microsoft.com/office/powerpoint/2010/main" val="24578777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1B852-1F4A-858F-FB7F-D0D83D1EAD7F}"/>
              </a:ext>
            </a:extLst>
          </p:cNvPr>
          <p:cNvSpPr>
            <a:spLocks noGrp="1"/>
          </p:cNvSpPr>
          <p:nvPr>
            <p:ph type="title"/>
          </p:nvPr>
        </p:nvSpPr>
        <p:spPr/>
        <p:txBody>
          <a:bodyPr/>
          <a:lstStyle/>
          <a:p>
            <a:r>
              <a:rPr lang="en-US" dirty="0"/>
              <a:t>Introduction – Domain and Workflow</a:t>
            </a:r>
            <a:endParaRPr lang="en-IN" dirty="0"/>
          </a:p>
        </p:txBody>
      </p:sp>
      <p:sp>
        <p:nvSpPr>
          <p:cNvPr id="3" name="Content Placeholder 2">
            <a:extLst>
              <a:ext uri="{FF2B5EF4-FFF2-40B4-BE49-F238E27FC236}">
                <a16:creationId xmlns:a16="http://schemas.microsoft.com/office/drawing/2014/main" id="{8A912237-D824-50CB-7F7E-BD5122474566}"/>
              </a:ext>
            </a:extLst>
          </p:cNvPr>
          <p:cNvSpPr>
            <a:spLocks noGrp="1"/>
          </p:cNvSpPr>
          <p:nvPr>
            <p:ph idx="1"/>
          </p:nvPr>
        </p:nvSpPr>
        <p:spPr>
          <a:xfrm>
            <a:off x="728472" y="1929384"/>
            <a:ext cx="6330696" cy="4700016"/>
          </a:xfrm>
        </p:spPr>
        <p:txBody>
          <a:bodyPr>
            <a:normAutofit/>
          </a:bodyPr>
          <a:lstStyle/>
          <a:p>
            <a:pPr marL="0" indent="0">
              <a:buNone/>
            </a:pPr>
            <a:r>
              <a:rPr lang="en-US" sz="1600" dirty="0">
                <a:latin typeface="Comic Sans MS" panose="030F0702030302020204" pitchFamily="66" charset="0"/>
                <a:cs typeface="Times New Roman" panose="02020603050405020304" pitchFamily="18" charset="0"/>
              </a:rPr>
              <a:t>Domain: Global Health and Economic Development</a:t>
            </a:r>
          </a:p>
          <a:p>
            <a:r>
              <a:rPr lang="en-US" sz="1600" dirty="0">
                <a:latin typeface="Comic Sans MS" panose="030F0702030302020204" pitchFamily="66" charset="0"/>
                <a:cs typeface="Times New Roman" panose="02020603050405020304" pitchFamily="18" charset="0"/>
              </a:rPr>
              <a:t>Through this project, my aim was to explore the he complexities of the global socio-economic and demographic insights, with a particular focus on the impact of the recent COVID-19 pandemic on these areas and the changes to these sectors after the pandemic.</a:t>
            </a:r>
          </a:p>
          <a:p>
            <a:r>
              <a:rPr lang="en-US" sz="1600" dirty="0">
                <a:latin typeface="Comic Sans MS" panose="030F0702030302020204" pitchFamily="66" charset="0"/>
                <a:cs typeface="Times New Roman" panose="02020603050405020304" pitchFamily="18" charset="0"/>
              </a:rPr>
              <a:t>I have accomplished this by visualizing the relationship between the selected datasets to represent and understand the pandemic's effects on different countries' economies, health systems, environmental sustainability, educational achievements, and social progress</a:t>
            </a:r>
          </a:p>
          <a:p>
            <a:r>
              <a:rPr lang="en-IN" sz="1600" dirty="0">
                <a:latin typeface="Comic Sans MS" panose="030F0702030302020204" pitchFamily="66" charset="0"/>
                <a:cs typeface="Times New Roman" panose="02020603050405020304" pitchFamily="18" charset="0"/>
              </a:rPr>
              <a:t>The end goal was to </a:t>
            </a:r>
            <a:r>
              <a:rPr lang="en-US" sz="1600" dirty="0">
                <a:latin typeface="Comic Sans MS" panose="030F0702030302020204" pitchFamily="66" charset="0"/>
                <a:cs typeface="Times New Roman" panose="02020603050405020304" pitchFamily="18" charset="0"/>
              </a:rPr>
              <a:t>gain a better understanding of the pandemic's global influence and to show the relationship between health crises and global development trends.</a:t>
            </a:r>
            <a:endParaRPr lang="en-IN" sz="1600" dirty="0">
              <a:latin typeface="Comic Sans MS" panose="030F0702030302020204" pitchFamily="66" charset="0"/>
              <a:cs typeface="Times New Roman" panose="02020603050405020304" pitchFamily="18" charset="0"/>
            </a:endParaRPr>
          </a:p>
        </p:txBody>
      </p:sp>
      <p:pic>
        <p:nvPicPr>
          <p:cNvPr id="7" name="Graphic 6">
            <a:extLst>
              <a:ext uri="{FF2B5EF4-FFF2-40B4-BE49-F238E27FC236}">
                <a16:creationId xmlns:a16="http://schemas.microsoft.com/office/drawing/2014/main" id="{D86FFBC4-EE28-22E7-52D0-0D006A12B5D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14483" y="1864729"/>
            <a:ext cx="5676903" cy="4563491"/>
          </a:xfrm>
          <a:prstGeom prst="rect">
            <a:avLst/>
          </a:prstGeom>
        </p:spPr>
      </p:pic>
    </p:spTree>
    <p:extLst>
      <p:ext uri="{BB962C8B-B14F-4D97-AF65-F5344CB8AC3E}">
        <p14:creationId xmlns:p14="http://schemas.microsoft.com/office/powerpoint/2010/main" val="40650829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352BEC0E-22F8-46D0-9632-375DB541B0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CF48D81-4BEF-3DE1-2B08-26385FD78A45}"/>
              </a:ext>
            </a:extLst>
          </p:cNvPr>
          <p:cNvSpPr>
            <a:spLocks noGrp="1"/>
          </p:cNvSpPr>
          <p:nvPr>
            <p:ph type="title"/>
          </p:nvPr>
        </p:nvSpPr>
        <p:spPr>
          <a:xfrm>
            <a:off x="640080" y="329184"/>
            <a:ext cx="6894576" cy="1783080"/>
          </a:xfrm>
        </p:spPr>
        <p:txBody>
          <a:bodyPr anchor="b">
            <a:normAutofit/>
          </a:bodyPr>
          <a:lstStyle/>
          <a:p>
            <a:r>
              <a:rPr lang="en-US" sz="7200"/>
              <a:t>Data Abstraction (1)</a:t>
            </a:r>
            <a:endParaRPr lang="en-IN" sz="7200"/>
          </a:p>
        </p:txBody>
      </p:sp>
      <p:sp>
        <p:nvSpPr>
          <p:cNvPr id="30" name="sketchy rul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8952" y="2395728"/>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rgbClr val="CA93A7"/>
          </a:solidFill>
          <a:ln w="38100" cap="rnd">
            <a:solidFill>
              <a:srgbClr val="CA93A7"/>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CBC4C2F-4469-9A2F-DC49-65B7AE2AD8E0}"/>
              </a:ext>
            </a:extLst>
          </p:cNvPr>
          <p:cNvSpPr>
            <a:spLocks noGrp="1"/>
          </p:cNvSpPr>
          <p:nvPr>
            <p:ph idx="1"/>
          </p:nvPr>
        </p:nvSpPr>
        <p:spPr>
          <a:xfrm>
            <a:off x="640080" y="2706624"/>
            <a:ext cx="6894576" cy="3483864"/>
          </a:xfrm>
        </p:spPr>
        <p:txBody>
          <a:bodyPr>
            <a:normAutofit/>
          </a:bodyPr>
          <a:lstStyle/>
          <a:p>
            <a:pPr marL="0" indent="0">
              <a:lnSpc>
                <a:spcPct val="100000"/>
              </a:lnSpc>
              <a:buNone/>
            </a:pPr>
            <a:r>
              <a:rPr lang="en-US" sz="1100" b="1" dirty="0">
                <a:latin typeface="Comic Sans MS" panose="030F0702030302020204" pitchFamily="66" charset="0"/>
              </a:rPr>
              <a:t>Covid 19 Dataset</a:t>
            </a:r>
          </a:p>
          <a:p>
            <a:pPr marL="0" indent="0">
              <a:lnSpc>
                <a:spcPct val="100000"/>
              </a:lnSpc>
              <a:buNone/>
            </a:pPr>
            <a:r>
              <a:rPr lang="en-US" sz="1100" b="1" dirty="0">
                <a:latin typeface="Comic Sans MS" panose="030F0702030302020204" pitchFamily="66" charset="0"/>
              </a:rPr>
              <a:t>Dataset Type and Attributes:</a:t>
            </a:r>
          </a:p>
          <a:p>
            <a:pPr marL="0" indent="0">
              <a:lnSpc>
                <a:spcPct val="100000"/>
              </a:lnSpc>
              <a:buNone/>
            </a:pPr>
            <a:r>
              <a:rPr lang="en-US" sz="1100" b="1" dirty="0">
                <a:latin typeface="Comic Sans MS" panose="030F0702030302020204" pitchFamily="66" charset="0"/>
              </a:rPr>
              <a:t>Type: </a:t>
            </a:r>
            <a:r>
              <a:rPr lang="en-US" sz="1100" dirty="0">
                <a:latin typeface="Comic Sans MS" panose="030F0702030302020204" pitchFamily="66" charset="0"/>
              </a:rPr>
              <a:t>Time-series data</a:t>
            </a:r>
          </a:p>
          <a:p>
            <a:pPr marL="0" indent="0">
              <a:lnSpc>
                <a:spcPct val="100000"/>
              </a:lnSpc>
              <a:buNone/>
            </a:pPr>
            <a:r>
              <a:rPr lang="en-US" sz="1100" b="1" dirty="0">
                <a:latin typeface="Comic Sans MS" panose="030F0702030302020204" pitchFamily="66" charset="0"/>
              </a:rPr>
              <a:t>Overview: </a:t>
            </a:r>
            <a:r>
              <a:rPr lang="en-US" sz="1100" dirty="0">
                <a:latin typeface="Comic Sans MS" panose="030F0702030302020204" pitchFamily="66" charset="0"/>
              </a:rPr>
              <a:t>The COVID-19 dataset is a comprehensive collection of data points tracking the spread and impact of the COVID-19 pandemic globally. This dataset is structured as a time-series, with daily records for various health, social, and economic indicators related to the pandemic.</a:t>
            </a:r>
          </a:p>
          <a:p>
            <a:pPr marL="0" indent="0">
              <a:lnSpc>
                <a:spcPct val="100000"/>
              </a:lnSpc>
              <a:buNone/>
            </a:pPr>
            <a:r>
              <a:rPr lang="en-US" sz="1100" b="1" dirty="0">
                <a:latin typeface="Comic Sans MS" panose="030F0702030302020204" pitchFamily="66" charset="0"/>
              </a:rPr>
              <a:t>Attributes: </a:t>
            </a:r>
            <a:r>
              <a:rPr lang="en-US" sz="1100" dirty="0">
                <a:latin typeface="Comic Sans MS" panose="030F0702030302020204" pitchFamily="66" charset="0"/>
              </a:rPr>
              <a:t>This dataset contains 33 attributes including </a:t>
            </a:r>
            <a:r>
              <a:rPr lang="en-US" sz="1100" dirty="0" err="1">
                <a:latin typeface="Comic Sans MS" panose="030F0702030302020204" pitchFamily="66" charset="0"/>
              </a:rPr>
              <a:t>iso_code</a:t>
            </a:r>
            <a:r>
              <a:rPr lang="en-US" sz="1100" dirty="0">
                <a:latin typeface="Comic Sans MS" panose="030F0702030302020204" pitchFamily="66" charset="0"/>
              </a:rPr>
              <a:t>, location, latitude, longitude, date, </a:t>
            </a:r>
            <a:r>
              <a:rPr lang="en-US" sz="1100" dirty="0" err="1">
                <a:latin typeface="Comic Sans MS" panose="030F0702030302020204" pitchFamily="66" charset="0"/>
              </a:rPr>
              <a:t>total_cases</a:t>
            </a:r>
            <a:r>
              <a:rPr lang="en-US" sz="1100" dirty="0">
                <a:latin typeface="Comic Sans MS" panose="030F0702030302020204" pitchFamily="66" charset="0"/>
              </a:rPr>
              <a:t>, </a:t>
            </a:r>
            <a:r>
              <a:rPr lang="en-US" sz="1100" dirty="0" err="1">
                <a:latin typeface="Comic Sans MS" panose="030F0702030302020204" pitchFamily="66" charset="0"/>
              </a:rPr>
              <a:t>new_cases</a:t>
            </a:r>
            <a:r>
              <a:rPr lang="en-US" sz="1100" dirty="0">
                <a:latin typeface="Comic Sans MS" panose="030F0702030302020204" pitchFamily="66" charset="0"/>
              </a:rPr>
              <a:t>, </a:t>
            </a:r>
            <a:r>
              <a:rPr lang="en-US" sz="1100" dirty="0" err="1">
                <a:latin typeface="Comic Sans MS" panose="030F0702030302020204" pitchFamily="66" charset="0"/>
              </a:rPr>
              <a:t>new_deaths</a:t>
            </a:r>
            <a:r>
              <a:rPr lang="en-US" sz="1100" dirty="0">
                <a:latin typeface="Comic Sans MS" panose="030F0702030302020204" pitchFamily="66" charset="0"/>
              </a:rPr>
              <a:t>, and various metrics related to vaccinations, testing, and economic indicator such as </a:t>
            </a:r>
            <a:r>
              <a:rPr lang="en-US" sz="1100" dirty="0" err="1">
                <a:latin typeface="Comic Sans MS" panose="030F0702030302020204" pitchFamily="66" charset="0"/>
              </a:rPr>
              <a:t>gdp_per_capita</a:t>
            </a:r>
            <a:r>
              <a:rPr lang="en-US" sz="1100" dirty="0">
                <a:latin typeface="Comic Sans MS" panose="030F0702030302020204" pitchFamily="66" charset="0"/>
              </a:rPr>
              <a:t> stringency_index,population_density,median_age,aged_65_older,aged_70_older,gdp_per_capita,extreme_poverty.</a:t>
            </a:r>
          </a:p>
          <a:p>
            <a:pPr marL="0" indent="0">
              <a:lnSpc>
                <a:spcPct val="100000"/>
              </a:lnSpc>
              <a:buNone/>
            </a:pPr>
            <a:r>
              <a:rPr lang="en-US" sz="1100" b="1" dirty="0">
                <a:latin typeface="Comic Sans MS" panose="030F0702030302020204" pitchFamily="66" charset="0"/>
              </a:rPr>
              <a:t>Number of Records: </a:t>
            </a:r>
            <a:r>
              <a:rPr lang="en-US" sz="1100" dirty="0">
                <a:latin typeface="Comic Sans MS" panose="030F0702030302020204" pitchFamily="66" charset="0"/>
              </a:rPr>
              <a:t>373,687 entries</a:t>
            </a:r>
          </a:p>
          <a:p>
            <a:pPr marL="0" indent="0">
              <a:lnSpc>
                <a:spcPct val="100000"/>
              </a:lnSpc>
              <a:buNone/>
            </a:pPr>
            <a:r>
              <a:rPr lang="en-IN" sz="1100" b="1" dirty="0">
                <a:latin typeface="Comic Sans MS" panose="030F0702030302020204" pitchFamily="66" charset="0"/>
              </a:rPr>
              <a:t>Data Transformation: </a:t>
            </a:r>
            <a:r>
              <a:rPr lang="en-IN" sz="1100" dirty="0">
                <a:latin typeface="Comic Sans MS" panose="030F0702030302020204" pitchFamily="66" charset="0"/>
              </a:rPr>
              <a:t>I have cleaned the dataset by deleted </a:t>
            </a:r>
            <a:r>
              <a:rPr lang="en-US" sz="1100" dirty="0">
                <a:latin typeface="Comic Sans MS" panose="030F0702030302020204" pitchFamily="66" charset="0"/>
              </a:rPr>
              <a:t>unnecessary columns and changed the data types of variables to appropriate data types. I have also added the latitude and longitude variables.</a:t>
            </a:r>
            <a:endParaRPr lang="en-IN" sz="1100" b="1" dirty="0">
              <a:latin typeface="Comic Sans MS" panose="030F0702030302020204" pitchFamily="66" charset="0"/>
            </a:endParaRPr>
          </a:p>
        </p:txBody>
      </p:sp>
      <p:pic>
        <p:nvPicPr>
          <p:cNvPr id="15" name="Picture 14">
            <a:extLst>
              <a:ext uri="{FF2B5EF4-FFF2-40B4-BE49-F238E27FC236}">
                <a16:creationId xmlns:a16="http://schemas.microsoft.com/office/drawing/2014/main" id="{3BCEBCAF-56C4-9EF1-AAA1-642DE69F63D5}"/>
              </a:ext>
            </a:extLst>
          </p:cNvPr>
          <p:cNvPicPr>
            <a:picLocks noChangeAspect="1"/>
          </p:cNvPicPr>
          <p:nvPr/>
        </p:nvPicPr>
        <p:blipFill>
          <a:blip r:embed="rId2"/>
          <a:stretch>
            <a:fillRect/>
          </a:stretch>
        </p:blipFill>
        <p:spPr>
          <a:xfrm>
            <a:off x="7534655" y="4301352"/>
            <a:ext cx="4362953" cy="1439773"/>
          </a:xfrm>
          <a:prstGeom prst="rect">
            <a:avLst/>
          </a:prstGeom>
        </p:spPr>
      </p:pic>
      <p:grpSp>
        <p:nvGrpSpPr>
          <p:cNvPr id="11" name="Group 10">
            <a:extLst>
              <a:ext uri="{FF2B5EF4-FFF2-40B4-BE49-F238E27FC236}">
                <a16:creationId xmlns:a16="http://schemas.microsoft.com/office/drawing/2014/main" id="{B08C67DF-0ED0-78A1-2511-131717716D0D}"/>
              </a:ext>
            </a:extLst>
          </p:cNvPr>
          <p:cNvGrpSpPr/>
          <p:nvPr/>
        </p:nvGrpSpPr>
        <p:grpSpPr>
          <a:xfrm>
            <a:off x="7305964" y="495562"/>
            <a:ext cx="4572092" cy="3670314"/>
            <a:chOff x="5607855" y="1188339"/>
            <a:chExt cx="6426113" cy="4883395"/>
          </a:xfrm>
        </p:grpSpPr>
        <p:pic>
          <p:nvPicPr>
            <p:cNvPr id="7" name="Graphic 6">
              <a:extLst>
                <a:ext uri="{FF2B5EF4-FFF2-40B4-BE49-F238E27FC236}">
                  <a16:creationId xmlns:a16="http://schemas.microsoft.com/office/drawing/2014/main" id="{64235C7B-BC58-C481-B2A7-E18C299910E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607855" y="1188339"/>
              <a:ext cx="6426113" cy="3547872"/>
            </a:xfrm>
            <a:prstGeom prst="rect">
              <a:avLst/>
            </a:prstGeom>
          </p:spPr>
        </p:pic>
        <p:pic>
          <p:nvPicPr>
            <p:cNvPr id="8" name="Picture 2">
              <a:extLst>
                <a:ext uri="{FF2B5EF4-FFF2-40B4-BE49-F238E27FC236}">
                  <a16:creationId xmlns:a16="http://schemas.microsoft.com/office/drawing/2014/main" id="{74DAAAB9-2948-584F-804C-33EDF3A669B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18893" y="5138284"/>
              <a:ext cx="6315075" cy="93345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a:extLst>
                <a:ext uri="{FF2B5EF4-FFF2-40B4-BE49-F238E27FC236}">
                  <a16:creationId xmlns:a16="http://schemas.microsoft.com/office/drawing/2014/main" id="{4E5D4F9E-39B0-BD34-56A9-CFB79822D7E9}"/>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t="7630" r="2406" b="15310"/>
            <a:stretch/>
          </p:blipFill>
          <p:spPr bwMode="auto">
            <a:xfrm>
              <a:off x="8698288" y="4619749"/>
              <a:ext cx="245249" cy="718530"/>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5504573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CF48D81-4BEF-3DE1-2B08-26385FD78A45}"/>
              </a:ext>
            </a:extLst>
          </p:cNvPr>
          <p:cNvSpPr>
            <a:spLocks noGrp="1"/>
          </p:cNvSpPr>
          <p:nvPr>
            <p:ph type="title"/>
          </p:nvPr>
        </p:nvSpPr>
        <p:spPr>
          <a:xfrm>
            <a:off x="356616" y="639520"/>
            <a:ext cx="4206240" cy="1719072"/>
          </a:xfrm>
        </p:spPr>
        <p:txBody>
          <a:bodyPr anchor="b">
            <a:normAutofit/>
          </a:bodyPr>
          <a:lstStyle/>
          <a:p>
            <a:pPr>
              <a:lnSpc>
                <a:spcPct val="90000"/>
              </a:lnSpc>
            </a:pPr>
            <a:r>
              <a:rPr lang="en-US" dirty="0"/>
              <a:t>Data Abstraction (2)</a:t>
            </a:r>
            <a:endParaRPr lang="en-IN" dirty="0"/>
          </a:p>
        </p:txBody>
      </p:sp>
      <p:sp>
        <p:nvSpPr>
          <p:cNvPr id="30" name="Rectangle 6">
            <a:extLst>
              <a:ext uri="{FF2B5EF4-FFF2-40B4-BE49-F238E27FC236}">
                <a16:creationId xmlns:a16="http://schemas.microsoft.com/office/drawing/2014/main" id="{3CE8AF5E-D374-4CF1-90CC-35CF73B81C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9084" y="2532888"/>
            <a:ext cx="3291840" cy="18288"/>
          </a:xfrm>
          <a:custGeom>
            <a:avLst/>
            <a:gdLst>
              <a:gd name="connsiteX0" fmla="*/ 0 w 3291840"/>
              <a:gd name="connsiteY0" fmla="*/ 0 h 18288"/>
              <a:gd name="connsiteX1" fmla="*/ 625450 w 3291840"/>
              <a:gd name="connsiteY1" fmla="*/ 0 h 18288"/>
              <a:gd name="connsiteX2" fmla="*/ 1283818 w 3291840"/>
              <a:gd name="connsiteY2" fmla="*/ 0 h 18288"/>
              <a:gd name="connsiteX3" fmla="*/ 1975104 w 3291840"/>
              <a:gd name="connsiteY3" fmla="*/ 0 h 18288"/>
              <a:gd name="connsiteX4" fmla="*/ 2666390 w 3291840"/>
              <a:gd name="connsiteY4" fmla="*/ 0 h 18288"/>
              <a:gd name="connsiteX5" fmla="*/ 3291840 w 3291840"/>
              <a:gd name="connsiteY5" fmla="*/ 0 h 18288"/>
              <a:gd name="connsiteX6" fmla="*/ 3291840 w 3291840"/>
              <a:gd name="connsiteY6" fmla="*/ 18288 h 18288"/>
              <a:gd name="connsiteX7" fmla="*/ 2567635 w 3291840"/>
              <a:gd name="connsiteY7" fmla="*/ 18288 h 18288"/>
              <a:gd name="connsiteX8" fmla="*/ 1843430 w 3291840"/>
              <a:gd name="connsiteY8" fmla="*/ 18288 h 18288"/>
              <a:gd name="connsiteX9" fmla="*/ 1185062 w 3291840"/>
              <a:gd name="connsiteY9" fmla="*/ 18288 h 18288"/>
              <a:gd name="connsiteX10" fmla="*/ 0 w 3291840"/>
              <a:gd name="connsiteY10" fmla="*/ 18288 h 18288"/>
              <a:gd name="connsiteX11" fmla="*/ 0 w 3291840"/>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91840" h="18288" fill="none" extrusionOk="0">
                <a:moveTo>
                  <a:pt x="0" y="0"/>
                </a:moveTo>
                <a:cubicBezTo>
                  <a:pt x="173613" y="5552"/>
                  <a:pt x="489242" y="1770"/>
                  <a:pt x="625450" y="0"/>
                </a:cubicBezTo>
                <a:cubicBezTo>
                  <a:pt x="761658" y="-1770"/>
                  <a:pt x="1015131" y="32079"/>
                  <a:pt x="1283818" y="0"/>
                </a:cubicBezTo>
                <a:cubicBezTo>
                  <a:pt x="1552505" y="-32079"/>
                  <a:pt x="1752773" y="10771"/>
                  <a:pt x="1975104" y="0"/>
                </a:cubicBezTo>
                <a:cubicBezTo>
                  <a:pt x="2197435" y="-10771"/>
                  <a:pt x="2433070" y="21341"/>
                  <a:pt x="2666390" y="0"/>
                </a:cubicBezTo>
                <a:cubicBezTo>
                  <a:pt x="2899710" y="-21341"/>
                  <a:pt x="3028437" y="16612"/>
                  <a:pt x="3291840" y="0"/>
                </a:cubicBezTo>
                <a:cubicBezTo>
                  <a:pt x="3291131" y="8157"/>
                  <a:pt x="3291427" y="12125"/>
                  <a:pt x="3291840" y="18288"/>
                </a:cubicBezTo>
                <a:cubicBezTo>
                  <a:pt x="3043276" y="37868"/>
                  <a:pt x="2921041" y="-12908"/>
                  <a:pt x="2567635" y="18288"/>
                </a:cubicBezTo>
                <a:cubicBezTo>
                  <a:pt x="2214230" y="49484"/>
                  <a:pt x="2189623" y="-13019"/>
                  <a:pt x="1843430" y="18288"/>
                </a:cubicBezTo>
                <a:cubicBezTo>
                  <a:pt x="1497237" y="49595"/>
                  <a:pt x="1492584" y="29180"/>
                  <a:pt x="1185062" y="18288"/>
                </a:cubicBezTo>
                <a:cubicBezTo>
                  <a:pt x="877540" y="7396"/>
                  <a:pt x="313238" y="46443"/>
                  <a:pt x="0" y="18288"/>
                </a:cubicBezTo>
                <a:cubicBezTo>
                  <a:pt x="-46" y="12483"/>
                  <a:pt x="-203" y="6491"/>
                  <a:pt x="0" y="0"/>
                </a:cubicBezTo>
                <a:close/>
              </a:path>
              <a:path w="3291840" h="18288" stroke="0" extrusionOk="0">
                <a:moveTo>
                  <a:pt x="0" y="0"/>
                </a:moveTo>
                <a:cubicBezTo>
                  <a:pt x="281971" y="23935"/>
                  <a:pt x="485873" y="-14021"/>
                  <a:pt x="625450" y="0"/>
                </a:cubicBezTo>
                <a:cubicBezTo>
                  <a:pt x="765027" y="14021"/>
                  <a:pt x="1048900" y="27914"/>
                  <a:pt x="1185062" y="0"/>
                </a:cubicBezTo>
                <a:cubicBezTo>
                  <a:pt x="1321224" y="-27914"/>
                  <a:pt x="1648252" y="-3988"/>
                  <a:pt x="1909267" y="0"/>
                </a:cubicBezTo>
                <a:cubicBezTo>
                  <a:pt x="2170282" y="3988"/>
                  <a:pt x="2301957" y="25891"/>
                  <a:pt x="2534717" y="0"/>
                </a:cubicBezTo>
                <a:cubicBezTo>
                  <a:pt x="2767477" y="-25891"/>
                  <a:pt x="3078800" y="21500"/>
                  <a:pt x="3291840" y="0"/>
                </a:cubicBezTo>
                <a:cubicBezTo>
                  <a:pt x="3291576" y="4493"/>
                  <a:pt x="3292224" y="9472"/>
                  <a:pt x="3291840" y="18288"/>
                </a:cubicBezTo>
                <a:cubicBezTo>
                  <a:pt x="3120474" y="15714"/>
                  <a:pt x="2816568" y="4633"/>
                  <a:pt x="2633472" y="18288"/>
                </a:cubicBezTo>
                <a:cubicBezTo>
                  <a:pt x="2450376" y="31943"/>
                  <a:pt x="2160769" y="37350"/>
                  <a:pt x="1909267" y="18288"/>
                </a:cubicBezTo>
                <a:cubicBezTo>
                  <a:pt x="1657765" y="-774"/>
                  <a:pt x="1623992" y="9648"/>
                  <a:pt x="1349654" y="18288"/>
                </a:cubicBezTo>
                <a:cubicBezTo>
                  <a:pt x="1075316" y="26928"/>
                  <a:pt x="833426" y="34181"/>
                  <a:pt x="691286" y="18288"/>
                </a:cubicBezTo>
                <a:cubicBezTo>
                  <a:pt x="549146" y="2395"/>
                  <a:pt x="342011" y="24201"/>
                  <a:pt x="0" y="18288"/>
                </a:cubicBezTo>
                <a:cubicBezTo>
                  <a:pt x="843" y="9577"/>
                  <a:pt x="371" y="6900"/>
                  <a:pt x="0" y="0"/>
                </a:cubicBezTo>
                <a:close/>
              </a:path>
            </a:pathLst>
          </a:custGeom>
          <a:solidFill>
            <a:srgbClr val="CA93A7"/>
          </a:solidFill>
          <a:ln w="38100" cap="rnd">
            <a:solidFill>
              <a:srgbClr val="CA93A7"/>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CBC4C2F-4469-9A2F-DC49-65B7AE2AD8E0}"/>
              </a:ext>
            </a:extLst>
          </p:cNvPr>
          <p:cNvSpPr>
            <a:spLocks noGrp="1"/>
          </p:cNvSpPr>
          <p:nvPr>
            <p:ph idx="1"/>
          </p:nvPr>
        </p:nvSpPr>
        <p:spPr>
          <a:xfrm>
            <a:off x="219456" y="2807208"/>
            <a:ext cx="5031628" cy="3793272"/>
          </a:xfrm>
        </p:spPr>
        <p:txBody>
          <a:bodyPr anchor="t">
            <a:normAutofit/>
          </a:bodyPr>
          <a:lstStyle/>
          <a:p>
            <a:pPr marL="0" indent="0">
              <a:lnSpc>
                <a:spcPct val="100000"/>
              </a:lnSpc>
              <a:buNone/>
            </a:pPr>
            <a:r>
              <a:rPr lang="en-US" sz="1100" b="1" dirty="0">
                <a:latin typeface="Comic Sans MS" panose="030F0702030302020204" pitchFamily="66" charset="0"/>
              </a:rPr>
              <a:t>World Development Indicators (WDI) Dataset</a:t>
            </a:r>
          </a:p>
          <a:p>
            <a:pPr marL="0" indent="0">
              <a:lnSpc>
                <a:spcPct val="100000"/>
              </a:lnSpc>
              <a:buNone/>
            </a:pPr>
            <a:r>
              <a:rPr lang="en-US" sz="1100" b="1" dirty="0">
                <a:latin typeface="Comic Sans MS" panose="030F0702030302020204" pitchFamily="66" charset="0"/>
              </a:rPr>
              <a:t>Dataset Type and Attributes:</a:t>
            </a:r>
          </a:p>
          <a:p>
            <a:pPr marL="0" indent="0">
              <a:lnSpc>
                <a:spcPct val="100000"/>
              </a:lnSpc>
              <a:buNone/>
            </a:pPr>
            <a:r>
              <a:rPr lang="en-US" sz="1100" b="1" dirty="0">
                <a:latin typeface="Comic Sans MS" panose="030F0702030302020204" pitchFamily="66" charset="0"/>
              </a:rPr>
              <a:t>Type: </a:t>
            </a:r>
            <a:r>
              <a:rPr lang="en-US" sz="1100" dirty="0">
                <a:latin typeface="Comic Sans MS" panose="030F0702030302020204" pitchFamily="66" charset="0"/>
              </a:rPr>
              <a:t>Cross-sectional data combined with time-series</a:t>
            </a:r>
          </a:p>
          <a:p>
            <a:pPr marL="0" indent="0">
              <a:lnSpc>
                <a:spcPct val="100000"/>
              </a:lnSpc>
              <a:buNone/>
            </a:pPr>
            <a:r>
              <a:rPr lang="en-US" sz="1100" b="1" dirty="0">
                <a:latin typeface="Comic Sans MS" panose="030F0702030302020204" pitchFamily="66" charset="0"/>
              </a:rPr>
              <a:t>Overview: </a:t>
            </a:r>
            <a:r>
              <a:rPr lang="en-US" sz="1100" dirty="0">
                <a:latin typeface="Comic Sans MS" panose="030F0702030302020204" pitchFamily="66" charset="0"/>
              </a:rPr>
              <a:t>The World Development Indicators dataset is a rich and comprehensive dataset provided by the World Bank, featuring a wide range of economic, social, and environmental indicators from countries around the world. This dataset is primarily used for global development research and consists of both cross-sectional data and time-series data.</a:t>
            </a:r>
          </a:p>
          <a:p>
            <a:pPr marL="0" indent="0">
              <a:lnSpc>
                <a:spcPct val="100000"/>
              </a:lnSpc>
              <a:buNone/>
            </a:pPr>
            <a:r>
              <a:rPr lang="en-US" sz="1100" b="1" dirty="0">
                <a:latin typeface="Comic Sans MS" panose="030F0702030302020204" pitchFamily="66" charset="0"/>
              </a:rPr>
              <a:t>Attributes: </a:t>
            </a:r>
            <a:r>
              <a:rPr lang="en-US" sz="1100" dirty="0">
                <a:latin typeface="Comic Sans MS" panose="030F0702030302020204" pitchFamily="66" charset="0"/>
              </a:rPr>
              <a:t>The dataset includes 57 attributes covering various development indicators such as Population, total, GDP (current US$), Internet users (per 100 people), and Health expenditure, total (% of GDP) among others.</a:t>
            </a:r>
          </a:p>
          <a:p>
            <a:pPr marL="0" indent="0">
              <a:lnSpc>
                <a:spcPct val="100000"/>
              </a:lnSpc>
              <a:buNone/>
            </a:pPr>
            <a:r>
              <a:rPr lang="en-US" sz="1100" b="1" dirty="0">
                <a:latin typeface="Comic Sans MS" panose="030F0702030302020204" pitchFamily="66" charset="0"/>
              </a:rPr>
              <a:t>Number of Records: </a:t>
            </a:r>
            <a:r>
              <a:rPr lang="en-US" sz="1100" dirty="0">
                <a:latin typeface="Comic Sans MS" panose="030F0702030302020204" pitchFamily="66" charset="0"/>
              </a:rPr>
              <a:t>43,157 entries</a:t>
            </a:r>
          </a:p>
          <a:p>
            <a:pPr marL="0" indent="0">
              <a:lnSpc>
                <a:spcPct val="100000"/>
              </a:lnSpc>
              <a:buNone/>
            </a:pPr>
            <a:r>
              <a:rPr lang="en-IN" sz="1100" b="1" dirty="0">
                <a:latin typeface="Comic Sans MS" panose="030F0702030302020204" pitchFamily="66" charset="0"/>
              </a:rPr>
              <a:t>Data Transformation: </a:t>
            </a:r>
            <a:r>
              <a:rPr lang="en-IN" sz="1100" dirty="0">
                <a:latin typeface="Comic Sans MS" panose="030F0702030302020204" pitchFamily="66" charset="0"/>
              </a:rPr>
              <a:t>Similar to the Covid 19 dataset, I have cleaned the dataset by deleted </a:t>
            </a:r>
            <a:r>
              <a:rPr lang="en-US" sz="1100" dirty="0">
                <a:latin typeface="Comic Sans MS" panose="030F0702030302020204" pitchFamily="66" charset="0"/>
              </a:rPr>
              <a:t>unnecessary columns and changed the data types of variables to appropriate data types. </a:t>
            </a:r>
            <a:endParaRPr lang="en-IN" sz="1100" b="1" dirty="0">
              <a:latin typeface="Comic Sans MS" panose="030F0702030302020204" pitchFamily="66" charset="0"/>
            </a:endParaRPr>
          </a:p>
        </p:txBody>
      </p:sp>
      <mc:AlternateContent xmlns:mc="http://schemas.openxmlformats.org/markup-compatibility/2006">
        <mc:Choice xmlns:p14="http://schemas.microsoft.com/office/powerpoint/2010/main" Requires="p14">
          <p:contentPart p14:bwMode="auto" r:id="rId2">
            <p14:nvContentPartPr>
              <p14:cNvPr id="32" name="Ink 31">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5755403" y="1971579"/>
              <a:ext cx="360" cy="2160"/>
            </p14:xfrm>
          </p:contentPart>
        </mc:Choice>
        <mc:Fallback>
          <p:pic>
            <p:nvPicPr>
              <p:cNvPr id="32" name="Ink 31">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3"/>
              <a:stretch>
                <a:fillRect/>
              </a:stretch>
            </p:blipFill>
            <p:spPr>
              <a:xfrm>
                <a:off x="5737403" y="1956150"/>
                <a:ext cx="36000" cy="32709"/>
              </a:xfrm>
              <a:prstGeom prst="rect">
                <a:avLst/>
              </a:prstGeom>
            </p:spPr>
          </p:pic>
        </mc:Fallback>
      </mc:AlternateContent>
      <p:pic>
        <p:nvPicPr>
          <p:cNvPr id="5" name="Graphic 4">
            <a:extLst>
              <a:ext uri="{FF2B5EF4-FFF2-40B4-BE49-F238E27FC236}">
                <a16:creationId xmlns:a16="http://schemas.microsoft.com/office/drawing/2014/main" id="{744C9740-AC03-7FC3-459A-DCB7DEEA434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221534" y="452812"/>
            <a:ext cx="6903720" cy="3811560"/>
          </a:xfrm>
          <a:prstGeom prst="rect">
            <a:avLst/>
          </a:prstGeom>
        </p:spPr>
      </p:pic>
      <p:pic>
        <p:nvPicPr>
          <p:cNvPr id="8" name="Picture 7">
            <a:extLst>
              <a:ext uri="{FF2B5EF4-FFF2-40B4-BE49-F238E27FC236}">
                <a16:creationId xmlns:a16="http://schemas.microsoft.com/office/drawing/2014/main" id="{977F060D-D61D-1042-6478-490D5398C847}"/>
              </a:ext>
            </a:extLst>
          </p:cNvPr>
          <p:cNvPicPr>
            <a:picLocks noChangeAspect="1"/>
          </p:cNvPicPr>
          <p:nvPr/>
        </p:nvPicPr>
        <p:blipFill>
          <a:blip r:embed="rId6"/>
          <a:stretch>
            <a:fillRect/>
          </a:stretch>
        </p:blipFill>
        <p:spPr>
          <a:xfrm>
            <a:off x="5755403" y="4686448"/>
            <a:ext cx="6036262" cy="1718740"/>
          </a:xfrm>
          <a:prstGeom prst="rect">
            <a:avLst/>
          </a:prstGeom>
        </p:spPr>
      </p:pic>
    </p:spTree>
    <p:extLst>
      <p:ext uri="{BB962C8B-B14F-4D97-AF65-F5344CB8AC3E}">
        <p14:creationId xmlns:p14="http://schemas.microsoft.com/office/powerpoint/2010/main" val="26947987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CD12A24-43CA-0FCF-7151-78EE4A675D59}"/>
              </a:ext>
            </a:extLst>
          </p:cNvPr>
          <p:cNvSpPr>
            <a:spLocks noGrp="1"/>
          </p:cNvSpPr>
          <p:nvPr>
            <p:ph type="title"/>
          </p:nvPr>
        </p:nvSpPr>
        <p:spPr>
          <a:xfrm>
            <a:off x="630936" y="640080"/>
            <a:ext cx="4818888" cy="1481328"/>
          </a:xfrm>
        </p:spPr>
        <p:txBody>
          <a:bodyPr anchor="b">
            <a:normAutofit/>
          </a:bodyPr>
          <a:lstStyle/>
          <a:p>
            <a:r>
              <a:rPr lang="en-IN" sz="5600" dirty="0"/>
              <a:t>Task Abstraction (1)</a:t>
            </a:r>
          </a:p>
        </p:txBody>
      </p:sp>
      <p:sp>
        <p:nvSpPr>
          <p:cNvPr id="11" name="Rectangle 6">
            <a:extLst>
              <a:ext uri="{FF2B5EF4-FFF2-40B4-BE49-F238E27FC236}">
                <a16:creationId xmlns:a16="http://schemas.microsoft.com/office/drawing/2014/main" id="{3CE8AF5E-D374-4CF1-90CC-35CF73B81C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0936" y="2386584"/>
            <a:ext cx="4114800" cy="18288"/>
          </a:xfrm>
          <a:custGeom>
            <a:avLst/>
            <a:gdLst>
              <a:gd name="connsiteX0" fmla="*/ 0 w 4114800"/>
              <a:gd name="connsiteY0" fmla="*/ 0 h 18288"/>
              <a:gd name="connsiteX1" fmla="*/ 768096 w 4114800"/>
              <a:gd name="connsiteY1" fmla="*/ 0 h 18288"/>
              <a:gd name="connsiteX2" fmla="*/ 1495044 w 4114800"/>
              <a:gd name="connsiteY2" fmla="*/ 0 h 18288"/>
              <a:gd name="connsiteX3" fmla="*/ 2221992 w 4114800"/>
              <a:gd name="connsiteY3" fmla="*/ 0 h 18288"/>
              <a:gd name="connsiteX4" fmla="*/ 2784348 w 4114800"/>
              <a:gd name="connsiteY4" fmla="*/ 0 h 18288"/>
              <a:gd name="connsiteX5" fmla="*/ 3387852 w 4114800"/>
              <a:gd name="connsiteY5" fmla="*/ 0 h 18288"/>
              <a:gd name="connsiteX6" fmla="*/ 4114800 w 4114800"/>
              <a:gd name="connsiteY6" fmla="*/ 0 h 18288"/>
              <a:gd name="connsiteX7" fmla="*/ 4114800 w 4114800"/>
              <a:gd name="connsiteY7" fmla="*/ 18288 h 18288"/>
              <a:gd name="connsiteX8" fmla="*/ 3429000 w 4114800"/>
              <a:gd name="connsiteY8" fmla="*/ 18288 h 18288"/>
              <a:gd name="connsiteX9" fmla="*/ 2866644 w 4114800"/>
              <a:gd name="connsiteY9" fmla="*/ 18288 h 18288"/>
              <a:gd name="connsiteX10" fmla="*/ 2304288 w 4114800"/>
              <a:gd name="connsiteY10" fmla="*/ 18288 h 18288"/>
              <a:gd name="connsiteX11" fmla="*/ 1577340 w 4114800"/>
              <a:gd name="connsiteY11" fmla="*/ 18288 h 18288"/>
              <a:gd name="connsiteX12" fmla="*/ 973836 w 4114800"/>
              <a:gd name="connsiteY12" fmla="*/ 18288 h 18288"/>
              <a:gd name="connsiteX13" fmla="*/ 0 w 4114800"/>
              <a:gd name="connsiteY13" fmla="*/ 18288 h 18288"/>
              <a:gd name="connsiteX14" fmla="*/ 0 w 4114800"/>
              <a:gd name="connsiteY1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114800" h="18288" fill="none" extrusionOk="0">
                <a:moveTo>
                  <a:pt x="0" y="0"/>
                </a:moveTo>
                <a:cubicBezTo>
                  <a:pt x="338280" y="-26110"/>
                  <a:pt x="483942" y="6555"/>
                  <a:pt x="768096" y="0"/>
                </a:cubicBezTo>
                <a:cubicBezTo>
                  <a:pt x="1052250" y="-6555"/>
                  <a:pt x="1331484" y="24616"/>
                  <a:pt x="1495044" y="0"/>
                </a:cubicBezTo>
                <a:cubicBezTo>
                  <a:pt x="1658604" y="-24616"/>
                  <a:pt x="2056661" y="-33562"/>
                  <a:pt x="2221992" y="0"/>
                </a:cubicBezTo>
                <a:cubicBezTo>
                  <a:pt x="2387323" y="33562"/>
                  <a:pt x="2629463" y="-20094"/>
                  <a:pt x="2784348" y="0"/>
                </a:cubicBezTo>
                <a:cubicBezTo>
                  <a:pt x="2939233" y="20094"/>
                  <a:pt x="3151981" y="1524"/>
                  <a:pt x="3387852" y="0"/>
                </a:cubicBezTo>
                <a:cubicBezTo>
                  <a:pt x="3623723" y="-1524"/>
                  <a:pt x="3882724" y="26165"/>
                  <a:pt x="4114800" y="0"/>
                </a:cubicBezTo>
                <a:cubicBezTo>
                  <a:pt x="4114300" y="8855"/>
                  <a:pt x="4114909" y="14521"/>
                  <a:pt x="4114800" y="18288"/>
                </a:cubicBezTo>
                <a:cubicBezTo>
                  <a:pt x="3910038" y="37744"/>
                  <a:pt x="3683432" y="-3969"/>
                  <a:pt x="3429000" y="18288"/>
                </a:cubicBezTo>
                <a:cubicBezTo>
                  <a:pt x="3174568" y="40545"/>
                  <a:pt x="3085815" y="44166"/>
                  <a:pt x="2866644" y="18288"/>
                </a:cubicBezTo>
                <a:cubicBezTo>
                  <a:pt x="2647473" y="-7590"/>
                  <a:pt x="2580474" y="31338"/>
                  <a:pt x="2304288" y="18288"/>
                </a:cubicBezTo>
                <a:cubicBezTo>
                  <a:pt x="2028102" y="5238"/>
                  <a:pt x="1863008" y="-2001"/>
                  <a:pt x="1577340" y="18288"/>
                </a:cubicBezTo>
                <a:cubicBezTo>
                  <a:pt x="1291672" y="38577"/>
                  <a:pt x="1243931" y="9893"/>
                  <a:pt x="973836" y="18288"/>
                </a:cubicBezTo>
                <a:cubicBezTo>
                  <a:pt x="703741" y="26683"/>
                  <a:pt x="317656" y="-5910"/>
                  <a:pt x="0" y="18288"/>
                </a:cubicBezTo>
                <a:cubicBezTo>
                  <a:pt x="683" y="12014"/>
                  <a:pt x="724" y="5908"/>
                  <a:pt x="0" y="0"/>
                </a:cubicBezTo>
                <a:close/>
              </a:path>
              <a:path w="4114800" h="18288" stroke="0" extrusionOk="0">
                <a:moveTo>
                  <a:pt x="0" y="0"/>
                </a:moveTo>
                <a:cubicBezTo>
                  <a:pt x="276109" y="5266"/>
                  <a:pt x="325589" y="-19584"/>
                  <a:pt x="644652" y="0"/>
                </a:cubicBezTo>
                <a:cubicBezTo>
                  <a:pt x="963715" y="19584"/>
                  <a:pt x="1064991" y="6066"/>
                  <a:pt x="1207008" y="0"/>
                </a:cubicBezTo>
                <a:cubicBezTo>
                  <a:pt x="1349025" y="-6066"/>
                  <a:pt x="1791724" y="14506"/>
                  <a:pt x="1975104" y="0"/>
                </a:cubicBezTo>
                <a:cubicBezTo>
                  <a:pt x="2158484" y="-14506"/>
                  <a:pt x="2397469" y="20822"/>
                  <a:pt x="2619756" y="0"/>
                </a:cubicBezTo>
                <a:cubicBezTo>
                  <a:pt x="2842043" y="-20822"/>
                  <a:pt x="2992157" y="20388"/>
                  <a:pt x="3264408" y="0"/>
                </a:cubicBezTo>
                <a:cubicBezTo>
                  <a:pt x="3536659" y="-20388"/>
                  <a:pt x="3855620" y="38211"/>
                  <a:pt x="4114800" y="0"/>
                </a:cubicBezTo>
                <a:cubicBezTo>
                  <a:pt x="4113902" y="7180"/>
                  <a:pt x="4114969" y="13790"/>
                  <a:pt x="4114800" y="18288"/>
                </a:cubicBezTo>
                <a:cubicBezTo>
                  <a:pt x="3968901" y="8593"/>
                  <a:pt x="3623428" y="17559"/>
                  <a:pt x="3429000" y="18288"/>
                </a:cubicBezTo>
                <a:cubicBezTo>
                  <a:pt x="3234572" y="19017"/>
                  <a:pt x="3085079" y="41804"/>
                  <a:pt x="2866644" y="18288"/>
                </a:cubicBezTo>
                <a:cubicBezTo>
                  <a:pt x="2648209" y="-5228"/>
                  <a:pt x="2451737" y="24580"/>
                  <a:pt x="2180844" y="18288"/>
                </a:cubicBezTo>
                <a:cubicBezTo>
                  <a:pt x="1909951" y="11996"/>
                  <a:pt x="1681589" y="12244"/>
                  <a:pt x="1495044" y="18288"/>
                </a:cubicBezTo>
                <a:cubicBezTo>
                  <a:pt x="1308499" y="24332"/>
                  <a:pt x="1136614" y="21789"/>
                  <a:pt x="850392" y="18288"/>
                </a:cubicBezTo>
                <a:cubicBezTo>
                  <a:pt x="564170" y="14787"/>
                  <a:pt x="210636" y="54701"/>
                  <a:pt x="0" y="18288"/>
                </a:cubicBezTo>
                <a:cubicBezTo>
                  <a:pt x="571" y="10093"/>
                  <a:pt x="-125" y="8407"/>
                  <a:pt x="0" y="0"/>
                </a:cubicBezTo>
                <a:close/>
              </a:path>
            </a:pathLst>
          </a:custGeom>
          <a:solidFill>
            <a:srgbClr val="CA93A7"/>
          </a:solidFill>
          <a:ln w="38100" cap="rnd">
            <a:solidFill>
              <a:srgbClr val="CA93A7"/>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2">
            <a:extLst>
              <a:ext uri="{FF2B5EF4-FFF2-40B4-BE49-F238E27FC236}">
                <a16:creationId xmlns:a16="http://schemas.microsoft.com/office/drawing/2014/main" id="{4E6C9C60-8238-0648-9D5C-F661C5028DA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742178" y="1610196"/>
            <a:ext cx="5367069" cy="4199731"/>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A0AA3BA3-CAFF-1105-BCAD-704006F0FB62}"/>
              </a:ext>
            </a:extLst>
          </p:cNvPr>
          <p:cNvSpPr>
            <a:spLocks noGrp="1"/>
          </p:cNvSpPr>
          <p:nvPr>
            <p:ph idx="1"/>
          </p:nvPr>
        </p:nvSpPr>
        <p:spPr>
          <a:xfrm>
            <a:off x="237744" y="2660904"/>
            <a:ext cx="6619896" cy="4005072"/>
          </a:xfrm>
        </p:spPr>
        <p:txBody>
          <a:bodyPr anchor="t">
            <a:normAutofit/>
          </a:bodyPr>
          <a:lstStyle/>
          <a:p>
            <a:pPr marL="0" indent="0">
              <a:lnSpc>
                <a:spcPct val="100000"/>
              </a:lnSpc>
              <a:buNone/>
            </a:pPr>
            <a:r>
              <a:rPr lang="en-US" sz="1200" b="1" dirty="0">
                <a:latin typeface="Comic Sans MS" panose="030F0702030302020204" pitchFamily="66" charset="0"/>
              </a:rPr>
              <a:t>Target:</a:t>
            </a:r>
          </a:p>
          <a:p>
            <a:pPr>
              <a:lnSpc>
                <a:spcPct val="100000"/>
              </a:lnSpc>
            </a:pPr>
            <a:r>
              <a:rPr lang="en-US" sz="1200" dirty="0">
                <a:latin typeface="Comic Sans MS" panose="030F0702030302020204" pitchFamily="66" charset="0"/>
              </a:rPr>
              <a:t>The primary goal of the analysis using the COVID-19 dataset and World Development Indicators (WDI) dataset is to understand and visualize the impact of the COVID-19 pandemic across various countries, correlating it with different socio-economic and health indicators. </a:t>
            </a:r>
          </a:p>
          <a:p>
            <a:pPr>
              <a:lnSpc>
                <a:spcPct val="100000"/>
              </a:lnSpc>
            </a:pPr>
            <a:r>
              <a:rPr lang="en-US" sz="1200" dirty="0">
                <a:latin typeface="Comic Sans MS" panose="030F0702030302020204" pitchFamily="66" charset="0"/>
              </a:rPr>
              <a:t>The analysis aims to identify trends, patterns, and outliers that can inform public health responses and policy-making.</a:t>
            </a:r>
          </a:p>
          <a:p>
            <a:pPr marL="0" indent="0">
              <a:lnSpc>
                <a:spcPct val="100000"/>
              </a:lnSpc>
              <a:buNone/>
            </a:pPr>
            <a:r>
              <a:rPr lang="en-US" sz="1200" b="1" dirty="0">
                <a:latin typeface="Comic Sans MS" panose="030F0702030302020204" pitchFamily="66" charset="0"/>
              </a:rPr>
              <a:t>Actions:</a:t>
            </a:r>
          </a:p>
          <a:p>
            <a:pPr>
              <a:lnSpc>
                <a:spcPct val="100000"/>
              </a:lnSpc>
            </a:pPr>
            <a:r>
              <a:rPr lang="en-US" sz="1200" dirty="0">
                <a:latin typeface="Comic Sans MS" panose="030F0702030302020204" pitchFamily="66" charset="0"/>
              </a:rPr>
              <a:t>Data Integration and Cleaning:</a:t>
            </a:r>
          </a:p>
          <a:p>
            <a:pPr lvl="1">
              <a:lnSpc>
                <a:spcPct val="100000"/>
              </a:lnSpc>
            </a:pPr>
            <a:r>
              <a:rPr lang="en-US" sz="1200" dirty="0">
                <a:latin typeface="Comic Sans MS" panose="030F0702030302020204" pitchFamily="66" charset="0"/>
              </a:rPr>
              <a:t>Combine data from both datasets to align by country and date.</a:t>
            </a:r>
          </a:p>
          <a:p>
            <a:pPr lvl="1">
              <a:lnSpc>
                <a:spcPct val="100000"/>
              </a:lnSpc>
            </a:pPr>
            <a:r>
              <a:rPr lang="en-US" sz="1200" dirty="0">
                <a:latin typeface="Comic Sans MS" panose="030F0702030302020204" pitchFamily="66" charset="0"/>
              </a:rPr>
              <a:t>Clean the data by handling missing values, outliers, and errors.</a:t>
            </a:r>
          </a:p>
          <a:p>
            <a:pPr>
              <a:lnSpc>
                <a:spcPct val="100000"/>
              </a:lnSpc>
            </a:pPr>
            <a:r>
              <a:rPr lang="en-US" sz="1200" dirty="0">
                <a:latin typeface="Comic Sans MS" panose="030F0702030302020204" pitchFamily="66" charset="0"/>
              </a:rPr>
              <a:t>Data Exploration:</a:t>
            </a:r>
          </a:p>
          <a:p>
            <a:pPr lvl="1">
              <a:lnSpc>
                <a:spcPct val="100000"/>
              </a:lnSpc>
            </a:pPr>
            <a:r>
              <a:rPr lang="en-US" sz="1200" dirty="0">
                <a:latin typeface="Comic Sans MS" panose="030F0702030302020204" pitchFamily="66" charset="0"/>
              </a:rPr>
              <a:t>Performed preliminary analysis to understand the structure and key characteristics of the data.</a:t>
            </a:r>
          </a:p>
          <a:p>
            <a:pPr lvl="1">
              <a:lnSpc>
                <a:spcPct val="100000"/>
              </a:lnSpc>
            </a:pPr>
            <a:r>
              <a:rPr lang="en-US" sz="1200" dirty="0">
                <a:latin typeface="Comic Sans MS" panose="030F0702030302020204" pitchFamily="66" charset="0"/>
              </a:rPr>
              <a:t>Identified initial patterns or inconsistencies that may require deeper investigation.</a:t>
            </a:r>
          </a:p>
        </p:txBody>
      </p:sp>
      <mc:AlternateContent xmlns:mc="http://schemas.openxmlformats.org/markup-compatibility/2006">
        <mc:Choice xmlns:p14="http://schemas.microsoft.com/office/powerpoint/2010/main" Requires="p14">
          <p:contentPart p14:bwMode="auto" r:id="rId3">
            <p14:nvContentPartPr>
              <p14:cNvPr id="13" name="Ink 12">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5755403" y="1971579"/>
              <a:ext cx="360" cy="2160"/>
            </p14:xfrm>
          </p:contentPart>
        </mc:Choice>
        <mc:Fallback>
          <p:pic>
            <p:nvPicPr>
              <p:cNvPr id="13" name="Ink 12">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4"/>
              <a:stretch>
                <a:fillRect/>
              </a:stretch>
            </p:blipFill>
            <p:spPr>
              <a:xfrm>
                <a:off x="5737403" y="1956150"/>
                <a:ext cx="36000" cy="32709"/>
              </a:xfrm>
              <a:prstGeom prst="rect">
                <a:avLst/>
              </a:prstGeom>
            </p:spPr>
          </p:pic>
        </mc:Fallback>
      </mc:AlternateContent>
      <p:pic>
        <p:nvPicPr>
          <p:cNvPr id="6" name="Picture 5">
            <a:extLst>
              <a:ext uri="{FF2B5EF4-FFF2-40B4-BE49-F238E27FC236}">
                <a16:creationId xmlns:a16="http://schemas.microsoft.com/office/drawing/2014/main" id="{85DA3A7E-D559-228B-85E0-AE64039A570F}"/>
              </a:ext>
            </a:extLst>
          </p:cNvPr>
          <p:cNvPicPr>
            <a:picLocks noChangeAspect="1"/>
          </p:cNvPicPr>
          <p:nvPr/>
        </p:nvPicPr>
        <p:blipFill>
          <a:blip r:embed="rId5"/>
          <a:stretch>
            <a:fillRect/>
          </a:stretch>
        </p:blipFill>
        <p:spPr>
          <a:xfrm>
            <a:off x="228508" y="155638"/>
            <a:ext cx="5993632" cy="1054156"/>
          </a:xfrm>
          <a:prstGeom prst="rect">
            <a:avLst/>
          </a:prstGeom>
        </p:spPr>
      </p:pic>
    </p:spTree>
    <p:extLst>
      <p:ext uri="{BB962C8B-B14F-4D97-AF65-F5344CB8AC3E}">
        <p14:creationId xmlns:p14="http://schemas.microsoft.com/office/powerpoint/2010/main" val="15214742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394842B0-684D-44CC-B4BC-D13331CFD2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CD12A24-43CA-0FCF-7151-78EE4A675D59}"/>
              </a:ext>
            </a:extLst>
          </p:cNvPr>
          <p:cNvSpPr>
            <a:spLocks noGrp="1"/>
          </p:cNvSpPr>
          <p:nvPr>
            <p:ph type="title"/>
          </p:nvPr>
        </p:nvSpPr>
        <p:spPr>
          <a:xfrm>
            <a:off x="640080" y="329184"/>
            <a:ext cx="6894576" cy="1783080"/>
          </a:xfrm>
        </p:spPr>
        <p:txBody>
          <a:bodyPr anchor="b">
            <a:normAutofit/>
          </a:bodyPr>
          <a:lstStyle/>
          <a:p>
            <a:r>
              <a:rPr lang="en-IN" sz="7200"/>
              <a:t>Task Abstraction (2)</a:t>
            </a:r>
          </a:p>
        </p:txBody>
      </p:sp>
      <p:sp>
        <p:nvSpPr>
          <p:cNvPr id="20" name="sketchy rul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8952" y="2395728"/>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rgbClr val="CA93A7"/>
          </a:solidFill>
          <a:ln w="38100" cap="rnd">
            <a:solidFill>
              <a:srgbClr val="CA93A7"/>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0AA3BA3-CAFF-1105-BCAD-704006F0FB62}"/>
              </a:ext>
            </a:extLst>
          </p:cNvPr>
          <p:cNvSpPr>
            <a:spLocks noGrp="1"/>
          </p:cNvSpPr>
          <p:nvPr>
            <p:ph idx="1"/>
          </p:nvPr>
        </p:nvSpPr>
        <p:spPr>
          <a:xfrm>
            <a:off x="201168" y="2624328"/>
            <a:ext cx="7626096" cy="4178808"/>
          </a:xfrm>
        </p:spPr>
        <p:txBody>
          <a:bodyPr>
            <a:normAutofit lnSpcReduction="10000"/>
          </a:bodyPr>
          <a:lstStyle/>
          <a:p>
            <a:pPr>
              <a:lnSpc>
                <a:spcPct val="100000"/>
              </a:lnSpc>
            </a:pPr>
            <a:r>
              <a:rPr lang="en-US" sz="1200" dirty="0">
                <a:latin typeface="Comic Sans MS" panose="030F0702030302020204" pitchFamily="66" charset="0"/>
              </a:rPr>
              <a:t>Data Analysis:</a:t>
            </a:r>
          </a:p>
          <a:p>
            <a:pPr lvl="1">
              <a:lnSpc>
                <a:spcPct val="100000"/>
              </a:lnSpc>
            </a:pPr>
            <a:r>
              <a:rPr lang="en-US" sz="1200" dirty="0">
                <a:latin typeface="Comic Sans MS" panose="030F0702030302020204" pitchFamily="66" charset="0"/>
              </a:rPr>
              <a:t>Analyze COVID-19 trends such as total cases, deaths, and vaccination rates.</a:t>
            </a:r>
          </a:p>
          <a:p>
            <a:pPr lvl="1">
              <a:lnSpc>
                <a:spcPct val="100000"/>
              </a:lnSpc>
            </a:pPr>
            <a:r>
              <a:rPr lang="en-US" sz="1200" dirty="0">
                <a:latin typeface="Comic Sans MS" panose="030F0702030302020204" pitchFamily="66" charset="0"/>
              </a:rPr>
              <a:t>Correlate COVID-19 data with WDI indicators like GDP, health expenditure, and population density.</a:t>
            </a:r>
            <a:endParaRPr lang="en-IN" sz="1200" dirty="0">
              <a:latin typeface="Comic Sans MS" panose="030F0702030302020204" pitchFamily="66" charset="0"/>
            </a:endParaRPr>
          </a:p>
          <a:p>
            <a:pPr>
              <a:lnSpc>
                <a:spcPct val="100000"/>
              </a:lnSpc>
            </a:pPr>
            <a:r>
              <a:rPr lang="en-US" sz="1200" dirty="0">
                <a:latin typeface="Comic Sans MS" panose="030F0702030302020204" pitchFamily="66" charset="0"/>
              </a:rPr>
              <a:t>Visualization:</a:t>
            </a:r>
          </a:p>
          <a:p>
            <a:pPr lvl="1">
              <a:lnSpc>
                <a:spcPct val="100000"/>
              </a:lnSpc>
            </a:pPr>
            <a:r>
              <a:rPr lang="en-US" sz="1200" dirty="0">
                <a:latin typeface="Comic Sans MS" panose="030F0702030302020204" pitchFamily="66" charset="0"/>
              </a:rPr>
              <a:t>Develop interactive visualizations such as maps, heatmaps, and scatter plots to display COVID-19 metrics and their correlation with development indicators.</a:t>
            </a:r>
          </a:p>
          <a:p>
            <a:pPr lvl="1">
              <a:lnSpc>
                <a:spcPct val="100000"/>
              </a:lnSpc>
            </a:pPr>
            <a:r>
              <a:rPr lang="en-US" sz="1200" dirty="0">
                <a:latin typeface="Comic Sans MS" panose="030F0702030302020204" pitchFamily="66" charset="0"/>
              </a:rPr>
              <a:t>Utilize tools like D3.js for custom visualizations and Tableau for embedding comprehensive dashboards.</a:t>
            </a:r>
          </a:p>
          <a:p>
            <a:pPr>
              <a:lnSpc>
                <a:spcPct val="100000"/>
              </a:lnSpc>
            </a:pPr>
            <a:r>
              <a:rPr lang="en-US" sz="1200" dirty="0">
                <a:latin typeface="Comic Sans MS" panose="030F0702030302020204" pitchFamily="66" charset="0"/>
              </a:rPr>
              <a:t>Interpretation:</a:t>
            </a:r>
          </a:p>
          <a:p>
            <a:pPr lvl="1">
              <a:lnSpc>
                <a:spcPct val="100000"/>
              </a:lnSpc>
            </a:pPr>
            <a:r>
              <a:rPr lang="en-US" sz="1200" dirty="0">
                <a:latin typeface="Comic Sans MS" panose="030F0702030302020204" pitchFamily="66" charset="0"/>
              </a:rPr>
              <a:t>Interpret the visual data to extract meaningful insights regarding the spread of the virus, effectiveness of health interventions, and the impact on different economies.</a:t>
            </a:r>
          </a:p>
          <a:p>
            <a:pPr lvl="1">
              <a:lnSpc>
                <a:spcPct val="100000"/>
              </a:lnSpc>
            </a:pPr>
            <a:r>
              <a:rPr lang="en-US" sz="1200" dirty="0">
                <a:latin typeface="Comic Sans MS" panose="030F0702030302020204" pitchFamily="66" charset="0"/>
              </a:rPr>
              <a:t>Identify patterns that could suggest strategies for future pandemic preparedness and response.</a:t>
            </a:r>
          </a:p>
          <a:p>
            <a:pPr>
              <a:lnSpc>
                <a:spcPct val="100000"/>
              </a:lnSpc>
            </a:pPr>
            <a:r>
              <a:rPr lang="en-US" sz="1200" dirty="0">
                <a:latin typeface="Comic Sans MS" panose="030F0702030302020204" pitchFamily="66" charset="0"/>
              </a:rPr>
              <a:t>Reporting:</a:t>
            </a:r>
          </a:p>
          <a:p>
            <a:pPr lvl="1">
              <a:lnSpc>
                <a:spcPct val="100000"/>
              </a:lnSpc>
            </a:pPr>
            <a:r>
              <a:rPr lang="en-US" sz="1200" dirty="0">
                <a:latin typeface="Comic Sans MS" panose="030F0702030302020204" pitchFamily="66" charset="0"/>
              </a:rPr>
              <a:t>Prepare detailed reports and presentations outlining key findings, supported by data visualizations.</a:t>
            </a:r>
          </a:p>
          <a:p>
            <a:pPr lvl="1">
              <a:lnSpc>
                <a:spcPct val="100000"/>
              </a:lnSpc>
            </a:pPr>
            <a:r>
              <a:rPr lang="en-US" sz="1200" dirty="0">
                <a:latin typeface="Comic Sans MS" panose="030F0702030302020204" pitchFamily="66" charset="0"/>
              </a:rPr>
              <a:t>Provide recommendations based on the analysis to assist stakeholders in decision-making processes.</a:t>
            </a:r>
            <a:endParaRPr lang="en-IN" sz="1200" dirty="0">
              <a:latin typeface="Comic Sans MS" panose="030F0702030302020204" pitchFamily="66" charset="0"/>
            </a:endParaRPr>
          </a:p>
        </p:txBody>
      </p:sp>
      <p:pic>
        <p:nvPicPr>
          <p:cNvPr id="8" name="Picture 7">
            <a:extLst>
              <a:ext uri="{FF2B5EF4-FFF2-40B4-BE49-F238E27FC236}">
                <a16:creationId xmlns:a16="http://schemas.microsoft.com/office/drawing/2014/main" id="{F0556A7C-3B60-78BA-2486-AFF57A29F38C}"/>
              </a:ext>
            </a:extLst>
          </p:cNvPr>
          <p:cNvPicPr>
            <a:picLocks noChangeAspect="1"/>
          </p:cNvPicPr>
          <p:nvPr/>
        </p:nvPicPr>
        <p:blipFill rotWithShape="1">
          <a:blip r:embed="rId2"/>
          <a:srcRect r="14290" b="-2"/>
          <a:stretch/>
        </p:blipFill>
        <p:spPr>
          <a:xfrm>
            <a:off x="8156454" y="-5"/>
            <a:ext cx="4035547" cy="4178808"/>
          </a:xfrm>
          <a:custGeom>
            <a:avLst/>
            <a:gdLst/>
            <a:ahLst/>
            <a:cxnLst/>
            <a:rect l="l" t="t" r="r" b="b"/>
            <a:pathLst>
              <a:path w="4035547" h="4178808">
                <a:moveTo>
                  <a:pt x="14988" y="0"/>
                </a:moveTo>
                <a:lnTo>
                  <a:pt x="4035547" y="0"/>
                </a:lnTo>
                <a:lnTo>
                  <a:pt x="4035547" y="4161794"/>
                </a:lnTo>
                <a:lnTo>
                  <a:pt x="3918602" y="4164199"/>
                </a:lnTo>
                <a:cubicBezTo>
                  <a:pt x="3673497" y="4178956"/>
                  <a:pt x="3428120" y="4172295"/>
                  <a:pt x="3183014" y="4175560"/>
                </a:cubicBezTo>
                <a:cubicBezTo>
                  <a:pt x="2855121" y="4180001"/>
                  <a:pt x="2527499" y="4168639"/>
                  <a:pt x="2199742" y="4167595"/>
                </a:cubicBezTo>
                <a:cubicBezTo>
                  <a:pt x="2132562" y="4167334"/>
                  <a:pt x="2065110" y="4170729"/>
                  <a:pt x="1998202" y="4175952"/>
                </a:cubicBezTo>
                <a:cubicBezTo>
                  <a:pt x="1905507" y="4183005"/>
                  <a:pt x="1814033" y="4174124"/>
                  <a:pt x="1722153" y="4165766"/>
                </a:cubicBezTo>
                <a:cubicBezTo>
                  <a:pt x="1611407" y="4155711"/>
                  <a:pt x="1500933" y="4164591"/>
                  <a:pt x="1390867" y="4176214"/>
                </a:cubicBezTo>
                <a:lnTo>
                  <a:pt x="1348076" y="4178808"/>
                </a:lnTo>
                <a:lnTo>
                  <a:pt x="597587" y="4178808"/>
                </a:lnTo>
                <a:lnTo>
                  <a:pt x="507890" y="4175773"/>
                </a:lnTo>
                <a:cubicBezTo>
                  <a:pt x="403218" y="4174810"/>
                  <a:pt x="298546" y="4175691"/>
                  <a:pt x="193840" y="4176214"/>
                </a:cubicBezTo>
                <a:lnTo>
                  <a:pt x="2757" y="4175742"/>
                </a:lnTo>
                <a:lnTo>
                  <a:pt x="2810" y="4034870"/>
                </a:lnTo>
                <a:cubicBezTo>
                  <a:pt x="5629" y="3979851"/>
                  <a:pt x="10539" y="3924896"/>
                  <a:pt x="15416" y="3870068"/>
                </a:cubicBezTo>
                <a:cubicBezTo>
                  <a:pt x="23018" y="3799731"/>
                  <a:pt x="25045" y="3728899"/>
                  <a:pt x="21498" y="3658244"/>
                </a:cubicBezTo>
                <a:cubicBezTo>
                  <a:pt x="17063" y="3602147"/>
                  <a:pt x="10095" y="3546050"/>
                  <a:pt x="8828" y="3489953"/>
                </a:cubicBezTo>
                <a:cubicBezTo>
                  <a:pt x="6548" y="3389688"/>
                  <a:pt x="7434" y="3289424"/>
                  <a:pt x="13262" y="3189160"/>
                </a:cubicBezTo>
                <a:cubicBezTo>
                  <a:pt x="16176" y="3138901"/>
                  <a:pt x="20864" y="3089150"/>
                  <a:pt x="22891" y="3038510"/>
                </a:cubicBezTo>
                <a:cubicBezTo>
                  <a:pt x="24918" y="2987870"/>
                  <a:pt x="28973" y="2936723"/>
                  <a:pt x="17444" y="2887098"/>
                </a:cubicBezTo>
                <a:cubicBezTo>
                  <a:pt x="-2068" y="2802699"/>
                  <a:pt x="12249" y="2718680"/>
                  <a:pt x="16430" y="2634534"/>
                </a:cubicBezTo>
                <a:cubicBezTo>
                  <a:pt x="18964" y="2582244"/>
                  <a:pt x="34168" y="2528685"/>
                  <a:pt x="20738" y="2477919"/>
                </a:cubicBezTo>
                <a:cubicBezTo>
                  <a:pt x="-421" y="2398342"/>
                  <a:pt x="13389" y="2320415"/>
                  <a:pt x="20738" y="2242107"/>
                </a:cubicBezTo>
                <a:cubicBezTo>
                  <a:pt x="29213" y="2168001"/>
                  <a:pt x="27718" y="2093082"/>
                  <a:pt x="16303" y="2019369"/>
                </a:cubicBezTo>
                <a:cubicBezTo>
                  <a:pt x="1986" y="1946239"/>
                  <a:pt x="1986" y="1871028"/>
                  <a:pt x="16303" y="1797899"/>
                </a:cubicBezTo>
                <a:cubicBezTo>
                  <a:pt x="28162" y="1737537"/>
                  <a:pt x="29530" y="1675589"/>
                  <a:pt x="20357" y="1614758"/>
                </a:cubicBezTo>
                <a:cubicBezTo>
                  <a:pt x="14149" y="1571226"/>
                  <a:pt x="3000" y="1527947"/>
                  <a:pt x="1480" y="1484415"/>
                </a:cubicBezTo>
                <a:cubicBezTo>
                  <a:pt x="-1662" y="1393377"/>
                  <a:pt x="200" y="1302238"/>
                  <a:pt x="7055" y="1211417"/>
                </a:cubicBezTo>
                <a:cubicBezTo>
                  <a:pt x="15036" y="1107980"/>
                  <a:pt x="30366" y="1004923"/>
                  <a:pt x="19724" y="900725"/>
                </a:cubicBezTo>
                <a:cubicBezTo>
                  <a:pt x="16050" y="864934"/>
                  <a:pt x="8575" y="829270"/>
                  <a:pt x="7815" y="793353"/>
                </a:cubicBezTo>
                <a:cubicBezTo>
                  <a:pt x="6168" y="726087"/>
                  <a:pt x="5407" y="659710"/>
                  <a:pt x="9208" y="590286"/>
                </a:cubicBezTo>
                <a:cubicBezTo>
                  <a:pt x="13009" y="520863"/>
                  <a:pt x="27452" y="450424"/>
                  <a:pt x="17697" y="382270"/>
                </a:cubicBezTo>
                <a:cubicBezTo>
                  <a:pt x="7941" y="314115"/>
                  <a:pt x="14276" y="247103"/>
                  <a:pt x="20611" y="180218"/>
                </a:cubicBezTo>
                <a:cubicBezTo>
                  <a:pt x="23652" y="148426"/>
                  <a:pt x="25711" y="116982"/>
                  <a:pt x="25156" y="85665"/>
                </a:cubicBezTo>
                <a:close/>
              </a:path>
            </a:pathLst>
          </a:custGeom>
        </p:spPr>
      </p:pic>
      <p:pic>
        <p:nvPicPr>
          <p:cNvPr id="6" name="Picture 5">
            <a:extLst>
              <a:ext uri="{FF2B5EF4-FFF2-40B4-BE49-F238E27FC236}">
                <a16:creationId xmlns:a16="http://schemas.microsoft.com/office/drawing/2014/main" id="{CC29858C-6392-B061-923C-623E6EEC81A9}"/>
              </a:ext>
            </a:extLst>
          </p:cNvPr>
          <p:cNvPicPr>
            <a:picLocks noChangeAspect="1"/>
          </p:cNvPicPr>
          <p:nvPr/>
        </p:nvPicPr>
        <p:blipFill rotWithShape="1">
          <a:blip r:embed="rId3"/>
          <a:srcRect l="19680" r="52750"/>
          <a:stretch/>
        </p:blipFill>
        <p:spPr>
          <a:xfrm>
            <a:off x="8156454" y="4362195"/>
            <a:ext cx="4035547" cy="2495811"/>
          </a:xfrm>
          <a:custGeom>
            <a:avLst/>
            <a:gdLst/>
            <a:ahLst/>
            <a:cxnLst/>
            <a:rect l="l" t="t" r="r" b="b"/>
            <a:pathLst>
              <a:path w="4047645" h="2495811">
                <a:moveTo>
                  <a:pt x="2441891" y="4"/>
                </a:moveTo>
                <a:cubicBezTo>
                  <a:pt x="2489381" y="-78"/>
                  <a:pt x="2536882" y="1163"/>
                  <a:pt x="2584383" y="4428"/>
                </a:cubicBezTo>
                <a:cubicBezTo>
                  <a:pt x="2744314" y="17813"/>
                  <a:pt x="2904989" y="21079"/>
                  <a:pt x="3065367" y="14222"/>
                </a:cubicBezTo>
                <a:cubicBezTo>
                  <a:pt x="3194244" y="5694"/>
                  <a:pt x="3323514" y="4206"/>
                  <a:pt x="3452568" y="9782"/>
                </a:cubicBezTo>
                <a:cubicBezTo>
                  <a:pt x="3572813" y="16442"/>
                  <a:pt x="3693059" y="23233"/>
                  <a:pt x="3813712" y="19315"/>
                </a:cubicBezTo>
                <a:cubicBezTo>
                  <a:pt x="3861755" y="17748"/>
                  <a:pt x="3909121" y="15789"/>
                  <a:pt x="3956758" y="13177"/>
                </a:cubicBezTo>
                <a:lnTo>
                  <a:pt x="4047645" y="9696"/>
                </a:lnTo>
                <a:lnTo>
                  <a:pt x="4047645" y="2495811"/>
                </a:lnTo>
                <a:lnTo>
                  <a:pt x="28177" y="2495811"/>
                </a:lnTo>
                <a:lnTo>
                  <a:pt x="28782" y="2485852"/>
                </a:lnTo>
                <a:cubicBezTo>
                  <a:pt x="31911" y="2365446"/>
                  <a:pt x="35027" y="2245002"/>
                  <a:pt x="38157" y="2124521"/>
                </a:cubicBezTo>
                <a:cubicBezTo>
                  <a:pt x="38284" y="2119444"/>
                  <a:pt x="39171" y="2114494"/>
                  <a:pt x="39171" y="2109417"/>
                </a:cubicBezTo>
                <a:cubicBezTo>
                  <a:pt x="48166" y="1995573"/>
                  <a:pt x="53107" y="1881729"/>
                  <a:pt x="18899" y="1770550"/>
                </a:cubicBezTo>
                <a:cubicBezTo>
                  <a:pt x="15871" y="1760104"/>
                  <a:pt x="14262" y="1749304"/>
                  <a:pt x="14084" y="1738440"/>
                </a:cubicBezTo>
                <a:cubicBezTo>
                  <a:pt x="12413" y="1641514"/>
                  <a:pt x="16644" y="1544587"/>
                  <a:pt x="26754" y="1448181"/>
                </a:cubicBezTo>
                <a:cubicBezTo>
                  <a:pt x="31949" y="1389038"/>
                  <a:pt x="26754" y="1329006"/>
                  <a:pt x="43478" y="1270498"/>
                </a:cubicBezTo>
                <a:cubicBezTo>
                  <a:pt x="50864" y="1241421"/>
                  <a:pt x="55109" y="1211634"/>
                  <a:pt x="56147" y="1181656"/>
                </a:cubicBezTo>
                <a:cubicBezTo>
                  <a:pt x="59948" y="1109060"/>
                  <a:pt x="38537" y="1040779"/>
                  <a:pt x="18139" y="972244"/>
                </a:cubicBezTo>
                <a:cubicBezTo>
                  <a:pt x="7370" y="935945"/>
                  <a:pt x="-5426" y="898886"/>
                  <a:pt x="2429" y="860811"/>
                </a:cubicBezTo>
                <a:cubicBezTo>
                  <a:pt x="16707" y="802251"/>
                  <a:pt x="24854" y="742359"/>
                  <a:pt x="26754" y="682112"/>
                </a:cubicBezTo>
                <a:cubicBezTo>
                  <a:pt x="26754" y="639468"/>
                  <a:pt x="16365" y="597712"/>
                  <a:pt x="20039" y="555195"/>
                </a:cubicBezTo>
                <a:cubicBezTo>
                  <a:pt x="28211" y="472712"/>
                  <a:pt x="30238" y="389734"/>
                  <a:pt x="26121" y="306946"/>
                </a:cubicBezTo>
                <a:cubicBezTo>
                  <a:pt x="26095" y="273846"/>
                  <a:pt x="29846" y="240848"/>
                  <a:pt x="37270" y="208585"/>
                </a:cubicBezTo>
                <a:cubicBezTo>
                  <a:pt x="46506" y="151651"/>
                  <a:pt x="48419" y="93777"/>
                  <a:pt x="42971" y="36360"/>
                </a:cubicBezTo>
                <a:lnTo>
                  <a:pt x="38853" y="8429"/>
                </a:lnTo>
                <a:lnTo>
                  <a:pt x="56649" y="7824"/>
                </a:lnTo>
                <a:cubicBezTo>
                  <a:pt x="210497" y="-156"/>
                  <a:pt x="364754" y="3162"/>
                  <a:pt x="518087" y="17748"/>
                </a:cubicBezTo>
                <a:cubicBezTo>
                  <a:pt x="626567" y="25440"/>
                  <a:pt x="735534" y="24213"/>
                  <a:pt x="843809" y="14092"/>
                </a:cubicBezTo>
                <a:cubicBezTo>
                  <a:pt x="1042499" y="-1711"/>
                  <a:pt x="1240782" y="10958"/>
                  <a:pt x="1439065" y="21666"/>
                </a:cubicBezTo>
                <a:cubicBezTo>
                  <a:pt x="1631105" y="32113"/>
                  <a:pt x="1823010" y="24408"/>
                  <a:pt x="2015050" y="17487"/>
                </a:cubicBezTo>
                <a:cubicBezTo>
                  <a:pt x="2157045" y="12394"/>
                  <a:pt x="2299420" y="249"/>
                  <a:pt x="2441891" y="4"/>
                </a:cubicBezTo>
                <a:close/>
              </a:path>
            </a:pathLst>
          </a:custGeom>
        </p:spPr>
      </p:pic>
    </p:spTree>
    <p:extLst>
      <p:ext uri="{BB962C8B-B14F-4D97-AF65-F5344CB8AC3E}">
        <p14:creationId xmlns:p14="http://schemas.microsoft.com/office/powerpoint/2010/main" val="31375118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E6CA09F6-3AA4-4DFB-92C2-15B3F16500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6977AF5-D802-91D5-4884-9C2B98AFF6E1}"/>
              </a:ext>
            </a:extLst>
          </p:cNvPr>
          <p:cNvSpPr>
            <a:spLocks noGrp="1"/>
          </p:cNvSpPr>
          <p:nvPr>
            <p:ph type="title"/>
          </p:nvPr>
        </p:nvSpPr>
        <p:spPr>
          <a:xfrm>
            <a:off x="4523088" y="365125"/>
            <a:ext cx="6986015" cy="1776484"/>
          </a:xfrm>
        </p:spPr>
        <p:txBody>
          <a:bodyPr anchor="b">
            <a:normAutofit/>
          </a:bodyPr>
          <a:lstStyle/>
          <a:p>
            <a:r>
              <a:rPr lang="en-IN" dirty="0"/>
              <a:t>Implementation</a:t>
            </a:r>
          </a:p>
        </p:txBody>
      </p:sp>
      <p:pic>
        <p:nvPicPr>
          <p:cNvPr id="9" name="Picture 8">
            <a:extLst>
              <a:ext uri="{FF2B5EF4-FFF2-40B4-BE49-F238E27FC236}">
                <a16:creationId xmlns:a16="http://schemas.microsoft.com/office/drawing/2014/main" id="{B84AA41A-08C4-D56C-985A-332451D45C2A}"/>
              </a:ext>
            </a:extLst>
          </p:cNvPr>
          <p:cNvPicPr>
            <a:picLocks noChangeAspect="1"/>
          </p:cNvPicPr>
          <p:nvPr/>
        </p:nvPicPr>
        <p:blipFill>
          <a:blip r:embed="rId2"/>
          <a:stretch>
            <a:fillRect/>
          </a:stretch>
        </p:blipFill>
        <p:spPr>
          <a:xfrm>
            <a:off x="280554" y="393358"/>
            <a:ext cx="3532036" cy="1730697"/>
          </a:xfrm>
          <a:prstGeom prst="rect">
            <a:avLst/>
          </a:prstGeom>
        </p:spPr>
      </p:pic>
      <p:sp>
        <p:nvSpPr>
          <p:cNvPr id="16" name="sketchy rule">
            <a:extLst>
              <a:ext uri="{FF2B5EF4-FFF2-40B4-BE49-F238E27FC236}">
                <a16:creationId xmlns:a16="http://schemas.microsoft.com/office/drawing/2014/main" id="{E0787460-62AF-47DB-8E74-8598B9833C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23088" y="2309498"/>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rgbClr val="CA93A7"/>
          </a:solidFill>
          <a:ln w="38100" cap="rnd">
            <a:solidFill>
              <a:srgbClr val="CA93A7"/>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122AA944-F692-080A-1BAE-1CEF21E469B4}"/>
              </a:ext>
            </a:extLst>
          </p:cNvPr>
          <p:cNvPicPr>
            <a:picLocks noChangeAspect="1"/>
          </p:cNvPicPr>
          <p:nvPr/>
        </p:nvPicPr>
        <p:blipFill>
          <a:blip r:embed="rId3"/>
          <a:stretch>
            <a:fillRect/>
          </a:stretch>
        </p:blipFill>
        <p:spPr>
          <a:xfrm>
            <a:off x="280554" y="2646002"/>
            <a:ext cx="3532036" cy="1545265"/>
          </a:xfrm>
          <a:prstGeom prst="rect">
            <a:avLst/>
          </a:prstGeom>
        </p:spPr>
      </p:pic>
      <p:pic>
        <p:nvPicPr>
          <p:cNvPr id="5" name="Picture 4">
            <a:extLst>
              <a:ext uri="{FF2B5EF4-FFF2-40B4-BE49-F238E27FC236}">
                <a16:creationId xmlns:a16="http://schemas.microsoft.com/office/drawing/2014/main" id="{D348C867-C49D-8560-7B27-2B329B76A655}"/>
              </a:ext>
            </a:extLst>
          </p:cNvPr>
          <p:cNvPicPr>
            <a:picLocks noChangeAspect="1"/>
          </p:cNvPicPr>
          <p:nvPr/>
        </p:nvPicPr>
        <p:blipFill>
          <a:blip r:embed="rId4"/>
          <a:stretch>
            <a:fillRect/>
          </a:stretch>
        </p:blipFill>
        <p:spPr>
          <a:xfrm>
            <a:off x="489201" y="4581846"/>
            <a:ext cx="3114741" cy="1993434"/>
          </a:xfrm>
          <a:prstGeom prst="rect">
            <a:avLst/>
          </a:prstGeom>
        </p:spPr>
      </p:pic>
      <p:sp>
        <p:nvSpPr>
          <p:cNvPr id="3" name="Content Placeholder 2">
            <a:extLst>
              <a:ext uri="{FF2B5EF4-FFF2-40B4-BE49-F238E27FC236}">
                <a16:creationId xmlns:a16="http://schemas.microsoft.com/office/drawing/2014/main" id="{CBE7D1CB-DD8D-42D5-2FB5-BCC4AF567846}"/>
              </a:ext>
            </a:extLst>
          </p:cNvPr>
          <p:cNvSpPr>
            <a:spLocks noGrp="1"/>
          </p:cNvSpPr>
          <p:nvPr>
            <p:ph idx="1"/>
          </p:nvPr>
        </p:nvSpPr>
        <p:spPr>
          <a:xfrm>
            <a:off x="4523087" y="2504819"/>
            <a:ext cx="6986016" cy="3672144"/>
          </a:xfrm>
        </p:spPr>
        <p:txBody>
          <a:bodyPr>
            <a:normAutofit/>
          </a:bodyPr>
          <a:lstStyle/>
          <a:p>
            <a:pPr marL="0" indent="0">
              <a:lnSpc>
                <a:spcPct val="100000"/>
              </a:lnSpc>
              <a:buNone/>
            </a:pPr>
            <a:r>
              <a:rPr lang="en-US" sz="1100" b="1">
                <a:latin typeface="Comic Sans MS" panose="030F0702030302020204" pitchFamily="66" charset="0"/>
              </a:rPr>
              <a:t>Tools used for different visualizations:</a:t>
            </a:r>
          </a:p>
          <a:p>
            <a:pPr marL="0" indent="0">
              <a:lnSpc>
                <a:spcPct val="100000"/>
              </a:lnSpc>
              <a:buNone/>
            </a:pPr>
            <a:r>
              <a:rPr lang="en-US" sz="1100" b="1">
                <a:latin typeface="Comic Sans MS" panose="030F0702030302020204" pitchFamily="66" charset="0"/>
              </a:rPr>
              <a:t>D3.js:</a:t>
            </a:r>
          </a:p>
          <a:p>
            <a:pPr>
              <a:lnSpc>
                <a:spcPct val="100000"/>
              </a:lnSpc>
            </a:pPr>
            <a:r>
              <a:rPr lang="en-US" sz="1100">
                <a:latin typeface="Comic Sans MS" panose="030F0702030302020204" pitchFamily="66" charset="0"/>
              </a:rPr>
              <a:t>To visualize the attributes such as total cases, total deaths, vaccinations </a:t>
            </a:r>
            <a:r>
              <a:rPr lang="en-US" sz="1100" err="1">
                <a:latin typeface="Comic Sans MS" panose="030F0702030302020204" pitchFamily="66" charset="0"/>
              </a:rPr>
              <a:t>etc</a:t>
            </a:r>
            <a:r>
              <a:rPr lang="en-US" sz="1100">
                <a:latin typeface="Comic Sans MS" panose="030F0702030302020204" pitchFamily="66" charset="0"/>
              </a:rPr>
              <a:t>, I have built a world map using d3.js. The JavaScript code (map.js) uses D3.js to draw a world map and color-code countries based on different metrics like total cases, deaths, ICU patients, etc. I have made the map visualization responsive to user interactions such as mouse hover and it provides additional information via tooltips.</a:t>
            </a:r>
          </a:p>
          <a:p>
            <a:pPr marL="0" indent="0">
              <a:lnSpc>
                <a:spcPct val="100000"/>
              </a:lnSpc>
              <a:buNone/>
            </a:pPr>
            <a:r>
              <a:rPr lang="en-US" sz="1100" b="1">
                <a:latin typeface="Comic Sans MS" panose="030F0702030302020204" pitchFamily="66" charset="0"/>
              </a:rPr>
              <a:t>Tableau:</a:t>
            </a:r>
          </a:p>
          <a:p>
            <a:pPr marL="0" indent="0">
              <a:lnSpc>
                <a:spcPct val="100000"/>
              </a:lnSpc>
              <a:buNone/>
            </a:pPr>
            <a:r>
              <a:rPr lang="en-US" sz="1100">
                <a:latin typeface="Comic Sans MS" panose="030F0702030302020204" pitchFamily="66" charset="0"/>
              </a:rPr>
              <a:t>I have used Tableau to create a dashboard to show the relation between different factors such as Covid 19 cases and deaths across countries and economic attributes such as GDP, stocks and unemployment</a:t>
            </a:r>
            <a:br>
              <a:rPr lang="en-US" sz="1100">
                <a:latin typeface="Comic Sans MS" panose="030F0702030302020204" pitchFamily="66" charset="0"/>
              </a:rPr>
            </a:br>
            <a:endParaRPr lang="en-US" sz="1100">
              <a:latin typeface="Comic Sans MS" panose="030F0702030302020204" pitchFamily="66" charset="0"/>
            </a:endParaRPr>
          </a:p>
          <a:p>
            <a:pPr marL="0" indent="0">
              <a:lnSpc>
                <a:spcPct val="100000"/>
              </a:lnSpc>
              <a:buNone/>
            </a:pPr>
            <a:r>
              <a:rPr lang="en-US" sz="1100" b="1">
                <a:latin typeface="Comic Sans MS" panose="030F0702030302020204" pitchFamily="66" charset="0"/>
              </a:rPr>
              <a:t>Python:</a:t>
            </a:r>
          </a:p>
          <a:p>
            <a:pPr>
              <a:lnSpc>
                <a:spcPct val="100000"/>
              </a:lnSpc>
            </a:pPr>
            <a:r>
              <a:rPr lang="en-US" sz="1100">
                <a:latin typeface="Comic Sans MS" panose="030F0702030302020204" pitchFamily="66" charset="0"/>
              </a:rPr>
              <a:t>I have used Plotly library in python to create bubble charts and scatter plots to show the relation between factors such as unemployment, GDP </a:t>
            </a:r>
            <a:r>
              <a:rPr lang="en-US" sz="1100" err="1">
                <a:latin typeface="Comic Sans MS" panose="030F0702030302020204" pitchFamily="66" charset="0"/>
              </a:rPr>
              <a:t>etc</a:t>
            </a:r>
            <a:r>
              <a:rPr lang="en-US" sz="1100">
                <a:latin typeface="Comic Sans MS" panose="030F0702030302020204" pitchFamily="66" charset="0"/>
              </a:rPr>
              <a:t> </a:t>
            </a:r>
            <a:endParaRPr lang="en-IN" sz="1100"/>
          </a:p>
          <a:p>
            <a:pPr>
              <a:lnSpc>
                <a:spcPct val="100000"/>
              </a:lnSpc>
            </a:pPr>
            <a:endParaRPr lang="en-US" sz="1100">
              <a:latin typeface="Comic Sans MS" panose="030F0702030302020204" pitchFamily="66" charset="0"/>
            </a:endParaRPr>
          </a:p>
        </p:txBody>
      </p:sp>
    </p:spTree>
    <p:extLst>
      <p:ext uri="{BB962C8B-B14F-4D97-AF65-F5344CB8AC3E}">
        <p14:creationId xmlns:p14="http://schemas.microsoft.com/office/powerpoint/2010/main" val="28484168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6804CCDD-88C7-4B43-A381-F2D8DAF62B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83A4EE3-6B1D-9887-656A-57535F1C6D69}"/>
              </a:ext>
            </a:extLst>
          </p:cNvPr>
          <p:cNvSpPr>
            <a:spLocks noGrp="1"/>
          </p:cNvSpPr>
          <p:nvPr>
            <p:ph type="title"/>
          </p:nvPr>
        </p:nvSpPr>
        <p:spPr>
          <a:xfrm>
            <a:off x="612648" y="365124"/>
            <a:ext cx="5221224" cy="2066544"/>
          </a:xfrm>
        </p:spPr>
        <p:txBody>
          <a:bodyPr anchor="b">
            <a:normAutofit/>
          </a:bodyPr>
          <a:lstStyle/>
          <a:p>
            <a:r>
              <a:rPr lang="en-US" dirty="0"/>
              <a:t>Python Plots</a:t>
            </a:r>
            <a:endParaRPr lang="en-IN" dirty="0"/>
          </a:p>
        </p:txBody>
      </p:sp>
      <p:pic>
        <p:nvPicPr>
          <p:cNvPr id="5" name="Picture 4" descr="A graph with numbers and lines&#10;&#10;Description automatically generated with medium confidence">
            <a:extLst>
              <a:ext uri="{FF2B5EF4-FFF2-40B4-BE49-F238E27FC236}">
                <a16:creationId xmlns:a16="http://schemas.microsoft.com/office/drawing/2014/main" id="{EBDE698B-357A-5F7C-BBC6-7986AD35A450}"/>
              </a:ext>
            </a:extLst>
          </p:cNvPr>
          <p:cNvPicPr>
            <a:picLocks noChangeAspect="1"/>
          </p:cNvPicPr>
          <p:nvPr/>
        </p:nvPicPr>
        <p:blipFill rotWithShape="1">
          <a:blip r:embed="rId2"/>
          <a:srcRect r="46477" b="2"/>
          <a:stretch/>
        </p:blipFill>
        <p:spPr>
          <a:xfrm>
            <a:off x="6394317" y="2"/>
            <a:ext cx="2757736" cy="2524633"/>
          </a:xfrm>
          <a:custGeom>
            <a:avLst/>
            <a:gdLst/>
            <a:ahLst/>
            <a:cxnLst/>
            <a:rect l="l" t="t" r="r" b="b"/>
            <a:pathLst>
              <a:path w="2757736" h="2524633">
                <a:moveTo>
                  <a:pt x="21123" y="0"/>
                </a:moveTo>
                <a:lnTo>
                  <a:pt x="2731055" y="0"/>
                </a:lnTo>
                <a:lnTo>
                  <a:pt x="2730838" y="5093"/>
                </a:lnTo>
                <a:cubicBezTo>
                  <a:pt x="2730487" y="45377"/>
                  <a:pt x="2732295" y="85646"/>
                  <a:pt x="2738658" y="125789"/>
                </a:cubicBezTo>
                <a:cubicBezTo>
                  <a:pt x="2756621" y="238377"/>
                  <a:pt x="2761924" y="352450"/>
                  <a:pt x="2754463" y="466085"/>
                </a:cubicBezTo>
                <a:cubicBezTo>
                  <a:pt x="2744150" y="620982"/>
                  <a:pt x="2730085" y="775628"/>
                  <a:pt x="2725799" y="930904"/>
                </a:cubicBezTo>
                <a:cubicBezTo>
                  <a:pt x="2721780" y="1082146"/>
                  <a:pt x="2734774" y="1233389"/>
                  <a:pt x="2744685" y="1383875"/>
                </a:cubicBezTo>
                <a:cubicBezTo>
                  <a:pt x="2759152" y="1603429"/>
                  <a:pt x="2748838" y="1823108"/>
                  <a:pt x="2739863" y="2042788"/>
                </a:cubicBezTo>
                <a:cubicBezTo>
                  <a:pt x="2736448" y="2125925"/>
                  <a:pt x="2737930" y="2209061"/>
                  <a:pt x="2740205" y="2292197"/>
                </a:cubicBezTo>
                <a:lnTo>
                  <a:pt x="2744484" y="2501376"/>
                </a:lnTo>
                <a:lnTo>
                  <a:pt x="2513574" y="2517337"/>
                </a:lnTo>
                <a:cubicBezTo>
                  <a:pt x="2415696" y="2521959"/>
                  <a:pt x="2317754" y="2524358"/>
                  <a:pt x="2219717" y="2524288"/>
                </a:cubicBezTo>
                <a:cubicBezTo>
                  <a:pt x="2139473" y="2526009"/>
                  <a:pt x="2059213" y="2521297"/>
                  <a:pt x="1979578" y="2510176"/>
                </a:cubicBezTo>
                <a:cubicBezTo>
                  <a:pt x="1865287" y="2491406"/>
                  <a:pt x="1749852" y="2477294"/>
                  <a:pt x="1633783" y="2489008"/>
                </a:cubicBezTo>
                <a:cubicBezTo>
                  <a:pt x="1553779" y="2497192"/>
                  <a:pt x="1473902" y="2501991"/>
                  <a:pt x="1393517" y="2501709"/>
                </a:cubicBezTo>
                <a:cubicBezTo>
                  <a:pt x="1208744" y="2501709"/>
                  <a:pt x="1023847" y="2500016"/>
                  <a:pt x="839074" y="2503543"/>
                </a:cubicBezTo>
                <a:cubicBezTo>
                  <a:pt x="674622" y="2506648"/>
                  <a:pt x="510804" y="2513421"/>
                  <a:pt x="346224" y="2496346"/>
                </a:cubicBezTo>
                <a:cubicBezTo>
                  <a:pt x="285491" y="2490066"/>
                  <a:pt x="224679" y="2485859"/>
                  <a:pt x="163814" y="2483127"/>
                </a:cubicBezTo>
                <a:lnTo>
                  <a:pt x="18517" y="2479653"/>
                </a:lnTo>
                <a:lnTo>
                  <a:pt x="18260" y="2465175"/>
                </a:lnTo>
                <a:cubicBezTo>
                  <a:pt x="17160" y="2423362"/>
                  <a:pt x="16458" y="2381580"/>
                  <a:pt x="22836" y="2339990"/>
                </a:cubicBezTo>
                <a:cubicBezTo>
                  <a:pt x="31895" y="2273000"/>
                  <a:pt x="32239" y="2205116"/>
                  <a:pt x="23857" y="2138036"/>
                </a:cubicBezTo>
                <a:cubicBezTo>
                  <a:pt x="8778" y="2011225"/>
                  <a:pt x="9721" y="1883023"/>
                  <a:pt x="26663" y="1756454"/>
                </a:cubicBezTo>
                <a:cubicBezTo>
                  <a:pt x="37125" y="1682587"/>
                  <a:pt x="43121" y="1606552"/>
                  <a:pt x="24367" y="1534088"/>
                </a:cubicBezTo>
                <a:cubicBezTo>
                  <a:pt x="-19775" y="1363773"/>
                  <a:pt x="5996" y="1193203"/>
                  <a:pt x="24367" y="1023781"/>
                </a:cubicBezTo>
                <a:cubicBezTo>
                  <a:pt x="35530" y="932794"/>
                  <a:pt x="35786" y="840798"/>
                  <a:pt x="25133" y="749747"/>
                </a:cubicBezTo>
                <a:cubicBezTo>
                  <a:pt x="6226" y="615268"/>
                  <a:pt x="2577" y="479090"/>
                  <a:pt x="14289" y="343797"/>
                </a:cubicBezTo>
                <a:cubicBezTo>
                  <a:pt x="24877" y="233188"/>
                  <a:pt x="35339" y="122324"/>
                  <a:pt x="22581" y="10822"/>
                </a:cubicBezTo>
                <a:close/>
              </a:path>
            </a:pathLst>
          </a:custGeom>
        </p:spPr>
      </p:pic>
      <p:pic>
        <p:nvPicPr>
          <p:cNvPr id="7" name="Picture 6" descr="A blue and yellow rectangle with white lines&#10;&#10;Description automatically generated">
            <a:extLst>
              <a:ext uri="{FF2B5EF4-FFF2-40B4-BE49-F238E27FC236}">
                <a16:creationId xmlns:a16="http://schemas.microsoft.com/office/drawing/2014/main" id="{34D8CE8A-AD9C-FDB2-BC54-DB227CE7809E}"/>
              </a:ext>
            </a:extLst>
          </p:cNvPr>
          <p:cNvPicPr>
            <a:picLocks noChangeAspect="1"/>
          </p:cNvPicPr>
          <p:nvPr/>
        </p:nvPicPr>
        <p:blipFill rotWithShape="1">
          <a:blip r:embed="rId3"/>
          <a:srcRect l="13982" r="29704" b="-1"/>
          <a:stretch/>
        </p:blipFill>
        <p:spPr>
          <a:xfrm>
            <a:off x="9339374" y="1"/>
            <a:ext cx="2852627" cy="2520152"/>
          </a:xfrm>
          <a:custGeom>
            <a:avLst/>
            <a:gdLst/>
            <a:ahLst/>
            <a:cxnLst/>
            <a:rect l="l" t="t" r="r" b="b"/>
            <a:pathLst>
              <a:path w="2852627" h="2520152">
                <a:moveTo>
                  <a:pt x="10064" y="0"/>
                </a:moveTo>
                <a:lnTo>
                  <a:pt x="2852627" y="0"/>
                </a:lnTo>
                <a:lnTo>
                  <a:pt x="2852627" y="2486586"/>
                </a:lnTo>
                <a:lnTo>
                  <a:pt x="2722923" y="2488164"/>
                </a:lnTo>
                <a:cubicBezTo>
                  <a:pt x="2674488" y="2490004"/>
                  <a:pt x="2626073" y="2493170"/>
                  <a:pt x="2577690" y="2497898"/>
                </a:cubicBezTo>
                <a:cubicBezTo>
                  <a:pt x="2399458" y="2512970"/>
                  <a:pt x="2220528" y="2515143"/>
                  <a:pt x="2042042" y="2504390"/>
                </a:cubicBezTo>
                <a:cubicBezTo>
                  <a:pt x="1880764" y="2496911"/>
                  <a:pt x="1719740" y="2478563"/>
                  <a:pt x="1558080" y="2494228"/>
                </a:cubicBezTo>
                <a:cubicBezTo>
                  <a:pt x="1502460" y="2499592"/>
                  <a:pt x="1447854" y="2512575"/>
                  <a:pt x="1391850" y="2515538"/>
                </a:cubicBezTo>
                <a:cubicBezTo>
                  <a:pt x="1129488" y="2529651"/>
                  <a:pt x="868014" y="2508482"/>
                  <a:pt x="606540" y="2491124"/>
                </a:cubicBezTo>
                <a:cubicBezTo>
                  <a:pt x="511296" y="2484774"/>
                  <a:pt x="416054" y="2477012"/>
                  <a:pt x="320810" y="2494370"/>
                </a:cubicBezTo>
                <a:cubicBezTo>
                  <a:pt x="240438" y="2508129"/>
                  <a:pt x="158860" y="2510966"/>
                  <a:pt x="77878" y="2502837"/>
                </a:cubicBezTo>
                <a:lnTo>
                  <a:pt x="9154" y="2498029"/>
                </a:lnTo>
                <a:lnTo>
                  <a:pt x="8320" y="2462991"/>
                </a:lnTo>
                <a:cubicBezTo>
                  <a:pt x="6579" y="2338090"/>
                  <a:pt x="-9495" y="2212684"/>
                  <a:pt x="8320" y="2088414"/>
                </a:cubicBezTo>
                <a:cubicBezTo>
                  <a:pt x="37454" y="1869137"/>
                  <a:pt x="41459" y="1647554"/>
                  <a:pt x="20242" y="1427484"/>
                </a:cubicBezTo>
                <a:cubicBezTo>
                  <a:pt x="-386" y="1179282"/>
                  <a:pt x="-1860" y="930008"/>
                  <a:pt x="15822" y="681605"/>
                </a:cubicBezTo>
                <a:cubicBezTo>
                  <a:pt x="28413" y="497593"/>
                  <a:pt x="37789" y="313203"/>
                  <a:pt x="26537" y="128561"/>
                </a:cubicBezTo>
                <a:cubicBezTo>
                  <a:pt x="24327" y="93208"/>
                  <a:pt x="18400" y="58296"/>
                  <a:pt x="12757" y="23416"/>
                </a:cubicBezTo>
                <a:close/>
              </a:path>
            </a:pathLst>
          </a:custGeom>
        </p:spPr>
      </p:pic>
      <p:sp>
        <p:nvSpPr>
          <p:cNvPr id="16" name="sketchy rule">
            <a:extLst>
              <a:ext uri="{FF2B5EF4-FFF2-40B4-BE49-F238E27FC236}">
                <a16:creationId xmlns:a16="http://schemas.microsoft.com/office/drawing/2014/main" id="{BBECEAC1-4BBC-4815-B44E-D9B231A3FC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1520" y="2609868"/>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rgbClr val="CA93A7"/>
          </a:solidFill>
          <a:ln w="38100" cap="rnd">
            <a:solidFill>
              <a:srgbClr val="CA93A7"/>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B140C07-41A8-354D-7F46-0E22AFBA2F72}"/>
              </a:ext>
            </a:extLst>
          </p:cNvPr>
          <p:cNvSpPr>
            <a:spLocks noGrp="1"/>
          </p:cNvSpPr>
          <p:nvPr>
            <p:ph idx="1"/>
          </p:nvPr>
        </p:nvSpPr>
        <p:spPr>
          <a:xfrm>
            <a:off x="612648" y="2843784"/>
            <a:ext cx="5221224" cy="3328416"/>
          </a:xfrm>
        </p:spPr>
        <p:txBody>
          <a:bodyPr>
            <a:normAutofit fontScale="40000" lnSpcReduction="20000"/>
          </a:bodyPr>
          <a:lstStyle/>
          <a:p>
            <a:pPr marL="0" indent="0">
              <a:buNone/>
            </a:pPr>
            <a:r>
              <a:rPr lang="en-US" b="1" dirty="0">
                <a:latin typeface="Comic Sans MS" panose="030F0702030302020204" pitchFamily="66" charset="0"/>
              </a:rPr>
              <a:t>Visualization 1: Unemployment Rate vs. GDP Growth (Bubble Size: Total COVID-19 Cases)</a:t>
            </a:r>
          </a:p>
          <a:p>
            <a:r>
              <a:rPr lang="en-US" dirty="0">
                <a:latin typeface="Comic Sans MS" panose="030F0702030302020204" pitchFamily="66" charset="0"/>
              </a:rPr>
              <a:t>The scatter plot visualizes the relationship between the unemployment rate and GDP growth of various countries, with the bubble size representing the total number of COVID-19 cases in each country.</a:t>
            </a:r>
          </a:p>
          <a:p>
            <a:endParaRPr lang="en-US" dirty="0">
              <a:latin typeface="Comic Sans MS" panose="030F0702030302020204" pitchFamily="66" charset="0"/>
            </a:endParaRPr>
          </a:p>
          <a:p>
            <a:pPr marL="0" indent="0">
              <a:buNone/>
            </a:pPr>
            <a:r>
              <a:rPr lang="en-US" b="1" dirty="0">
                <a:latin typeface="Comic Sans MS" panose="030F0702030302020204" pitchFamily="66" charset="0"/>
              </a:rPr>
              <a:t>Visualization 2: Health Expenditure vs. GDP Growth</a:t>
            </a:r>
          </a:p>
          <a:p>
            <a:r>
              <a:rPr lang="en-US" dirty="0">
                <a:latin typeface="Comic Sans MS" panose="030F0702030302020204" pitchFamily="66" charset="0"/>
              </a:rPr>
              <a:t>The heatmap visualizes the correlation between health expenditure and GDP growth. The color density represents the count of data points that fall within a specific range on the plot.</a:t>
            </a:r>
          </a:p>
          <a:p>
            <a:endParaRPr lang="en-US" dirty="0">
              <a:latin typeface="Comic Sans MS" panose="030F0702030302020204" pitchFamily="66" charset="0"/>
            </a:endParaRPr>
          </a:p>
          <a:p>
            <a:pPr marL="0" indent="0">
              <a:buNone/>
            </a:pPr>
            <a:r>
              <a:rPr lang="en-US" b="1" dirty="0">
                <a:latin typeface="Comic Sans MS" panose="030F0702030302020204" pitchFamily="66" charset="0"/>
              </a:rPr>
              <a:t>Visualization 3: Confirmed Cases vs. International Arrivals</a:t>
            </a:r>
          </a:p>
          <a:p>
            <a:r>
              <a:rPr lang="en-US" dirty="0">
                <a:latin typeface="Comic Sans MS" panose="030F0702030302020204" pitchFamily="66" charset="0"/>
              </a:rPr>
              <a:t>The bar chart visualizes the relationship between the number of confirmed COVID-19 cases and international tourist arrivals in each country.</a:t>
            </a:r>
            <a:endParaRPr lang="en-IN" dirty="0">
              <a:latin typeface="Comic Sans MS" panose="030F0702030302020204" pitchFamily="66" charset="0"/>
            </a:endParaRPr>
          </a:p>
        </p:txBody>
      </p:sp>
      <p:pic>
        <p:nvPicPr>
          <p:cNvPr id="9" name="Picture 8" descr="A screen shot of a graph&#10;&#10;Description automatically generated">
            <a:extLst>
              <a:ext uri="{FF2B5EF4-FFF2-40B4-BE49-F238E27FC236}">
                <a16:creationId xmlns:a16="http://schemas.microsoft.com/office/drawing/2014/main" id="{EE494D09-31C3-999D-B935-33D5AAC73F66}"/>
              </a:ext>
            </a:extLst>
          </p:cNvPr>
          <p:cNvPicPr>
            <a:picLocks noChangeAspect="1"/>
          </p:cNvPicPr>
          <p:nvPr/>
        </p:nvPicPr>
        <p:blipFill rotWithShape="1">
          <a:blip r:embed="rId4"/>
          <a:srcRect r="31697" b="2"/>
          <a:stretch/>
        </p:blipFill>
        <p:spPr>
          <a:xfrm>
            <a:off x="6388701" y="2716076"/>
            <a:ext cx="5803299" cy="4141924"/>
          </a:xfrm>
          <a:custGeom>
            <a:avLst/>
            <a:gdLst/>
            <a:ahLst/>
            <a:cxnLst/>
            <a:rect l="l" t="t" r="r" b="b"/>
            <a:pathLst>
              <a:path w="5803299" h="4141924">
                <a:moveTo>
                  <a:pt x="4086182" y="1329"/>
                </a:moveTo>
                <a:cubicBezTo>
                  <a:pt x="4156698" y="-1238"/>
                  <a:pt x="4227324" y="-85"/>
                  <a:pt x="4297823" y="4799"/>
                </a:cubicBezTo>
                <a:cubicBezTo>
                  <a:pt x="4587107" y="19899"/>
                  <a:pt x="4876647" y="16089"/>
                  <a:pt x="5166059" y="27661"/>
                </a:cubicBezTo>
                <a:cubicBezTo>
                  <a:pt x="5261555" y="31612"/>
                  <a:pt x="5356545" y="10444"/>
                  <a:pt x="5451787" y="9315"/>
                </a:cubicBezTo>
                <a:cubicBezTo>
                  <a:pt x="5565889" y="7904"/>
                  <a:pt x="5680275" y="12949"/>
                  <a:pt x="5794837" y="16636"/>
                </a:cubicBezTo>
                <a:lnTo>
                  <a:pt x="5803299" y="16810"/>
                </a:lnTo>
                <a:lnTo>
                  <a:pt x="5803299" y="4141924"/>
                </a:lnTo>
                <a:lnTo>
                  <a:pt x="25520" y="4141924"/>
                </a:lnTo>
                <a:lnTo>
                  <a:pt x="38276" y="3985509"/>
                </a:lnTo>
                <a:cubicBezTo>
                  <a:pt x="68779" y="3844294"/>
                  <a:pt x="65552" y="3697862"/>
                  <a:pt x="28835" y="3558127"/>
                </a:cubicBezTo>
                <a:cubicBezTo>
                  <a:pt x="-4463" y="3426468"/>
                  <a:pt x="-11352" y="3294426"/>
                  <a:pt x="21053" y="3161618"/>
                </a:cubicBezTo>
                <a:cubicBezTo>
                  <a:pt x="51646" y="3038188"/>
                  <a:pt x="50153" y="2908978"/>
                  <a:pt x="16716" y="2786288"/>
                </a:cubicBezTo>
                <a:cubicBezTo>
                  <a:pt x="9316" y="2754521"/>
                  <a:pt x="4787" y="2722155"/>
                  <a:pt x="3192" y="2689584"/>
                </a:cubicBezTo>
                <a:cubicBezTo>
                  <a:pt x="-6887" y="2570683"/>
                  <a:pt x="10081" y="2453440"/>
                  <a:pt x="24242" y="2335942"/>
                </a:cubicBezTo>
                <a:cubicBezTo>
                  <a:pt x="33683" y="2261054"/>
                  <a:pt x="48099" y="2185401"/>
                  <a:pt x="24242" y="2111279"/>
                </a:cubicBezTo>
                <a:cubicBezTo>
                  <a:pt x="7899" y="2059623"/>
                  <a:pt x="4264" y="2004791"/>
                  <a:pt x="13654" y="1951426"/>
                </a:cubicBezTo>
                <a:cubicBezTo>
                  <a:pt x="29486" y="1856713"/>
                  <a:pt x="32790" y="1760329"/>
                  <a:pt x="23477" y="1664761"/>
                </a:cubicBezTo>
                <a:cubicBezTo>
                  <a:pt x="17328" y="1601751"/>
                  <a:pt x="18272" y="1538243"/>
                  <a:pt x="26284" y="1475437"/>
                </a:cubicBezTo>
                <a:cubicBezTo>
                  <a:pt x="36872" y="1390981"/>
                  <a:pt x="53330" y="1304994"/>
                  <a:pt x="33300" y="1220284"/>
                </a:cubicBezTo>
                <a:cubicBezTo>
                  <a:pt x="1406" y="1085690"/>
                  <a:pt x="7785" y="951224"/>
                  <a:pt x="20543" y="815610"/>
                </a:cubicBezTo>
                <a:cubicBezTo>
                  <a:pt x="30111" y="714697"/>
                  <a:pt x="40700" y="612636"/>
                  <a:pt x="21563" y="510574"/>
                </a:cubicBezTo>
                <a:cubicBezTo>
                  <a:pt x="13335" y="463218"/>
                  <a:pt x="13335" y="414790"/>
                  <a:pt x="21563" y="367433"/>
                </a:cubicBezTo>
                <a:cubicBezTo>
                  <a:pt x="31514" y="303645"/>
                  <a:pt x="40955" y="240494"/>
                  <a:pt x="28197" y="176068"/>
                </a:cubicBezTo>
                <a:cubicBezTo>
                  <a:pt x="22584" y="148001"/>
                  <a:pt x="18374" y="119679"/>
                  <a:pt x="15439" y="91357"/>
                </a:cubicBezTo>
                <a:lnTo>
                  <a:pt x="13471" y="15444"/>
                </a:lnTo>
                <a:lnTo>
                  <a:pt x="161497" y="23093"/>
                </a:lnTo>
                <a:cubicBezTo>
                  <a:pt x="242184" y="25544"/>
                  <a:pt x="322886" y="25615"/>
                  <a:pt x="403652" y="21310"/>
                </a:cubicBezTo>
                <a:cubicBezTo>
                  <a:pt x="579090" y="9611"/>
                  <a:pt x="755048" y="12123"/>
                  <a:pt x="930155" y="28790"/>
                </a:cubicBezTo>
                <a:cubicBezTo>
                  <a:pt x="934727" y="29284"/>
                  <a:pt x="939871" y="27908"/>
                  <a:pt x="944744" y="27978"/>
                </a:cubicBezTo>
                <a:lnTo>
                  <a:pt x="944756" y="27986"/>
                </a:lnTo>
                <a:lnTo>
                  <a:pt x="949368" y="27641"/>
                </a:lnTo>
                <a:lnTo>
                  <a:pt x="981805" y="30065"/>
                </a:lnTo>
                <a:lnTo>
                  <a:pt x="983936" y="28984"/>
                </a:lnTo>
                <a:cubicBezTo>
                  <a:pt x="988825" y="29108"/>
                  <a:pt x="993905" y="30625"/>
                  <a:pt x="998603" y="30483"/>
                </a:cubicBezTo>
                <a:cubicBezTo>
                  <a:pt x="1047368" y="29496"/>
                  <a:pt x="1096133" y="30483"/>
                  <a:pt x="1144770" y="25121"/>
                </a:cubicBezTo>
                <a:cubicBezTo>
                  <a:pt x="1267037" y="10007"/>
                  <a:pt x="1390204" y="6041"/>
                  <a:pt x="1513043" y="13266"/>
                </a:cubicBezTo>
                <a:cubicBezTo>
                  <a:pt x="1691465" y="24557"/>
                  <a:pt x="1870141" y="31472"/>
                  <a:pt x="2048943" y="16089"/>
                </a:cubicBezTo>
                <a:cubicBezTo>
                  <a:pt x="2150537" y="7480"/>
                  <a:pt x="2252129" y="-1693"/>
                  <a:pt x="2353721" y="10161"/>
                </a:cubicBezTo>
                <a:cubicBezTo>
                  <a:pt x="2440545" y="21000"/>
                  <a:pt x="2528079" y="22750"/>
                  <a:pt x="2615195" y="15383"/>
                </a:cubicBezTo>
                <a:cubicBezTo>
                  <a:pt x="2710489" y="8045"/>
                  <a:pt x="2806139" y="8045"/>
                  <a:pt x="2901433" y="15383"/>
                </a:cubicBezTo>
                <a:cubicBezTo>
                  <a:pt x="2992739" y="21029"/>
                  <a:pt x="3084299" y="30483"/>
                  <a:pt x="3175351" y="20323"/>
                </a:cubicBezTo>
                <a:cubicBezTo>
                  <a:pt x="3303357" y="6210"/>
                  <a:pt x="3430983" y="10867"/>
                  <a:pt x="3558737" y="19476"/>
                </a:cubicBezTo>
                <a:cubicBezTo>
                  <a:pt x="3664265" y="26532"/>
                  <a:pt x="3770177" y="36834"/>
                  <a:pt x="3875197" y="20181"/>
                </a:cubicBezTo>
                <a:cubicBezTo>
                  <a:pt x="3945258" y="10183"/>
                  <a:pt x="4015665" y="3895"/>
                  <a:pt x="4086182" y="1329"/>
                </a:cubicBezTo>
                <a:close/>
              </a:path>
            </a:pathLst>
          </a:custGeom>
        </p:spPr>
      </p:pic>
    </p:spTree>
    <p:extLst>
      <p:ext uri="{BB962C8B-B14F-4D97-AF65-F5344CB8AC3E}">
        <p14:creationId xmlns:p14="http://schemas.microsoft.com/office/powerpoint/2010/main" val="37488364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6804CCDD-88C7-4B43-A381-F2D8DAF62B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83A4EE3-6B1D-9887-656A-57535F1C6D69}"/>
              </a:ext>
            </a:extLst>
          </p:cNvPr>
          <p:cNvSpPr>
            <a:spLocks noGrp="1"/>
          </p:cNvSpPr>
          <p:nvPr>
            <p:ph type="title"/>
          </p:nvPr>
        </p:nvSpPr>
        <p:spPr>
          <a:xfrm>
            <a:off x="612648" y="365124"/>
            <a:ext cx="5221224" cy="2066544"/>
          </a:xfrm>
        </p:spPr>
        <p:txBody>
          <a:bodyPr anchor="b">
            <a:normAutofit/>
          </a:bodyPr>
          <a:lstStyle/>
          <a:p>
            <a:r>
              <a:rPr lang="en-US" dirty="0"/>
              <a:t>Tableau Plots (1)</a:t>
            </a:r>
            <a:endParaRPr lang="en-IN" dirty="0"/>
          </a:p>
        </p:txBody>
      </p:sp>
      <p:sp>
        <p:nvSpPr>
          <p:cNvPr id="16" name="sketchy rule">
            <a:extLst>
              <a:ext uri="{FF2B5EF4-FFF2-40B4-BE49-F238E27FC236}">
                <a16:creationId xmlns:a16="http://schemas.microsoft.com/office/drawing/2014/main" id="{BBECEAC1-4BBC-4815-B44E-D9B231A3FC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1520" y="2609868"/>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rgbClr val="CA93A7"/>
          </a:solidFill>
          <a:ln w="38100" cap="rnd">
            <a:solidFill>
              <a:srgbClr val="CA93A7"/>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B140C07-41A8-354D-7F46-0E22AFBA2F72}"/>
              </a:ext>
            </a:extLst>
          </p:cNvPr>
          <p:cNvSpPr>
            <a:spLocks noGrp="1"/>
          </p:cNvSpPr>
          <p:nvPr>
            <p:ph idx="1"/>
          </p:nvPr>
        </p:nvSpPr>
        <p:spPr>
          <a:xfrm>
            <a:off x="140092" y="2843784"/>
            <a:ext cx="5361316" cy="3815634"/>
          </a:xfrm>
        </p:spPr>
        <p:txBody>
          <a:bodyPr>
            <a:normAutofit/>
          </a:bodyPr>
          <a:lstStyle/>
          <a:p>
            <a:pPr marL="0" indent="0">
              <a:buNone/>
            </a:pPr>
            <a:r>
              <a:rPr lang="en-US" sz="2000" b="1" dirty="0">
                <a:latin typeface="Comic Sans MS" panose="030F0702030302020204" pitchFamily="66" charset="0"/>
              </a:rPr>
              <a:t>The dashboard is made up of 6 plots:</a:t>
            </a:r>
          </a:p>
          <a:p>
            <a:pPr marL="0" indent="0">
              <a:buNone/>
            </a:pPr>
            <a:r>
              <a:rPr lang="en-US" sz="1400" dirty="0">
                <a:latin typeface="Comic Sans MS" panose="030F0702030302020204" pitchFamily="66" charset="0"/>
              </a:rPr>
              <a:t>Key statistics </a:t>
            </a:r>
            <a:r>
              <a:rPr lang="en-US" sz="1400" dirty="0" err="1">
                <a:latin typeface="Comic Sans MS" panose="030F0702030302020204" pitchFamily="66" charset="0"/>
              </a:rPr>
              <a:t>pannel</a:t>
            </a:r>
            <a:endParaRPr lang="en-US" sz="1400" dirty="0">
              <a:latin typeface="Comic Sans MS" panose="030F0702030302020204" pitchFamily="66" charset="0"/>
            </a:endParaRPr>
          </a:p>
          <a:p>
            <a:r>
              <a:rPr lang="en-US" sz="1100" dirty="0">
                <a:latin typeface="Comic Sans MS" panose="030F0702030302020204" pitchFamily="66" charset="0"/>
              </a:rPr>
              <a:t>This section provides a snapshot of the global impact of COVID-19 for a specified date, including New Cases and Deaths and Vaccination Data</a:t>
            </a:r>
          </a:p>
          <a:p>
            <a:pPr marL="0" indent="0">
              <a:buNone/>
            </a:pPr>
            <a:endParaRPr lang="en-US" sz="1100" dirty="0">
              <a:latin typeface="Comic Sans MS" panose="030F0702030302020204" pitchFamily="66" charset="0"/>
            </a:endParaRPr>
          </a:p>
          <a:p>
            <a:pPr marL="0" indent="0">
              <a:buNone/>
            </a:pPr>
            <a:r>
              <a:rPr lang="en-US" sz="1400" dirty="0">
                <a:latin typeface="Comic Sans MS" panose="030F0702030302020204" pitchFamily="66" charset="0"/>
              </a:rPr>
              <a:t>Map of Annual GDP Growth Percentage</a:t>
            </a:r>
          </a:p>
          <a:p>
            <a:r>
              <a:rPr lang="en-US" sz="1100" dirty="0">
                <a:latin typeface="Comic Sans MS" panose="030F0702030302020204" pitchFamily="66" charset="0"/>
              </a:rPr>
              <a:t>This choropleth map displays the annual GDP growth percentage for countries around the world, color-coded for quick visual interpretation.</a:t>
            </a:r>
          </a:p>
          <a:p>
            <a:endParaRPr lang="en-US" sz="1100" dirty="0">
              <a:latin typeface="Comic Sans MS" panose="030F0702030302020204" pitchFamily="66" charset="0"/>
            </a:endParaRPr>
          </a:p>
          <a:p>
            <a:pPr marL="0" indent="0">
              <a:buNone/>
            </a:pPr>
            <a:r>
              <a:rPr lang="en-US" sz="1400" dirty="0">
                <a:latin typeface="Comic Sans MS" panose="030F0702030302020204" pitchFamily="66" charset="0"/>
              </a:rPr>
              <a:t>Bar Chart of New Positive Cases vs. New Deaths</a:t>
            </a:r>
          </a:p>
          <a:p>
            <a:r>
              <a:rPr lang="en-US" sz="1100" dirty="0">
                <a:latin typeface="Comic Sans MS" panose="030F0702030302020204" pitchFamily="66" charset="0"/>
              </a:rPr>
              <a:t>This bar chart offers a comparison between new COVID-19 cases and new deaths for selected countries</a:t>
            </a:r>
          </a:p>
          <a:p>
            <a:pPr marL="0" indent="0">
              <a:buNone/>
            </a:pPr>
            <a:endParaRPr lang="en-IN" sz="1200" dirty="0">
              <a:latin typeface="Comic Sans MS" panose="030F0702030302020204" pitchFamily="66" charset="0"/>
            </a:endParaRPr>
          </a:p>
        </p:txBody>
      </p:sp>
      <p:pic>
        <p:nvPicPr>
          <p:cNvPr id="6" name="Picture 5">
            <a:extLst>
              <a:ext uri="{FF2B5EF4-FFF2-40B4-BE49-F238E27FC236}">
                <a16:creationId xmlns:a16="http://schemas.microsoft.com/office/drawing/2014/main" id="{1259FF22-9F99-58EB-1F89-F07E5A76DD83}"/>
              </a:ext>
            </a:extLst>
          </p:cNvPr>
          <p:cNvPicPr>
            <a:picLocks noChangeAspect="1"/>
          </p:cNvPicPr>
          <p:nvPr/>
        </p:nvPicPr>
        <p:blipFill>
          <a:blip r:embed="rId2"/>
          <a:stretch>
            <a:fillRect/>
          </a:stretch>
        </p:blipFill>
        <p:spPr>
          <a:xfrm>
            <a:off x="5501408" y="1242542"/>
            <a:ext cx="6555605" cy="4538496"/>
          </a:xfrm>
          <a:prstGeom prst="rect">
            <a:avLst/>
          </a:prstGeom>
        </p:spPr>
      </p:pic>
    </p:spTree>
    <p:extLst>
      <p:ext uri="{BB962C8B-B14F-4D97-AF65-F5344CB8AC3E}">
        <p14:creationId xmlns:p14="http://schemas.microsoft.com/office/powerpoint/2010/main" val="3843422473"/>
      </p:ext>
    </p:extLst>
  </p:cSld>
  <p:clrMapOvr>
    <a:masterClrMapping/>
  </p:clrMapOvr>
</p:sld>
</file>

<file path=ppt/theme/theme1.xml><?xml version="1.0" encoding="utf-8"?>
<a:theme xmlns:a="http://schemas.openxmlformats.org/drawingml/2006/main" name="SketchyVTI">
  <a:themeElements>
    <a:clrScheme name="AnalogousFromLightSeedRightStep">
      <a:dk1>
        <a:srgbClr val="000000"/>
      </a:dk1>
      <a:lt1>
        <a:srgbClr val="FFFFFF"/>
      </a:lt1>
      <a:dk2>
        <a:srgbClr val="41242F"/>
      </a:dk2>
      <a:lt2>
        <a:srgbClr val="E2E8E6"/>
      </a:lt2>
      <a:accent1>
        <a:srgbClr val="CA93A7"/>
      </a:accent1>
      <a:accent2>
        <a:srgbClr val="BE7E7B"/>
      </a:accent2>
      <a:accent3>
        <a:srgbClr val="C09E7F"/>
      </a:accent3>
      <a:accent4>
        <a:srgbClr val="ACA56F"/>
      </a:accent4>
      <a:accent5>
        <a:srgbClr val="9BA97B"/>
      </a:accent5>
      <a:accent6>
        <a:srgbClr val="82AE70"/>
      </a:accent6>
      <a:hlink>
        <a:srgbClr val="568F7A"/>
      </a:hlink>
      <a:folHlink>
        <a:srgbClr val="7F7F7F"/>
      </a:folHlink>
    </a:clrScheme>
    <a:fontScheme name="Custom 2">
      <a:majorFont>
        <a:latin typeface="The Serif Hand Black"/>
        <a:ea typeface=""/>
        <a:cs typeface=""/>
      </a:majorFont>
      <a:minorFont>
        <a:latin typeface="The Hand Bol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yVTI" id="{A6D2C935-A6E4-4DD9-BCC5-5AE2504DB8EA}" vid="{F0754072-50B6-4C01-B911-67246C9F58D2}"/>
    </a:ext>
  </a:extLst>
</a:theme>
</file>

<file path=docProps/app.xml><?xml version="1.0" encoding="utf-8"?>
<Properties xmlns="http://schemas.openxmlformats.org/officeDocument/2006/extended-properties" xmlns:vt="http://schemas.openxmlformats.org/officeDocument/2006/docPropsVTypes">
  <TotalTime>127</TotalTime>
  <Words>1522</Words>
  <Application>Microsoft Office PowerPoint</Application>
  <PresentationFormat>Widescreen</PresentationFormat>
  <Paragraphs>98</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Comic Sans MS</vt:lpstr>
      <vt:lpstr>The Hand Bold</vt:lpstr>
      <vt:lpstr>The Serif Hand Black</vt:lpstr>
      <vt:lpstr>Times New Roman</vt:lpstr>
      <vt:lpstr>SketchyVTI</vt:lpstr>
      <vt:lpstr>Intersection of Pandemic and Progress  </vt:lpstr>
      <vt:lpstr>Introduction – Domain and Workflow</vt:lpstr>
      <vt:lpstr>Data Abstraction (1)</vt:lpstr>
      <vt:lpstr>Data Abstraction (2)</vt:lpstr>
      <vt:lpstr>Task Abstraction (1)</vt:lpstr>
      <vt:lpstr>Task Abstraction (2)</vt:lpstr>
      <vt:lpstr>Implementation</vt:lpstr>
      <vt:lpstr>Python Plots</vt:lpstr>
      <vt:lpstr>Tableau Plots (1)</vt:lpstr>
      <vt:lpstr>Tableau Plots (2)</vt:lpstr>
      <vt:lpstr>D3.js Plot</vt:lpstr>
      <vt:lpstr>Work Management</vt:lpstr>
      <vt:lpstr>References/Bibliography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Intersection of Pandemic and Progress  </dc:title>
  <dc:creator>Junuthula, Uthkarsh Reddy</dc:creator>
  <cp:lastModifiedBy>Junuthula, Uthkarsh Reddy</cp:lastModifiedBy>
  <cp:revision>1</cp:revision>
  <dcterms:created xsi:type="dcterms:W3CDTF">2024-04-27T00:35:45Z</dcterms:created>
  <dcterms:modified xsi:type="dcterms:W3CDTF">2024-04-27T02:43:10Z</dcterms:modified>
</cp:coreProperties>
</file>