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7" r:id="rId3"/>
    <p:sldId id="258" r:id="rId4"/>
    <p:sldId id="259" r:id="rId5"/>
    <p:sldId id="260" r:id="rId6"/>
    <p:sldId id="261" r:id="rId7"/>
    <p:sldId id="262" r:id="rId8"/>
    <p:sldId id="263" r:id="rId9"/>
    <p:sldId id="266" r:id="rId10"/>
    <p:sldId id="265" r:id="rId11"/>
    <p:sldId id="264"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DE3262-0BCD-4CAB-B8A9-A150669A2014}" v="3" dt="2024-04-27T04:03:58.2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nuthula, Uthkarsh Reddy" userId="81dea3ba-f0d8-48d1-9c1f-4dbe69fa4f1b" providerId="ADAL" clId="{8DDE3262-0BCD-4CAB-B8A9-A150669A2014}"/>
    <pc:docChg chg="undo custSel modSld">
      <pc:chgData name="Junuthula, Uthkarsh Reddy" userId="81dea3ba-f0d8-48d1-9c1f-4dbe69fa4f1b" providerId="ADAL" clId="{8DDE3262-0BCD-4CAB-B8A9-A150669A2014}" dt="2024-04-27T04:03:51.850" v="78" actId="14100"/>
      <pc:docMkLst>
        <pc:docMk/>
      </pc:docMkLst>
      <pc:sldChg chg="addSp delSp modSp mod setBg addAnim delAnim">
        <pc:chgData name="Junuthula, Uthkarsh Reddy" userId="81dea3ba-f0d8-48d1-9c1f-4dbe69fa4f1b" providerId="ADAL" clId="{8DDE3262-0BCD-4CAB-B8A9-A150669A2014}" dt="2024-04-27T04:03:51.850" v="78" actId="14100"/>
        <pc:sldMkLst>
          <pc:docMk/>
          <pc:sldMk cId="3834130495" sldId="267"/>
        </pc:sldMkLst>
        <pc:spChg chg="mod">
          <ac:chgData name="Junuthula, Uthkarsh Reddy" userId="81dea3ba-f0d8-48d1-9c1f-4dbe69fa4f1b" providerId="ADAL" clId="{8DDE3262-0BCD-4CAB-B8A9-A150669A2014}" dt="2024-04-27T04:03:07.656" v="37" actId="26606"/>
          <ac:spMkLst>
            <pc:docMk/>
            <pc:sldMk cId="3834130495" sldId="267"/>
            <ac:spMk id="2" creationId="{1CB02B16-5501-CC66-A13A-62D42B5B8744}"/>
          </ac:spMkLst>
        </pc:spChg>
        <pc:spChg chg="add del mod">
          <ac:chgData name="Junuthula, Uthkarsh Reddy" userId="81dea3ba-f0d8-48d1-9c1f-4dbe69fa4f1b" providerId="ADAL" clId="{8DDE3262-0BCD-4CAB-B8A9-A150669A2014}" dt="2024-04-27T04:03:24.507" v="55" actId="478"/>
          <ac:spMkLst>
            <pc:docMk/>
            <pc:sldMk cId="3834130495" sldId="267"/>
            <ac:spMk id="3" creationId="{A30EFB3B-7716-4C0B-A737-C21E6AEB04B5}"/>
          </ac:spMkLst>
        </pc:spChg>
        <pc:spChg chg="add del mod">
          <ac:chgData name="Junuthula, Uthkarsh Reddy" userId="81dea3ba-f0d8-48d1-9c1f-4dbe69fa4f1b" providerId="ADAL" clId="{8DDE3262-0BCD-4CAB-B8A9-A150669A2014}" dt="2024-04-27T04:02:52.878" v="21" actId="478"/>
          <ac:spMkLst>
            <pc:docMk/>
            <pc:sldMk cId="3834130495" sldId="267"/>
            <ac:spMk id="4" creationId="{FB2F10C1-F204-A613-8F6C-297A8E5B0256}"/>
          </ac:spMkLst>
        </pc:spChg>
        <pc:spChg chg="add mod">
          <ac:chgData name="Junuthula, Uthkarsh Reddy" userId="81dea3ba-f0d8-48d1-9c1f-4dbe69fa4f1b" providerId="ADAL" clId="{8DDE3262-0BCD-4CAB-B8A9-A150669A2014}" dt="2024-04-27T04:03:51.850" v="78" actId="14100"/>
          <ac:spMkLst>
            <pc:docMk/>
            <pc:sldMk cId="3834130495" sldId="267"/>
            <ac:spMk id="7" creationId="{26225DE1-7138-F3EF-A038-8F6916EF8833}"/>
          </ac:spMkLst>
        </pc:spChg>
        <pc:spChg chg="add del mod">
          <ac:chgData name="Junuthula, Uthkarsh Reddy" userId="81dea3ba-f0d8-48d1-9c1f-4dbe69fa4f1b" providerId="ADAL" clId="{8DDE3262-0BCD-4CAB-B8A9-A150669A2014}" dt="2024-04-27T04:03:27.014" v="56" actId="478"/>
          <ac:spMkLst>
            <pc:docMk/>
            <pc:sldMk cId="3834130495" sldId="267"/>
            <ac:spMk id="8" creationId="{0AF4889B-BC12-CE52-66AA-FF80322D84DE}"/>
          </ac:spMkLst>
        </pc:spChg>
        <pc:spChg chg="add del mod">
          <ac:chgData name="Junuthula, Uthkarsh Reddy" userId="81dea3ba-f0d8-48d1-9c1f-4dbe69fa4f1b" providerId="ADAL" clId="{8DDE3262-0BCD-4CAB-B8A9-A150669A2014}" dt="2024-04-27T04:03:24.507" v="55" actId="478"/>
          <ac:spMkLst>
            <pc:docMk/>
            <pc:sldMk cId="3834130495" sldId="267"/>
            <ac:spMk id="10" creationId="{6093D409-F3D1-9257-1F14-FD74DA0D0E1B}"/>
          </ac:spMkLst>
        </pc:spChg>
        <pc:spChg chg="add del">
          <ac:chgData name="Junuthula, Uthkarsh Reddy" userId="81dea3ba-f0d8-48d1-9c1f-4dbe69fa4f1b" providerId="ADAL" clId="{8DDE3262-0BCD-4CAB-B8A9-A150669A2014}" dt="2024-04-27T04:03:00.993" v="23" actId="26606"/>
          <ac:spMkLst>
            <pc:docMk/>
            <pc:sldMk cId="3834130495" sldId="267"/>
            <ac:spMk id="11" creationId="{2B97F24A-32CE-4C1C-A50D-3016B394DCFB}"/>
          </ac:spMkLst>
        </pc:spChg>
        <pc:spChg chg="add del">
          <ac:chgData name="Junuthula, Uthkarsh Reddy" userId="81dea3ba-f0d8-48d1-9c1f-4dbe69fa4f1b" providerId="ADAL" clId="{8DDE3262-0BCD-4CAB-B8A9-A150669A2014}" dt="2024-04-27T04:03:00.993" v="23" actId="26606"/>
          <ac:spMkLst>
            <pc:docMk/>
            <pc:sldMk cId="3834130495" sldId="267"/>
            <ac:spMk id="13" creationId="{3CE8AF5E-D374-4CF1-90CC-35CF73B81C3E}"/>
          </ac:spMkLst>
        </pc:spChg>
        <pc:spChg chg="add del">
          <ac:chgData name="Junuthula, Uthkarsh Reddy" userId="81dea3ba-f0d8-48d1-9c1f-4dbe69fa4f1b" providerId="ADAL" clId="{8DDE3262-0BCD-4CAB-B8A9-A150669A2014}" dt="2024-04-27T04:03:02.441" v="25" actId="26606"/>
          <ac:spMkLst>
            <pc:docMk/>
            <pc:sldMk cId="3834130495" sldId="267"/>
            <ac:spMk id="17" creationId="{DA381740-063A-41A4-836D-85D14980EEF0}"/>
          </ac:spMkLst>
        </pc:spChg>
        <pc:spChg chg="add del">
          <ac:chgData name="Junuthula, Uthkarsh Reddy" userId="81dea3ba-f0d8-48d1-9c1f-4dbe69fa4f1b" providerId="ADAL" clId="{8DDE3262-0BCD-4CAB-B8A9-A150669A2014}" dt="2024-04-27T04:03:02.441" v="25" actId="26606"/>
          <ac:spMkLst>
            <pc:docMk/>
            <pc:sldMk cId="3834130495" sldId="267"/>
            <ac:spMk id="18" creationId="{8A94871E-96FC-4ADE-815B-41A636E34F1A}"/>
          </ac:spMkLst>
        </pc:spChg>
        <pc:spChg chg="add del">
          <ac:chgData name="Junuthula, Uthkarsh Reddy" userId="81dea3ba-f0d8-48d1-9c1f-4dbe69fa4f1b" providerId="ADAL" clId="{8DDE3262-0BCD-4CAB-B8A9-A150669A2014}" dt="2024-04-27T04:03:02.441" v="25" actId="26606"/>
          <ac:spMkLst>
            <pc:docMk/>
            <pc:sldMk cId="3834130495" sldId="267"/>
            <ac:spMk id="19" creationId="{3FCFB1DE-0B7E-48CC-BA90-B2AB0889F9D6}"/>
          </ac:spMkLst>
        </pc:spChg>
        <pc:spChg chg="add del">
          <ac:chgData name="Junuthula, Uthkarsh Reddy" userId="81dea3ba-f0d8-48d1-9c1f-4dbe69fa4f1b" providerId="ADAL" clId="{8DDE3262-0BCD-4CAB-B8A9-A150669A2014}" dt="2024-04-27T04:03:03" v="28" actId="26606"/>
          <ac:spMkLst>
            <pc:docMk/>
            <pc:sldMk cId="3834130495" sldId="267"/>
            <ac:spMk id="21" creationId="{DA381740-063A-41A4-836D-85D14980EEF0}"/>
          </ac:spMkLst>
        </pc:spChg>
        <pc:spChg chg="add del">
          <ac:chgData name="Junuthula, Uthkarsh Reddy" userId="81dea3ba-f0d8-48d1-9c1f-4dbe69fa4f1b" providerId="ADAL" clId="{8DDE3262-0BCD-4CAB-B8A9-A150669A2014}" dt="2024-04-27T04:03:03" v="28" actId="26606"/>
          <ac:spMkLst>
            <pc:docMk/>
            <pc:sldMk cId="3834130495" sldId="267"/>
            <ac:spMk id="22" creationId="{9B7AD9F6-8CE7-4299-8FC6-328F4DCD3FF9}"/>
          </ac:spMkLst>
        </pc:spChg>
        <pc:spChg chg="add del">
          <ac:chgData name="Junuthula, Uthkarsh Reddy" userId="81dea3ba-f0d8-48d1-9c1f-4dbe69fa4f1b" providerId="ADAL" clId="{8DDE3262-0BCD-4CAB-B8A9-A150669A2014}" dt="2024-04-27T04:03:03" v="28" actId="26606"/>
          <ac:spMkLst>
            <pc:docMk/>
            <pc:sldMk cId="3834130495" sldId="267"/>
            <ac:spMk id="23" creationId="{F49775AF-8896-43EE-92C6-83497D6DC56F}"/>
          </ac:spMkLst>
        </pc:spChg>
        <pc:spChg chg="add del">
          <ac:chgData name="Junuthula, Uthkarsh Reddy" userId="81dea3ba-f0d8-48d1-9c1f-4dbe69fa4f1b" providerId="ADAL" clId="{8DDE3262-0BCD-4CAB-B8A9-A150669A2014}" dt="2024-04-27T04:03:03.850" v="31" actId="26606"/>
          <ac:spMkLst>
            <pc:docMk/>
            <pc:sldMk cId="3834130495" sldId="267"/>
            <ac:spMk id="25" creationId="{2C61293E-6EBE-43EF-A52C-9BEBFD7679D4}"/>
          </ac:spMkLst>
        </pc:spChg>
        <pc:spChg chg="add del">
          <ac:chgData name="Junuthula, Uthkarsh Reddy" userId="81dea3ba-f0d8-48d1-9c1f-4dbe69fa4f1b" providerId="ADAL" clId="{8DDE3262-0BCD-4CAB-B8A9-A150669A2014}" dt="2024-04-27T04:03:03.850" v="31" actId="26606"/>
          <ac:spMkLst>
            <pc:docMk/>
            <pc:sldMk cId="3834130495" sldId="267"/>
            <ac:spMk id="26" creationId="{3FCFB1DE-0B7E-48CC-BA90-B2AB0889F9D6}"/>
          </ac:spMkLst>
        </pc:spChg>
        <pc:spChg chg="add del">
          <ac:chgData name="Junuthula, Uthkarsh Reddy" userId="81dea3ba-f0d8-48d1-9c1f-4dbe69fa4f1b" providerId="ADAL" clId="{8DDE3262-0BCD-4CAB-B8A9-A150669A2014}" dt="2024-04-27T04:03:04.945" v="34" actId="26606"/>
          <ac:spMkLst>
            <pc:docMk/>
            <pc:sldMk cId="3834130495" sldId="267"/>
            <ac:spMk id="28" creationId="{DA381740-063A-41A4-836D-85D14980EEF0}"/>
          </ac:spMkLst>
        </pc:spChg>
        <pc:spChg chg="add del">
          <ac:chgData name="Junuthula, Uthkarsh Reddy" userId="81dea3ba-f0d8-48d1-9c1f-4dbe69fa4f1b" providerId="ADAL" clId="{8DDE3262-0BCD-4CAB-B8A9-A150669A2014}" dt="2024-04-27T04:03:04.945" v="34" actId="26606"/>
          <ac:spMkLst>
            <pc:docMk/>
            <pc:sldMk cId="3834130495" sldId="267"/>
            <ac:spMk id="29" creationId="{9B7AD9F6-8CE7-4299-8FC6-328F4DCD3FF9}"/>
          </ac:spMkLst>
        </pc:spChg>
        <pc:spChg chg="add del">
          <ac:chgData name="Junuthula, Uthkarsh Reddy" userId="81dea3ba-f0d8-48d1-9c1f-4dbe69fa4f1b" providerId="ADAL" clId="{8DDE3262-0BCD-4CAB-B8A9-A150669A2014}" dt="2024-04-27T04:03:04.945" v="34" actId="26606"/>
          <ac:spMkLst>
            <pc:docMk/>
            <pc:sldMk cId="3834130495" sldId="267"/>
            <ac:spMk id="30" creationId="{F49775AF-8896-43EE-92C6-83497D6DC56F}"/>
          </ac:spMkLst>
        </pc:spChg>
        <pc:spChg chg="add del">
          <ac:chgData name="Junuthula, Uthkarsh Reddy" userId="81dea3ba-f0d8-48d1-9c1f-4dbe69fa4f1b" providerId="ADAL" clId="{8DDE3262-0BCD-4CAB-B8A9-A150669A2014}" dt="2024-04-27T04:03:07.652" v="36" actId="26606"/>
          <ac:spMkLst>
            <pc:docMk/>
            <pc:sldMk cId="3834130495" sldId="267"/>
            <ac:spMk id="32" creationId="{DA381740-063A-41A4-836D-85D14980EEF0}"/>
          </ac:spMkLst>
        </pc:spChg>
        <pc:spChg chg="add del">
          <ac:chgData name="Junuthula, Uthkarsh Reddy" userId="81dea3ba-f0d8-48d1-9c1f-4dbe69fa4f1b" providerId="ADAL" clId="{8DDE3262-0BCD-4CAB-B8A9-A150669A2014}" dt="2024-04-27T04:03:07.652" v="36" actId="26606"/>
          <ac:spMkLst>
            <pc:docMk/>
            <pc:sldMk cId="3834130495" sldId="267"/>
            <ac:spMk id="33" creationId="{665DBBEF-238B-476B-96AB-8AAC3224ECEA}"/>
          </ac:spMkLst>
        </pc:spChg>
        <pc:spChg chg="add del">
          <ac:chgData name="Junuthula, Uthkarsh Reddy" userId="81dea3ba-f0d8-48d1-9c1f-4dbe69fa4f1b" providerId="ADAL" clId="{8DDE3262-0BCD-4CAB-B8A9-A150669A2014}" dt="2024-04-27T04:03:07.652" v="36" actId="26606"/>
          <ac:spMkLst>
            <pc:docMk/>
            <pc:sldMk cId="3834130495" sldId="267"/>
            <ac:spMk id="34" creationId="{3FCFB1DE-0B7E-48CC-BA90-B2AB0889F9D6}"/>
          </ac:spMkLst>
        </pc:spChg>
        <pc:spChg chg="add">
          <ac:chgData name="Junuthula, Uthkarsh Reddy" userId="81dea3ba-f0d8-48d1-9c1f-4dbe69fa4f1b" providerId="ADAL" clId="{8DDE3262-0BCD-4CAB-B8A9-A150669A2014}" dt="2024-04-27T04:03:07.656" v="37" actId="26606"/>
          <ac:spMkLst>
            <pc:docMk/>
            <pc:sldMk cId="3834130495" sldId="267"/>
            <ac:spMk id="36" creationId="{743AA782-23D1-4521-8CAD-47662984AA08}"/>
          </ac:spMkLst>
        </pc:spChg>
        <pc:spChg chg="add">
          <ac:chgData name="Junuthula, Uthkarsh Reddy" userId="81dea3ba-f0d8-48d1-9c1f-4dbe69fa4f1b" providerId="ADAL" clId="{8DDE3262-0BCD-4CAB-B8A9-A150669A2014}" dt="2024-04-27T04:03:07.656" v="37" actId="26606"/>
          <ac:spMkLst>
            <pc:docMk/>
            <pc:sldMk cId="3834130495" sldId="267"/>
            <ac:spMk id="37" creationId="{3CE8AF5E-D374-4CF1-90CC-35CF73B81C3E}"/>
          </ac:spMkLst>
        </pc:spChg>
        <pc:picChg chg="add mod">
          <ac:chgData name="Junuthula, Uthkarsh Reddy" userId="81dea3ba-f0d8-48d1-9c1f-4dbe69fa4f1b" providerId="ADAL" clId="{8DDE3262-0BCD-4CAB-B8A9-A150669A2014}" dt="2024-04-27T04:03:07.656" v="37" actId="26606"/>
          <ac:picMkLst>
            <pc:docMk/>
            <pc:sldMk cId="3834130495" sldId="267"/>
            <ac:picMk id="6" creationId="{5E7A9D85-1BF1-E7B1-DB43-0667868008A2}"/>
          </ac:picMkLst>
        </pc:picChg>
        <pc:inkChg chg="add del">
          <ac:chgData name="Junuthula, Uthkarsh Reddy" userId="81dea3ba-f0d8-48d1-9c1f-4dbe69fa4f1b" providerId="ADAL" clId="{8DDE3262-0BCD-4CAB-B8A9-A150669A2014}" dt="2024-04-27T04:03:00.993" v="23" actId="26606"/>
          <ac:inkMkLst>
            <pc:docMk/>
            <pc:sldMk cId="3834130495" sldId="267"/>
            <ac:inkMk id="15" creationId="{070477C5-0410-4E4F-97A1-F84C2465C187}"/>
          </ac:inkMkLst>
        </pc:inkChg>
        <pc:inkChg chg="add">
          <ac:chgData name="Junuthula, Uthkarsh Reddy" userId="81dea3ba-f0d8-48d1-9c1f-4dbe69fa4f1b" providerId="ADAL" clId="{8DDE3262-0BCD-4CAB-B8A9-A150669A2014}" dt="2024-04-27T04:03:07.656" v="37" actId="26606"/>
          <ac:inkMkLst>
            <pc:docMk/>
            <pc:sldMk cId="3834130495" sldId="267"/>
            <ac:inkMk id="38" creationId="{070477C5-0410-4E4F-97A1-F84C2465C187}"/>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7T01:27:34.60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7T02:03:23.19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7T04:02:53.998"/>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4/26/2024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983199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4/26/2024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84901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4/26/2024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99894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4/26/2024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34596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4/26/2024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69968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4/26/2024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80204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4/26/2024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22533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4/26/2024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67945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4/26/2024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84345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4/26/2024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1475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4/26/2024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9255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4/26/2024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49642397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693" r:id="rId6"/>
    <p:sldLayoutId id="2147483689" r:id="rId7"/>
    <p:sldLayoutId id="2147483690" r:id="rId8"/>
    <p:sldLayoutId id="2147483691" r:id="rId9"/>
    <p:sldLayoutId id="2147483692" r:id="rId10"/>
    <p:sldLayoutId id="2147483694"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3.xml"/><Relationship Id="rId1" Type="http://schemas.openxmlformats.org/officeDocument/2006/relationships/slideLayout" Target="../slideLayouts/slideLayout2.xml"/><Relationship Id="rId5" Type="http://schemas.openxmlformats.org/officeDocument/2006/relationships/hyperlink" Target="https://uthkarshh.github.io/Scientific-Data-Visualization-Project/" TargetMode="Externa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hyperlink" Target="https://www.worldbank.org/en/publication/global-economic-prospects" TargetMode="External"/><Relationship Id="rId2" Type="http://schemas.openxmlformats.org/officeDocument/2006/relationships/hyperlink" Target="https://covid19.who.int/" TargetMode="External"/><Relationship Id="rId1" Type="http://schemas.openxmlformats.org/officeDocument/2006/relationships/slideLayout" Target="../slideLayouts/slideLayout2.xml"/><Relationship Id="rId4" Type="http://schemas.openxmlformats.org/officeDocument/2006/relationships/hyperlink" Target="https://www.un.org/development/desa/dspd/wp-content/uploads/sites/22/2020/08/sg_policy_brief_covid-19_and_education_august_2020.pdf"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699BAC-670E-D370-5951-49B655AB3B0E}"/>
              </a:ext>
            </a:extLst>
          </p:cNvPr>
          <p:cNvSpPr>
            <a:spLocks noGrp="1"/>
          </p:cNvSpPr>
          <p:nvPr>
            <p:ph type="ctrTitle"/>
          </p:nvPr>
        </p:nvSpPr>
        <p:spPr>
          <a:xfrm>
            <a:off x="-59917" y="2514600"/>
            <a:ext cx="5431536" cy="2564038"/>
          </a:xfrm>
        </p:spPr>
        <p:txBody>
          <a:bodyPr anchor="b">
            <a:noAutofit/>
          </a:bodyPr>
          <a:lstStyle/>
          <a:p>
            <a:pPr algn="ctr">
              <a:lnSpc>
                <a:spcPct val="90000"/>
              </a:lnSpc>
            </a:pPr>
            <a:r>
              <a:rPr lang="en-US" sz="4800" dirty="0">
                <a:latin typeface="Times New Roman" panose="02020603050405020304" pitchFamily="18" charset="0"/>
                <a:cs typeface="Times New Roman" panose="02020603050405020304" pitchFamily="18" charset="0"/>
              </a:rPr>
              <a:t>Intersection of Pandemic and Progress </a:t>
            </a:r>
            <a:br>
              <a:rPr lang="en-US"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C96480C-8EE4-3C65-6D12-6E37E6E08C9E}"/>
              </a:ext>
            </a:extLst>
          </p:cNvPr>
          <p:cNvSpPr>
            <a:spLocks noGrp="1"/>
          </p:cNvSpPr>
          <p:nvPr>
            <p:ph type="subTitle" idx="1"/>
          </p:nvPr>
        </p:nvSpPr>
        <p:spPr>
          <a:xfrm>
            <a:off x="788844" y="4572152"/>
            <a:ext cx="3734014" cy="1572768"/>
          </a:xfrm>
        </p:spPr>
        <p:txBody>
          <a:bodyPr>
            <a:normAutofit/>
          </a:bodyPr>
          <a:lstStyle/>
          <a:p>
            <a:r>
              <a:rPr lang="en-US" dirty="0">
                <a:latin typeface="Times New Roman" panose="02020603050405020304" pitchFamily="18" charset="0"/>
                <a:cs typeface="Times New Roman" panose="02020603050405020304" pitchFamily="18" charset="0"/>
              </a:rPr>
              <a:t>Deciphering the Impact of COVID-19 on World</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Development</a:t>
            </a:r>
            <a:endParaRPr lang="en-IN" dirty="0">
              <a:latin typeface="Times New Roman" panose="02020603050405020304" pitchFamily="18" charset="0"/>
              <a:cs typeface="Times New Roman" panose="02020603050405020304" pitchFamily="18" charset="0"/>
            </a:endParaRPr>
          </a:p>
        </p:txBody>
      </p:sp>
      <p:sp>
        <p:nvSpPr>
          <p:cNvPr id="11"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CA93A7"/>
          </a:solidFill>
          <a:ln w="38100" cap="rnd">
            <a:solidFill>
              <a:srgbClr val="CA93A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hite background with dots and lines&#10;&#10;Description automatically generated">
            <a:extLst>
              <a:ext uri="{FF2B5EF4-FFF2-40B4-BE49-F238E27FC236}">
                <a16:creationId xmlns:a16="http://schemas.microsoft.com/office/drawing/2014/main" id="{4C078EC3-960F-7158-0A2B-CB63DE15EB9B}"/>
              </a:ext>
            </a:extLst>
          </p:cNvPr>
          <p:cNvPicPr>
            <a:picLocks noChangeAspect="1"/>
          </p:cNvPicPr>
          <p:nvPr/>
        </p:nvPicPr>
        <p:blipFill rotWithShape="1">
          <a:blip r:embed="rId2"/>
          <a:srcRect l="30358" r="9712" b="2"/>
          <a:stretch/>
        </p:blipFill>
        <p:spPr>
          <a:xfrm>
            <a:off x="5310177" y="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CE09C4EC-2F4D-0441-DF46-4765A9C313E2}"/>
              </a:ext>
            </a:extLst>
          </p:cNvPr>
          <p:cNvSpPr txBox="1"/>
          <p:nvPr/>
        </p:nvSpPr>
        <p:spPr>
          <a:xfrm>
            <a:off x="8878824" y="5999713"/>
            <a:ext cx="3566160" cy="830997"/>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Uthkarsh Reddy Junuthula</a:t>
            </a:r>
          </a:p>
          <a:p>
            <a:r>
              <a:rPr lang="en-US" sz="1400" b="1" dirty="0">
                <a:latin typeface="Times New Roman" panose="02020603050405020304" pitchFamily="18" charset="0"/>
                <a:cs typeface="Times New Roman" panose="02020603050405020304" pitchFamily="18" charset="0"/>
              </a:rPr>
              <a:t>CSCE 5320</a:t>
            </a:r>
          </a:p>
          <a:p>
            <a:r>
              <a:rPr lang="en-US" sz="1400" b="1" dirty="0">
                <a:latin typeface="Times New Roman" panose="02020603050405020304" pitchFamily="18" charset="0"/>
                <a:cs typeface="Times New Roman" panose="02020603050405020304" pitchFamily="18" charset="0"/>
              </a:rPr>
              <a:t>SCIENTIFIC DATA VISUALIZATION</a:t>
            </a:r>
          </a:p>
        </p:txBody>
      </p:sp>
    </p:spTree>
    <p:extLst>
      <p:ext uri="{BB962C8B-B14F-4D97-AF65-F5344CB8AC3E}">
        <p14:creationId xmlns:p14="http://schemas.microsoft.com/office/powerpoint/2010/main" val="2902856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804CCDD-88C7-4B43-A381-F2D8DAF62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3A4EE3-6B1D-9887-656A-57535F1C6D69}"/>
              </a:ext>
            </a:extLst>
          </p:cNvPr>
          <p:cNvSpPr>
            <a:spLocks noGrp="1"/>
          </p:cNvSpPr>
          <p:nvPr>
            <p:ph type="title"/>
          </p:nvPr>
        </p:nvSpPr>
        <p:spPr>
          <a:xfrm>
            <a:off x="612648" y="365124"/>
            <a:ext cx="5221224" cy="2066544"/>
          </a:xfrm>
        </p:spPr>
        <p:txBody>
          <a:bodyPr anchor="b">
            <a:normAutofit/>
          </a:bodyPr>
          <a:lstStyle/>
          <a:p>
            <a:r>
              <a:rPr lang="en-US" dirty="0"/>
              <a:t>Tableau Plots (2)</a:t>
            </a:r>
            <a:endParaRPr lang="en-IN" dirty="0"/>
          </a:p>
        </p:txBody>
      </p:sp>
      <p:sp>
        <p:nvSpPr>
          <p:cNvPr id="16" name="sketchy rule">
            <a:extLst>
              <a:ext uri="{FF2B5EF4-FFF2-40B4-BE49-F238E27FC236}">
                <a16:creationId xmlns:a16="http://schemas.microsoft.com/office/drawing/2014/main" id="{BBECEAC1-4BBC-4815-B44E-D9B231A3F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520" y="260986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CA93A7"/>
          </a:solidFill>
          <a:ln w="38100" cap="rnd">
            <a:solidFill>
              <a:srgbClr val="CA93A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140C07-41A8-354D-7F46-0E22AFBA2F72}"/>
              </a:ext>
            </a:extLst>
          </p:cNvPr>
          <p:cNvSpPr>
            <a:spLocks noGrp="1"/>
          </p:cNvSpPr>
          <p:nvPr>
            <p:ph idx="1"/>
          </p:nvPr>
        </p:nvSpPr>
        <p:spPr>
          <a:xfrm>
            <a:off x="140092" y="2843784"/>
            <a:ext cx="4835017" cy="3815634"/>
          </a:xfrm>
        </p:spPr>
        <p:txBody>
          <a:bodyPr>
            <a:normAutofit/>
          </a:bodyPr>
          <a:lstStyle/>
          <a:p>
            <a:pPr marL="0" indent="0">
              <a:buNone/>
            </a:pPr>
            <a:r>
              <a:rPr lang="en-US" sz="1400" dirty="0">
                <a:latin typeface="Comic Sans MS" panose="030F0702030302020204" pitchFamily="66" charset="0"/>
              </a:rPr>
              <a:t>Time Series Graph - Total Cases vs. Total Deaths</a:t>
            </a:r>
          </a:p>
          <a:p>
            <a:r>
              <a:rPr lang="en-US" sz="1100" dirty="0">
                <a:latin typeface="Comic Sans MS" panose="030F0702030302020204" pitchFamily="66" charset="0"/>
              </a:rPr>
              <a:t>This line graph shows the trend over time for total COVID-19 cases and deaths.</a:t>
            </a:r>
          </a:p>
          <a:p>
            <a:endParaRPr lang="en-US" sz="1100" dirty="0">
              <a:latin typeface="Comic Sans MS" panose="030F0702030302020204" pitchFamily="66" charset="0"/>
            </a:endParaRPr>
          </a:p>
          <a:p>
            <a:pPr marL="0" indent="0">
              <a:buNone/>
            </a:pPr>
            <a:r>
              <a:rPr lang="en-US" sz="1400" dirty="0">
                <a:latin typeface="Comic Sans MS" panose="030F0702030302020204" pitchFamily="66" charset="0"/>
              </a:rPr>
              <a:t>Multivariate Time Series Chart - Country Wise: GDP, Inflation, and Interest Rate</a:t>
            </a:r>
          </a:p>
          <a:p>
            <a:r>
              <a:rPr lang="en-US" sz="1100" dirty="0">
                <a:latin typeface="Comic Sans MS" panose="030F0702030302020204" pitchFamily="66" charset="0"/>
              </a:rPr>
              <a:t>This chart compares multiple economic indicators across different countries over time, with each line representing a country.</a:t>
            </a:r>
          </a:p>
          <a:p>
            <a:endParaRPr lang="en-US" sz="1100" dirty="0">
              <a:latin typeface="Comic Sans MS" panose="030F0702030302020204" pitchFamily="66" charset="0"/>
            </a:endParaRPr>
          </a:p>
          <a:p>
            <a:pPr marL="0" indent="0">
              <a:buNone/>
            </a:pPr>
            <a:r>
              <a:rPr lang="en-US" sz="1400" dirty="0">
                <a:latin typeface="Comic Sans MS" panose="030F0702030302020204" pitchFamily="66" charset="0"/>
              </a:rPr>
              <a:t>Time Series Graph - Stocks Traded</a:t>
            </a:r>
          </a:p>
          <a:p>
            <a:r>
              <a:rPr lang="en-US" sz="1100" dirty="0">
                <a:latin typeface="Comic Sans MS" panose="030F0702030302020204" pitchFamily="66" charset="0"/>
              </a:rPr>
              <a:t>The final graph shows the value of stocks traded over time as a percentage of GDP, which is an indicator of the stock market’s performance and investor sentiment.</a:t>
            </a:r>
            <a:endParaRPr lang="en-IN" sz="1100" dirty="0">
              <a:latin typeface="Comic Sans MS" panose="030F0702030302020204" pitchFamily="66" charset="0"/>
            </a:endParaRPr>
          </a:p>
        </p:txBody>
      </p:sp>
      <p:pic>
        <p:nvPicPr>
          <p:cNvPr id="6" name="Picture 5">
            <a:extLst>
              <a:ext uri="{FF2B5EF4-FFF2-40B4-BE49-F238E27FC236}">
                <a16:creationId xmlns:a16="http://schemas.microsoft.com/office/drawing/2014/main" id="{1259FF22-9F99-58EB-1F89-F07E5A76DD83}"/>
              </a:ext>
            </a:extLst>
          </p:cNvPr>
          <p:cNvPicPr>
            <a:picLocks noChangeAspect="1"/>
          </p:cNvPicPr>
          <p:nvPr/>
        </p:nvPicPr>
        <p:blipFill>
          <a:blip r:embed="rId2"/>
          <a:stretch>
            <a:fillRect/>
          </a:stretch>
        </p:blipFill>
        <p:spPr>
          <a:xfrm>
            <a:off x="5258559" y="959078"/>
            <a:ext cx="6793349" cy="4703088"/>
          </a:xfrm>
          <a:prstGeom prst="rect">
            <a:avLst/>
          </a:prstGeom>
        </p:spPr>
      </p:pic>
    </p:spTree>
    <p:extLst>
      <p:ext uri="{BB962C8B-B14F-4D97-AF65-F5344CB8AC3E}">
        <p14:creationId xmlns:p14="http://schemas.microsoft.com/office/powerpoint/2010/main" val="3623115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3A4EE3-6B1D-9887-656A-57535F1C6D69}"/>
              </a:ext>
            </a:extLst>
          </p:cNvPr>
          <p:cNvSpPr>
            <a:spLocks noGrp="1"/>
          </p:cNvSpPr>
          <p:nvPr>
            <p:ph type="title"/>
          </p:nvPr>
        </p:nvSpPr>
        <p:spPr>
          <a:xfrm>
            <a:off x="640080" y="325369"/>
            <a:ext cx="4368602" cy="1956841"/>
          </a:xfrm>
        </p:spPr>
        <p:txBody>
          <a:bodyPr anchor="b">
            <a:normAutofit/>
          </a:bodyPr>
          <a:lstStyle/>
          <a:p>
            <a:r>
              <a:rPr lang="en-US" sz="6600" dirty="0"/>
              <a:t>D3.js Plot</a:t>
            </a:r>
            <a:endParaRPr lang="en-IN" sz="6600" dirty="0"/>
          </a:p>
        </p:txBody>
      </p:sp>
      <p:sp>
        <p:nvSpPr>
          <p:cNvPr id="2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CA93A7"/>
          </a:solidFill>
          <a:ln w="38100" cap="rnd">
            <a:solidFill>
              <a:srgbClr val="CA93A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140C07-41A8-354D-7F46-0E22AFBA2F72}"/>
              </a:ext>
            </a:extLst>
          </p:cNvPr>
          <p:cNvSpPr>
            <a:spLocks noGrp="1"/>
          </p:cNvSpPr>
          <p:nvPr>
            <p:ph idx="1"/>
          </p:nvPr>
        </p:nvSpPr>
        <p:spPr>
          <a:xfrm>
            <a:off x="640080" y="2872899"/>
            <a:ext cx="4243589" cy="3320668"/>
          </a:xfrm>
        </p:spPr>
        <p:txBody>
          <a:bodyPr>
            <a:normAutofit/>
          </a:bodyPr>
          <a:lstStyle/>
          <a:p>
            <a:pPr marL="0" indent="0">
              <a:lnSpc>
                <a:spcPct val="100000"/>
              </a:lnSpc>
              <a:buNone/>
            </a:pPr>
            <a:r>
              <a:rPr lang="en-IN" sz="1400" dirty="0">
                <a:latin typeface="Comic Sans MS" panose="030F0702030302020204" pitchFamily="66" charset="0"/>
              </a:rPr>
              <a:t>Choropleth map:</a:t>
            </a:r>
          </a:p>
          <a:p>
            <a:pPr>
              <a:lnSpc>
                <a:spcPct val="100000"/>
              </a:lnSpc>
            </a:pPr>
            <a:r>
              <a:rPr lang="en-IN" sz="1100" dirty="0">
                <a:latin typeface="Comic Sans MS" panose="030F0702030302020204" pitchFamily="66" charset="0"/>
              </a:rPr>
              <a:t>The world map provides different factors pertaining to Covid 19 such as total cases, deaths, vaccines etc </a:t>
            </a:r>
            <a:r>
              <a:rPr lang="en-US" sz="1100" dirty="0">
                <a:latin typeface="Comic Sans MS" panose="030F0702030302020204" pitchFamily="66" charset="0"/>
              </a:rPr>
              <a:t>across countries. The Drop-down menus give us options to chose the attribute we want to explore and the year in which we want to explore it.</a:t>
            </a:r>
          </a:p>
          <a:p>
            <a:pPr>
              <a:lnSpc>
                <a:spcPct val="100000"/>
              </a:lnSpc>
            </a:pPr>
            <a:r>
              <a:rPr lang="en-US" sz="1100" dirty="0">
                <a:latin typeface="Comic Sans MS" panose="030F0702030302020204" pitchFamily="66" charset="0"/>
              </a:rPr>
              <a:t>The map uses a color gradient from yellow (low) to dark red (high) to signify the intensity of cases in each country. Darker regions highlight areas with higher case counts, revealing the pandemic's hotspots and providing a stark visual representation of the disparities in case distribution. </a:t>
            </a:r>
            <a:endParaRPr lang="en-IN" sz="1100" dirty="0">
              <a:latin typeface="Comic Sans MS" panose="030F0702030302020204" pitchFamily="66" charset="0"/>
            </a:endParaRPr>
          </a:p>
        </p:txBody>
      </p:sp>
      <p:pic>
        <p:nvPicPr>
          <p:cNvPr id="9" name="Picture 8">
            <a:extLst>
              <a:ext uri="{FF2B5EF4-FFF2-40B4-BE49-F238E27FC236}">
                <a16:creationId xmlns:a16="http://schemas.microsoft.com/office/drawing/2014/main" id="{EE494D09-31C3-999D-B935-33D5AAC73F66}"/>
              </a:ext>
            </a:extLst>
          </p:cNvPr>
          <p:cNvPicPr>
            <a:picLocks noChangeAspect="1"/>
          </p:cNvPicPr>
          <p:nvPr/>
        </p:nvPicPr>
        <p:blipFill rotWithShape="1">
          <a:blip r:embed="rId2">
            <a:extLst>
              <a:ext uri="{28A0092B-C50C-407E-A947-70E740481C1C}">
                <a14:useLocalDpi xmlns:a14="http://schemas.microsoft.com/office/drawing/2010/main" val="0"/>
              </a:ext>
            </a:extLst>
          </a:blip>
          <a:srcRect l="24674" r="2467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170668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B02B16-5501-CC66-A13A-62D42B5B8744}"/>
              </a:ext>
            </a:extLst>
          </p:cNvPr>
          <p:cNvSpPr>
            <a:spLocks noGrp="1"/>
          </p:cNvSpPr>
          <p:nvPr>
            <p:ph type="title"/>
          </p:nvPr>
        </p:nvSpPr>
        <p:spPr>
          <a:xfrm>
            <a:off x="630936" y="640080"/>
            <a:ext cx="4818888" cy="1481328"/>
          </a:xfrm>
        </p:spPr>
        <p:txBody>
          <a:bodyPr anchor="b">
            <a:normAutofit/>
          </a:bodyPr>
          <a:lstStyle/>
          <a:p>
            <a:r>
              <a:rPr lang="en-US" sz="5600" dirty="0"/>
              <a:t>Work Management</a:t>
            </a:r>
            <a:endParaRPr lang="en-IN" sz="5600" dirty="0"/>
          </a:p>
        </p:txBody>
      </p:sp>
      <p:sp>
        <p:nvSpPr>
          <p:cNvPr id="37"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CA93A7"/>
          </a:solidFill>
          <a:ln w="38100" cap="rnd">
            <a:solidFill>
              <a:srgbClr val="CA93A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0EFB3B-7716-4C0B-A737-C21E6AEB04B5}"/>
              </a:ext>
            </a:extLst>
          </p:cNvPr>
          <p:cNvSpPr>
            <a:spLocks noGrp="1"/>
          </p:cNvSpPr>
          <p:nvPr>
            <p:ph idx="1"/>
          </p:nvPr>
        </p:nvSpPr>
        <p:spPr>
          <a:xfrm>
            <a:off x="630936" y="2660904"/>
            <a:ext cx="4818888" cy="3547872"/>
          </a:xfrm>
        </p:spPr>
        <p:txBody>
          <a:bodyPr anchor="t">
            <a:normAutofit/>
          </a:bodyPr>
          <a:lstStyle/>
          <a:p>
            <a:r>
              <a:rPr lang="en-US" dirty="0"/>
              <a:t>As I am the only person in my group, I have worked on all the tasks alone.</a:t>
            </a:r>
            <a:endParaRPr lang="en-IN" dirty="0"/>
          </a:p>
        </p:txBody>
      </p:sp>
      <mc:AlternateContent xmlns:mc="http://schemas.openxmlformats.org/markup-compatibility/2006">
        <mc:Choice xmlns:p14="http://schemas.microsoft.com/office/powerpoint/2010/main" Requires="p14">
          <p:contentPart p14:bwMode="auto" r:id="rId2">
            <p14:nvContentPartPr>
              <p14:cNvPr id="38" name="Ink 37">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38" name="Ink 37">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6" name="Picture 5">
            <a:extLst>
              <a:ext uri="{FF2B5EF4-FFF2-40B4-BE49-F238E27FC236}">
                <a16:creationId xmlns:a16="http://schemas.microsoft.com/office/drawing/2014/main" id="{5E7A9D85-1BF1-E7B1-DB43-0667868008A2}"/>
              </a:ext>
            </a:extLst>
          </p:cNvPr>
          <p:cNvPicPr>
            <a:picLocks noChangeAspect="1"/>
          </p:cNvPicPr>
          <p:nvPr/>
        </p:nvPicPr>
        <p:blipFill>
          <a:blip r:embed="rId4"/>
          <a:stretch>
            <a:fillRect/>
          </a:stretch>
        </p:blipFill>
        <p:spPr>
          <a:xfrm>
            <a:off x="6625285" y="640080"/>
            <a:ext cx="4406493" cy="5577840"/>
          </a:xfrm>
          <a:prstGeom prst="rect">
            <a:avLst/>
          </a:prstGeom>
        </p:spPr>
      </p:pic>
      <p:sp>
        <p:nvSpPr>
          <p:cNvPr id="7" name="Title 1">
            <a:extLst>
              <a:ext uri="{FF2B5EF4-FFF2-40B4-BE49-F238E27FC236}">
                <a16:creationId xmlns:a16="http://schemas.microsoft.com/office/drawing/2014/main" id="{26225DE1-7138-F3EF-A038-8F6916EF8833}"/>
              </a:ext>
            </a:extLst>
          </p:cNvPr>
          <p:cNvSpPr txBox="1">
            <a:spLocks/>
          </p:cNvSpPr>
          <p:nvPr/>
        </p:nvSpPr>
        <p:spPr>
          <a:xfrm>
            <a:off x="630936" y="4096512"/>
            <a:ext cx="5275368" cy="1481328"/>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r>
              <a:rPr lang="en-US" sz="5600" dirty="0"/>
              <a:t>Website Link</a:t>
            </a:r>
          </a:p>
          <a:p>
            <a:r>
              <a:rPr lang="en-IN" sz="2000" dirty="0">
                <a:hlinkClick r:id="rId5"/>
              </a:rPr>
              <a:t>https://uthkarshh.github.io/Scientific-Data-Visualization-Project/</a:t>
            </a:r>
            <a:endParaRPr lang="en-IN" sz="2000" dirty="0"/>
          </a:p>
        </p:txBody>
      </p:sp>
    </p:spTree>
    <p:extLst>
      <p:ext uri="{BB962C8B-B14F-4D97-AF65-F5344CB8AC3E}">
        <p14:creationId xmlns:p14="http://schemas.microsoft.com/office/powerpoint/2010/main" val="3834130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0114D-7E61-168F-486B-ECA13F8D1A28}"/>
              </a:ext>
            </a:extLst>
          </p:cNvPr>
          <p:cNvSpPr>
            <a:spLocks noGrp="1"/>
          </p:cNvSpPr>
          <p:nvPr>
            <p:ph type="title"/>
          </p:nvPr>
        </p:nvSpPr>
        <p:spPr/>
        <p:txBody>
          <a:bodyPr/>
          <a:lstStyle/>
          <a:p>
            <a:r>
              <a:rPr lang="en-IN" dirty="0"/>
              <a:t>References/Bibliography</a:t>
            </a:r>
          </a:p>
        </p:txBody>
      </p:sp>
      <p:sp>
        <p:nvSpPr>
          <p:cNvPr id="3" name="Content Placeholder 2">
            <a:extLst>
              <a:ext uri="{FF2B5EF4-FFF2-40B4-BE49-F238E27FC236}">
                <a16:creationId xmlns:a16="http://schemas.microsoft.com/office/drawing/2014/main" id="{ABD8558D-9F2E-5AC3-45BE-8BF1DE4D6558}"/>
              </a:ext>
            </a:extLst>
          </p:cNvPr>
          <p:cNvSpPr>
            <a:spLocks noGrp="1"/>
          </p:cNvSpPr>
          <p:nvPr>
            <p:ph idx="1"/>
          </p:nvPr>
        </p:nvSpPr>
        <p:spPr/>
        <p:txBody>
          <a:bodyPr>
            <a:normAutofit fontScale="77500" lnSpcReduction="20000"/>
          </a:bodyPr>
          <a:lstStyle/>
          <a:p>
            <a:pPr algn="l">
              <a:buFont typeface="+mj-lt"/>
              <a:buAutoNum type="arabicPeriod"/>
            </a:pPr>
            <a:r>
              <a:rPr lang="en-US" dirty="0">
                <a:latin typeface="Times New Roman" panose="02020603050405020304" pitchFamily="18" charset="0"/>
                <a:cs typeface="Times New Roman" panose="02020603050405020304" pitchFamily="18" charset="0"/>
              </a:rPr>
              <a:t>World Health Organization. (2023). COVID-19 Data Dashboard. Retrieved from </a:t>
            </a:r>
            <a:r>
              <a:rPr lang="en-US" dirty="0">
                <a:latin typeface="Times New Roman" panose="02020603050405020304" pitchFamily="18" charset="0"/>
                <a:cs typeface="Times New Roman" panose="02020603050405020304" pitchFamily="18" charset="0"/>
                <a:hlinkClick r:id="rId2"/>
              </a:rPr>
              <a:t>https://covid19.who.int/</a:t>
            </a:r>
            <a:endParaRPr lang="en-US" dirty="0">
              <a:latin typeface="Times New Roman" panose="02020603050405020304" pitchFamily="18" charset="0"/>
              <a:cs typeface="Times New Roman" panose="02020603050405020304" pitchFamily="18" charset="0"/>
            </a:endParaRPr>
          </a:p>
          <a:p>
            <a:pPr algn="l">
              <a:buFont typeface="+mj-lt"/>
              <a:buAutoNum type="arabicPeriod"/>
            </a:pPr>
            <a:r>
              <a:rPr lang="en-US" dirty="0">
                <a:latin typeface="Times New Roman" panose="02020603050405020304" pitchFamily="18" charset="0"/>
                <a:cs typeface="Times New Roman" panose="02020603050405020304" pitchFamily="18" charset="0"/>
              </a:rPr>
              <a:t>World Bank. (2022). Global Economic Prospects, June 2022. Retrieved from </a:t>
            </a:r>
            <a:r>
              <a:rPr lang="en-US" dirty="0">
                <a:latin typeface="Times New Roman" panose="02020603050405020304" pitchFamily="18" charset="0"/>
                <a:cs typeface="Times New Roman" panose="02020603050405020304" pitchFamily="18" charset="0"/>
                <a:hlinkClick r:id="rId3"/>
              </a:rPr>
              <a:t>https://www.worldbank.org/en/publication/global-economic-prospects</a:t>
            </a:r>
            <a:endParaRPr lang="en-US" dirty="0">
              <a:latin typeface="Times New Roman" panose="02020603050405020304" pitchFamily="18" charset="0"/>
              <a:cs typeface="Times New Roman" panose="02020603050405020304" pitchFamily="18" charset="0"/>
            </a:endParaRPr>
          </a:p>
          <a:p>
            <a:pPr algn="l">
              <a:buFont typeface="+mj-lt"/>
              <a:buAutoNum type="arabicPeriod"/>
            </a:pPr>
            <a:r>
              <a:rPr lang="en-US" dirty="0">
                <a:latin typeface="Times New Roman" panose="02020603050405020304" pitchFamily="18" charset="0"/>
                <a:cs typeface="Times New Roman" panose="02020603050405020304" pitchFamily="18" charset="0"/>
              </a:rPr>
              <a:t>International Monetary Fund. (2021). World Economic Outlook, April 2021: Managing Divergent Recoveries. Retrieved from https://www.imf.org/en/Publications/WEO/issues/2021/03/23/world-economic-outlook-april-2021</a:t>
            </a:r>
          </a:p>
          <a:p>
            <a:pPr algn="l">
              <a:buFont typeface="+mj-lt"/>
              <a:buAutoNum type="arabicPeriod"/>
            </a:pPr>
            <a:r>
              <a:rPr lang="en-US" dirty="0">
                <a:latin typeface="Times New Roman" panose="02020603050405020304" pitchFamily="18" charset="0"/>
                <a:cs typeface="Times New Roman" panose="02020603050405020304" pitchFamily="18" charset="0"/>
              </a:rPr>
              <a:t>United Nations. (2020). Policy Brief: Education during COVID-19 and Beyond. Retrieved from </a:t>
            </a:r>
            <a:r>
              <a:rPr lang="en-US" dirty="0">
                <a:latin typeface="Times New Roman" panose="02020603050405020304" pitchFamily="18" charset="0"/>
                <a:cs typeface="Times New Roman" panose="02020603050405020304" pitchFamily="18" charset="0"/>
                <a:hlinkClick r:id="rId4"/>
              </a:rPr>
              <a:t>https://www.un.org/development/desa/dspd/wp-content/uploads/sites/22/2020/08/sg_policy_brief_covid-19_and_education_august_2020.pdf</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3347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rgbClr val="CA93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D9C97EE-DFF2-853A-D6C0-655F8C456795}"/>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a:solidFill>
                  <a:srgbClr val="FFFFFF"/>
                </a:solidFill>
              </a:rPr>
              <a:t>Thank you</a:t>
            </a:r>
          </a:p>
        </p:txBody>
      </p:sp>
      <p:sp>
        <p:nvSpPr>
          <p:cNvPr id="15" name="Rectangle 14">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Smiling Face with No Fill">
            <a:extLst>
              <a:ext uri="{FF2B5EF4-FFF2-40B4-BE49-F238E27FC236}">
                <a16:creationId xmlns:a16="http://schemas.microsoft.com/office/drawing/2014/main" id="{2C1BFA69-1515-41EE-3CA4-2FC07973E5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84707" y="3067050"/>
            <a:ext cx="3019537" cy="3019537"/>
          </a:xfrm>
          <a:prstGeom prst="rect">
            <a:avLst/>
          </a:prstGeom>
        </p:spPr>
      </p:pic>
    </p:spTree>
    <p:extLst>
      <p:ext uri="{BB962C8B-B14F-4D97-AF65-F5344CB8AC3E}">
        <p14:creationId xmlns:p14="http://schemas.microsoft.com/office/powerpoint/2010/main" val="2457877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1B852-1F4A-858F-FB7F-D0D83D1EAD7F}"/>
              </a:ext>
            </a:extLst>
          </p:cNvPr>
          <p:cNvSpPr>
            <a:spLocks noGrp="1"/>
          </p:cNvSpPr>
          <p:nvPr>
            <p:ph type="title"/>
          </p:nvPr>
        </p:nvSpPr>
        <p:spPr/>
        <p:txBody>
          <a:bodyPr/>
          <a:lstStyle/>
          <a:p>
            <a:r>
              <a:rPr lang="en-US" dirty="0"/>
              <a:t>Introduction – Domain and Workflow</a:t>
            </a:r>
            <a:endParaRPr lang="en-IN" dirty="0"/>
          </a:p>
        </p:txBody>
      </p:sp>
      <p:sp>
        <p:nvSpPr>
          <p:cNvPr id="3" name="Content Placeholder 2">
            <a:extLst>
              <a:ext uri="{FF2B5EF4-FFF2-40B4-BE49-F238E27FC236}">
                <a16:creationId xmlns:a16="http://schemas.microsoft.com/office/drawing/2014/main" id="{8A912237-D824-50CB-7F7E-BD5122474566}"/>
              </a:ext>
            </a:extLst>
          </p:cNvPr>
          <p:cNvSpPr>
            <a:spLocks noGrp="1"/>
          </p:cNvSpPr>
          <p:nvPr>
            <p:ph idx="1"/>
          </p:nvPr>
        </p:nvSpPr>
        <p:spPr>
          <a:xfrm>
            <a:off x="728472" y="1929384"/>
            <a:ext cx="6330696" cy="4700016"/>
          </a:xfrm>
        </p:spPr>
        <p:txBody>
          <a:bodyPr>
            <a:normAutofit/>
          </a:bodyPr>
          <a:lstStyle/>
          <a:p>
            <a:pPr marL="0" indent="0">
              <a:buNone/>
            </a:pPr>
            <a:r>
              <a:rPr lang="en-US" sz="1600" dirty="0">
                <a:latin typeface="Comic Sans MS" panose="030F0702030302020204" pitchFamily="66" charset="0"/>
                <a:cs typeface="Times New Roman" panose="02020603050405020304" pitchFamily="18" charset="0"/>
              </a:rPr>
              <a:t>Domain: Global Health and Economic Development</a:t>
            </a:r>
          </a:p>
          <a:p>
            <a:r>
              <a:rPr lang="en-US" sz="1600" dirty="0">
                <a:latin typeface="Comic Sans MS" panose="030F0702030302020204" pitchFamily="66" charset="0"/>
                <a:cs typeface="Times New Roman" panose="02020603050405020304" pitchFamily="18" charset="0"/>
              </a:rPr>
              <a:t>Through this project, my aim was to explore the he complexities of the global socio-economic and demographic insights, with a particular focus on the impact of the recent COVID-19 pandemic on these areas and the changes to these sectors after the pandemic.</a:t>
            </a:r>
          </a:p>
          <a:p>
            <a:r>
              <a:rPr lang="en-US" sz="1600" dirty="0">
                <a:latin typeface="Comic Sans MS" panose="030F0702030302020204" pitchFamily="66" charset="0"/>
                <a:cs typeface="Times New Roman" panose="02020603050405020304" pitchFamily="18" charset="0"/>
              </a:rPr>
              <a:t>I have accomplished this by visualizing the relationship between the selected datasets to represent and understand the pandemic's effects on different countries' economies, health systems, environmental sustainability, educational achievements, and social progress</a:t>
            </a:r>
          </a:p>
          <a:p>
            <a:r>
              <a:rPr lang="en-IN" sz="1600" dirty="0">
                <a:latin typeface="Comic Sans MS" panose="030F0702030302020204" pitchFamily="66" charset="0"/>
                <a:cs typeface="Times New Roman" panose="02020603050405020304" pitchFamily="18" charset="0"/>
              </a:rPr>
              <a:t>The end goal was to </a:t>
            </a:r>
            <a:r>
              <a:rPr lang="en-US" sz="1600" dirty="0">
                <a:latin typeface="Comic Sans MS" panose="030F0702030302020204" pitchFamily="66" charset="0"/>
                <a:cs typeface="Times New Roman" panose="02020603050405020304" pitchFamily="18" charset="0"/>
              </a:rPr>
              <a:t>gain a better understanding of the pandemic's global influence and to show the relationship between health crises and global development trends.</a:t>
            </a:r>
            <a:endParaRPr lang="en-IN" sz="1600" dirty="0">
              <a:latin typeface="Comic Sans MS" panose="030F0702030302020204" pitchFamily="66" charset="0"/>
              <a:cs typeface="Times New Roman" panose="02020603050405020304" pitchFamily="18" charset="0"/>
            </a:endParaRPr>
          </a:p>
        </p:txBody>
      </p:sp>
      <p:pic>
        <p:nvPicPr>
          <p:cNvPr id="7" name="Graphic 6">
            <a:extLst>
              <a:ext uri="{FF2B5EF4-FFF2-40B4-BE49-F238E27FC236}">
                <a16:creationId xmlns:a16="http://schemas.microsoft.com/office/drawing/2014/main" id="{D86FFBC4-EE28-22E7-52D0-0D006A12B5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14483" y="1864729"/>
            <a:ext cx="5676903" cy="4563491"/>
          </a:xfrm>
          <a:prstGeom prst="rect">
            <a:avLst/>
          </a:prstGeom>
        </p:spPr>
      </p:pic>
    </p:spTree>
    <p:extLst>
      <p:ext uri="{BB962C8B-B14F-4D97-AF65-F5344CB8AC3E}">
        <p14:creationId xmlns:p14="http://schemas.microsoft.com/office/powerpoint/2010/main" val="4065082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48D81-4BEF-3DE1-2B08-26385FD78A45}"/>
              </a:ext>
            </a:extLst>
          </p:cNvPr>
          <p:cNvSpPr>
            <a:spLocks noGrp="1"/>
          </p:cNvSpPr>
          <p:nvPr>
            <p:ph type="title"/>
          </p:nvPr>
        </p:nvSpPr>
        <p:spPr>
          <a:xfrm>
            <a:off x="640080" y="329184"/>
            <a:ext cx="6894576" cy="1783080"/>
          </a:xfrm>
        </p:spPr>
        <p:txBody>
          <a:bodyPr anchor="b">
            <a:normAutofit/>
          </a:bodyPr>
          <a:lstStyle/>
          <a:p>
            <a:r>
              <a:rPr lang="en-US" sz="7200"/>
              <a:t>Data Abstraction (1)</a:t>
            </a:r>
            <a:endParaRPr lang="en-IN" sz="7200"/>
          </a:p>
        </p:txBody>
      </p:sp>
      <p:sp>
        <p:nvSpPr>
          <p:cNvPr id="30" name="sketchy rul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CA93A7"/>
          </a:solidFill>
          <a:ln w="38100" cap="rnd">
            <a:solidFill>
              <a:srgbClr val="CA93A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CBC4C2F-4469-9A2F-DC49-65B7AE2AD8E0}"/>
              </a:ext>
            </a:extLst>
          </p:cNvPr>
          <p:cNvSpPr>
            <a:spLocks noGrp="1"/>
          </p:cNvSpPr>
          <p:nvPr>
            <p:ph idx="1"/>
          </p:nvPr>
        </p:nvSpPr>
        <p:spPr>
          <a:xfrm>
            <a:off x="640080" y="2706624"/>
            <a:ext cx="6894576" cy="3483864"/>
          </a:xfrm>
        </p:spPr>
        <p:txBody>
          <a:bodyPr>
            <a:normAutofit/>
          </a:bodyPr>
          <a:lstStyle/>
          <a:p>
            <a:pPr marL="0" indent="0">
              <a:lnSpc>
                <a:spcPct val="100000"/>
              </a:lnSpc>
              <a:buNone/>
            </a:pPr>
            <a:r>
              <a:rPr lang="en-US" sz="1100" b="1" dirty="0">
                <a:latin typeface="Comic Sans MS" panose="030F0702030302020204" pitchFamily="66" charset="0"/>
              </a:rPr>
              <a:t>Covid 19 Dataset</a:t>
            </a:r>
          </a:p>
          <a:p>
            <a:pPr marL="0" indent="0">
              <a:lnSpc>
                <a:spcPct val="100000"/>
              </a:lnSpc>
              <a:buNone/>
            </a:pPr>
            <a:r>
              <a:rPr lang="en-US" sz="1100" b="1" dirty="0">
                <a:latin typeface="Comic Sans MS" panose="030F0702030302020204" pitchFamily="66" charset="0"/>
              </a:rPr>
              <a:t>Dataset Type and Attributes:</a:t>
            </a:r>
          </a:p>
          <a:p>
            <a:pPr marL="0" indent="0">
              <a:lnSpc>
                <a:spcPct val="100000"/>
              </a:lnSpc>
              <a:buNone/>
            </a:pPr>
            <a:r>
              <a:rPr lang="en-US" sz="1100" b="1" dirty="0">
                <a:latin typeface="Comic Sans MS" panose="030F0702030302020204" pitchFamily="66" charset="0"/>
              </a:rPr>
              <a:t>Type: </a:t>
            </a:r>
            <a:r>
              <a:rPr lang="en-US" sz="1100" dirty="0">
                <a:latin typeface="Comic Sans MS" panose="030F0702030302020204" pitchFamily="66" charset="0"/>
              </a:rPr>
              <a:t>Time-series data</a:t>
            </a:r>
          </a:p>
          <a:p>
            <a:pPr marL="0" indent="0">
              <a:lnSpc>
                <a:spcPct val="100000"/>
              </a:lnSpc>
              <a:buNone/>
            </a:pPr>
            <a:r>
              <a:rPr lang="en-US" sz="1100" b="1" dirty="0">
                <a:latin typeface="Comic Sans MS" panose="030F0702030302020204" pitchFamily="66" charset="0"/>
              </a:rPr>
              <a:t>Overview: </a:t>
            </a:r>
            <a:r>
              <a:rPr lang="en-US" sz="1100" dirty="0">
                <a:latin typeface="Comic Sans MS" panose="030F0702030302020204" pitchFamily="66" charset="0"/>
              </a:rPr>
              <a:t>The COVID-19 dataset is a comprehensive collection of data points tracking the spread and impact of the COVID-19 pandemic globally. This dataset is structured as a time-series, with daily records for various health, social, and economic indicators related to the pandemic.</a:t>
            </a:r>
          </a:p>
          <a:p>
            <a:pPr marL="0" indent="0">
              <a:lnSpc>
                <a:spcPct val="100000"/>
              </a:lnSpc>
              <a:buNone/>
            </a:pPr>
            <a:r>
              <a:rPr lang="en-US" sz="1100" b="1" dirty="0">
                <a:latin typeface="Comic Sans MS" panose="030F0702030302020204" pitchFamily="66" charset="0"/>
              </a:rPr>
              <a:t>Attributes: </a:t>
            </a:r>
            <a:r>
              <a:rPr lang="en-US" sz="1100" dirty="0">
                <a:latin typeface="Comic Sans MS" panose="030F0702030302020204" pitchFamily="66" charset="0"/>
              </a:rPr>
              <a:t>This dataset contains 33 attributes including </a:t>
            </a:r>
            <a:r>
              <a:rPr lang="en-US" sz="1100" dirty="0" err="1">
                <a:latin typeface="Comic Sans MS" panose="030F0702030302020204" pitchFamily="66" charset="0"/>
              </a:rPr>
              <a:t>iso_code</a:t>
            </a:r>
            <a:r>
              <a:rPr lang="en-US" sz="1100" dirty="0">
                <a:latin typeface="Comic Sans MS" panose="030F0702030302020204" pitchFamily="66" charset="0"/>
              </a:rPr>
              <a:t>, location, latitude, longitude, date, </a:t>
            </a:r>
            <a:r>
              <a:rPr lang="en-US" sz="1100" dirty="0" err="1">
                <a:latin typeface="Comic Sans MS" panose="030F0702030302020204" pitchFamily="66" charset="0"/>
              </a:rPr>
              <a:t>total_cases</a:t>
            </a:r>
            <a:r>
              <a:rPr lang="en-US" sz="1100" dirty="0">
                <a:latin typeface="Comic Sans MS" panose="030F0702030302020204" pitchFamily="66" charset="0"/>
              </a:rPr>
              <a:t>, </a:t>
            </a:r>
            <a:r>
              <a:rPr lang="en-US" sz="1100" dirty="0" err="1">
                <a:latin typeface="Comic Sans MS" panose="030F0702030302020204" pitchFamily="66" charset="0"/>
              </a:rPr>
              <a:t>new_cases</a:t>
            </a:r>
            <a:r>
              <a:rPr lang="en-US" sz="1100" dirty="0">
                <a:latin typeface="Comic Sans MS" panose="030F0702030302020204" pitchFamily="66" charset="0"/>
              </a:rPr>
              <a:t>, </a:t>
            </a:r>
            <a:r>
              <a:rPr lang="en-US" sz="1100" dirty="0" err="1">
                <a:latin typeface="Comic Sans MS" panose="030F0702030302020204" pitchFamily="66" charset="0"/>
              </a:rPr>
              <a:t>new_deaths</a:t>
            </a:r>
            <a:r>
              <a:rPr lang="en-US" sz="1100" dirty="0">
                <a:latin typeface="Comic Sans MS" panose="030F0702030302020204" pitchFamily="66" charset="0"/>
              </a:rPr>
              <a:t>, and various metrics related to vaccinations, testing, and economic indicator such as </a:t>
            </a:r>
            <a:r>
              <a:rPr lang="en-US" sz="1100" dirty="0" err="1">
                <a:latin typeface="Comic Sans MS" panose="030F0702030302020204" pitchFamily="66" charset="0"/>
              </a:rPr>
              <a:t>gdp_per_capita</a:t>
            </a:r>
            <a:r>
              <a:rPr lang="en-US" sz="1100" dirty="0">
                <a:latin typeface="Comic Sans MS" panose="030F0702030302020204" pitchFamily="66" charset="0"/>
              </a:rPr>
              <a:t> stringency_index,population_density,median_age,aged_65_older,aged_70_older,gdp_per_capita,extreme_poverty.</a:t>
            </a:r>
          </a:p>
          <a:p>
            <a:pPr marL="0" indent="0">
              <a:lnSpc>
                <a:spcPct val="100000"/>
              </a:lnSpc>
              <a:buNone/>
            </a:pPr>
            <a:r>
              <a:rPr lang="en-US" sz="1100" b="1" dirty="0">
                <a:latin typeface="Comic Sans MS" panose="030F0702030302020204" pitchFamily="66" charset="0"/>
              </a:rPr>
              <a:t>Number of Records: </a:t>
            </a:r>
            <a:r>
              <a:rPr lang="en-US" sz="1100" dirty="0">
                <a:latin typeface="Comic Sans MS" panose="030F0702030302020204" pitchFamily="66" charset="0"/>
              </a:rPr>
              <a:t>373,687 entries</a:t>
            </a:r>
          </a:p>
          <a:p>
            <a:pPr marL="0" indent="0">
              <a:lnSpc>
                <a:spcPct val="100000"/>
              </a:lnSpc>
              <a:buNone/>
            </a:pPr>
            <a:r>
              <a:rPr lang="en-IN" sz="1100" b="1" dirty="0">
                <a:latin typeface="Comic Sans MS" panose="030F0702030302020204" pitchFamily="66" charset="0"/>
              </a:rPr>
              <a:t>Data Transformation: </a:t>
            </a:r>
            <a:r>
              <a:rPr lang="en-IN" sz="1100" dirty="0">
                <a:latin typeface="Comic Sans MS" panose="030F0702030302020204" pitchFamily="66" charset="0"/>
              </a:rPr>
              <a:t>I have cleaned the dataset by deleted </a:t>
            </a:r>
            <a:r>
              <a:rPr lang="en-US" sz="1100" dirty="0">
                <a:latin typeface="Comic Sans MS" panose="030F0702030302020204" pitchFamily="66" charset="0"/>
              </a:rPr>
              <a:t>unnecessary columns and changed the data types of variables to appropriate data types. I have also added the latitude and longitude variables.</a:t>
            </a:r>
            <a:endParaRPr lang="en-IN" sz="1100" b="1" dirty="0">
              <a:latin typeface="Comic Sans MS" panose="030F0702030302020204" pitchFamily="66" charset="0"/>
            </a:endParaRPr>
          </a:p>
        </p:txBody>
      </p:sp>
      <p:pic>
        <p:nvPicPr>
          <p:cNvPr id="15" name="Picture 14">
            <a:extLst>
              <a:ext uri="{FF2B5EF4-FFF2-40B4-BE49-F238E27FC236}">
                <a16:creationId xmlns:a16="http://schemas.microsoft.com/office/drawing/2014/main" id="{3BCEBCAF-56C4-9EF1-AAA1-642DE69F63D5}"/>
              </a:ext>
            </a:extLst>
          </p:cNvPr>
          <p:cNvPicPr>
            <a:picLocks noChangeAspect="1"/>
          </p:cNvPicPr>
          <p:nvPr/>
        </p:nvPicPr>
        <p:blipFill>
          <a:blip r:embed="rId2"/>
          <a:stretch>
            <a:fillRect/>
          </a:stretch>
        </p:blipFill>
        <p:spPr>
          <a:xfrm>
            <a:off x="7534655" y="4301352"/>
            <a:ext cx="4362953" cy="1439773"/>
          </a:xfrm>
          <a:prstGeom prst="rect">
            <a:avLst/>
          </a:prstGeom>
        </p:spPr>
      </p:pic>
      <p:grpSp>
        <p:nvGrpSpPr>
          <p:cNvPr id="11" name="Group 10">
            <a:extLst>
              <a:ext uri="{FF2B5EF4-FFF2-40B4-BE49-F238E27FC236}">
                <a16:creationId xmlns:a16="http://schemas.microsoft.com/office/drawing/2014/main" id="{B08C67DF-0ED0-78A1-2511-131717716D0D}"/>
              </a:ext>
            </a:extLst>
          </p:cNvPr>
          <p:cNvGrpSpPr/>
          <p:nvPr/>
        </p:nvGrpSpPr>
        <p:grpSpPr>
          <a:xfrm>
            <a:off x="7305964" y="495562"/>
            <a:ext cx="4572092" cy="3670314"/>
            <a:chOff x="5607855" y="1188339"/>
            <a:chExt cx="6426113" cy="4883395"/>
          </a:xfrm>
        </p:grpSpPr>
        <p:pic>
          <p:nvPicPr>
            <p:cNvPr id="7" name="Graphic 6">
              <a:extLst>
                <a:ext uri="{FF2B5EF4-FFF2-40B4-BE49-F238E27FC236}">
                  <a16:creationId xmlns:a16="http://schemas.microsoft.com/office/drawing/2014/main" id="{64235C7B-BC58-C481-B2A7-E18C299910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7855" y="1188339"/>
              <a:ext cx="6426113" cy="3547872"/>
            </a:xfrm>
            <a:prstGeom prst="rect">
              <a:avLst/>
            </a:prstGeom>
          </p:spPr>
        </p:pic>
        <p:pic>
          <p:nvPicPr>
            <p:cNvPr id="8" name="Picture 2">
              <a:extLst>
                <a:ext uri="{FF2B5EF4-FFF2-40B4-BE49-F238E27FC236}">
                  <a16:creationId xmlns:a16="http://schemas.microsoft.com/office/drawing/2014/main" id="{74DAAAB9-2948-584F-804C-33EDF3A669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8893" y="5138284"/>
              <a:ext cx="6315075" cy="9334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4E5D4F9E-39B0-BD34-56A9-CFB79822D7E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7630" r="2406" b="15310"/>
            <a:stretch/>
          </p:blipFill>
          <p:spPr bwMode="auto">
            <a:xfrm>
              <a:off x="8698288" y="4619749"/>
              <a:ext cx="245249" cy="71853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50457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48D81-4BEF-3DE1-2B08-26385FD78A45}"/>
              </a:ext>
            </a:extLst>
          </p:cNvPr>
          <p:cNvSpPr>
            <a:spLocks noGrp="1"/>
          </p:cNvSpPr>
          <p:nvPr>
            <p:ph type="title"/>
          </p:nvPr>
        </p:nvSpPr>
        <p:spPr>
          <a:xfrm>
            <a:off x="356616" y="639520"/>
            <a:ext cx="4206240" cy="1719072"/>
          </a:xfrm>
        </p:spPr>
        <p:txBody>
          <a:bodyPr anchor="b">
            <a:normAutofit/>
          </a:bodyPr>
          <a:lstStyle/>
          <a:p>
            <a:pPr>
              <a:lnSpc>
                <a:spcPct val="90000"/>
              </a:lnSpc>
            </a:pPr>
            <a:r>
              <a:rPr lang="en-US" dirty="0"/>
              <a:t>Data Abstraction (2)</a:t>
            </a:r>
            <a:endParaRPr lang="en-IN" dirty="0"/>
          </a:p>
        </p:txBody>
      </p:sp>
      <p:sp>
        <p:nvSpPr>
          <p:cNvPr id="30"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CA93A7"/>
          </a:solidFill>
          <a:ln w="38100" cap="rnd">
            <a:solidFill>
              <a:srgbClr val="CA93A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CBC4C2F-4469-9A2F-DC49-65B7AE2AD8E0}"/>
              </a:ext>
            </a:extLst>
          </p:cNvPr>
          <p:cNvSpPr>
            <a:spLocks noGrp="1"/>
          </p:cNvSpPr>
          <p:nvPr>
            <p:ph idx="1"/>
          </p:nvPr>
        </p:nvSpPr>
        <p:spPr>
          <a:xfrm>
            <a:off x="219456" y="2807208"/>
            <a:ext cx="5031628" cy="3793272"/>
          </a:xfrm>
        </p:spPr>
        <p:txBody>
          <a:bodyPr anchor="t">
            <a:normAutofit/>
          </a:bodyPr>
          <a:lstStyle/>
          <a:p>
            <a:pPr marL="0" indent="0">
              <a:lnSpc>
                <a:spcPct val="100000"/>
              </a:lnSpc>
              <a:buNone/>
            </a:pPr>
            <a:r>
              <a:rPr lang="en-US" sz="1100" b="1" dirty="0">
                <a:latin typeface="Comic Sans MS" panose="030F0702030302020204" pitchFamily="66" charset="0"/>
              </a:rPr>
              <a:t>World Development Indicators (WDI) Dataset</a:t>
            </a:r>
          </a:p>
          <a:p>
            <a:pPr marL="0" indent="0">
              <a:lnSpc>
                <a:spcPct val="100000"/>
              </a:lnSpc>
              <a:buNone/>
            </a:pPr>
            <a:r>
              <a:rPr lang="en-US" sz="1100" b="1" dirty="0">
                <a:latin typeface="Comic Sans MS" panose="030F0702030302020204" pitchFamily="66" charset="0"/>
              </a:rPr>
              <a:t>Dataset Type and Attributes:</a:t>
            </a:r>
          </a:p>
          <a:p>
            <a:pPr marL="0" indent="0">
              <a:lnSpc>
                <a:spcPct val="100000"/>
              </a:lnSpc>
              <a:buNone/>
            </a:pPr>
            <a:r>
              <a:rPr lang="en-US" sz="1100" b="1" dirty="0">
                <a:latin typeface="Comic Sans MS" panose="030F0702030302020204" pitchFamily="66" charset="0"/>
              </a:rPr>
              <a:t>Type: </a:t>
            </a:r>
            <a:r>
              <a:rPr lang="en-US" sz="1100" dirty="0">
                <a:latin typeface="Comic Sans MS" panose="030F0702030302020204" pitchFamily="66" charset="0"/>
              </a:rPr>
              <a:t>Cross-sectional data combined with time-series</a:t>
            </a:r>
          </a:p>
          <a:p>
            <a:pPr marL="0" indent="0">
              <a:lnSpc>
                <a:spcPct val="100000"/>
              </a:lnSpc>
              <a:buNone/>
            </a:pPr>
            <a:r>
              <a:rPr lang="en-US" sz="1100" b="1" dirty="0">
                <a:latin typeface="Comic Sans MS" panose="030F0702030302020204" pitchFamily="66" charset="0"/>
              </a:rPr>
              <a:t>Overview: </a:t>
            </a:r>
            <a:r>
              <a:rPr lang="en-US" sz="1100" dirty="0">
                <a:latin typeface="Comic Sans MS" panose="030F0702030302020204" pitchFamily="66" charset="0"/>
              </a:rPr>
              <a:t>The World Development Indicators dataset is a rich and comprehensive dataset provided by the World Bank, featuring a wide range of economic, social, and environmental indicators from countries around the world. This dataset is primarily used for global development research and consists of both cross-sectional data and time-series data.</a:t>
            </a:r>
          </a:p>
          <a:p>
            <a:pPr marL="0" indent="0">
              <a:lnSpc>
                <a:spcPct val="100000"/>
              </a:lnSpc>
              <a:buNone/>
            </a:pPr>
            <a:r>
              <a:rPr lang="en-US" sz="1100" b="1" dirty="0">
                <a:latin typeface="Comic Sans MS" panose="030F0702030302020204" pitchFamily="66" charset="0"/>
              </a:rPr>
              <a:t>Attributes: </a:t>
            </a:r>
            <a:r>
              <a:rPr lang="en-US" sz="1100" dirty="0">
                <a:latin typeface="Comic Sans MS" panose="030F0702030302020204" pitchFamily="66" charset="0"/>
              </a:rPr>
              <a:t>The dataset includes 57 attributes covering various development indicators such as Population, total, GDP (current US$), Internet users (per 100 people), and Health expenditure, total (% of GDP) among others.</a:t>
            </a:r>
          </a:p>
          <a:p>
            <a:pPr marL="0" indent="0">
              <a:lnSpc>
                <a:spcPct val="100000"/>
              </a:lnSpc>
              <a:buNone/>
            </a:pPr>
            <a:r>
              <a:rPr lang="en-US" sz="1100" b="1" dirty="0">
                <a:latin typeface="Comic Sans MS" panose="030F0702030302020204" pitchFamily="66" charset="0"/>
              </a:rPr>
              <a:t>Number of Records: </a:t>
            </a:r>
            <a:r>
              <a:rPr lang="en-US" sz="1100" dirty="0">
                <a:latin typeface="Comic Sans MS" panose="030F0702030302020204" pitchFamily="66" charset="0"/>
              </a:rPr>
              <a:t>43,157 entries</a:t>
            </a:r>
          </a:p>
          <a:p>
            <a:pPr marL="0" indent="0">
              <a:lnSpc>
                <a:spcPct val="100000"/>
              </a:lnSpc>
              <a:buNone/>
            </a:pPr>
            <a:r>
              <a:rPr lang="en-IN" sz="1100" b="1" dirty="0">
                <a:latin typeface="Comic Sans MS" panose="030F0702030302020204" pitchFamily="66" charset="0"/>
              </a:rPr>
              <a:t>Data Transformation: </a:t>
            </a:r>
            <a:r>
              <a:rPr lang="en-IN" sz="1100" dirty="0">
                <a:latin typeface="Comic Sans MS" panose="030F0702030302020204" pitchFamily="66" charset="0"/>
              </a:rPr>
              <a:t>Similar to the Covid 19 dataset, I have cleaned the dataset by deleted </a:t>
            </a:r>
            <a:r>
              <a:rPr lang="en-US" sz="1100" dirty="0">
                <a:latin typeface="Comic Sans MS" panose="030F0702030302020204" pitchFamily="66" charset="0"/>
              </a:rPr>
              <a:t>unnecessary columns and changed the data types of variables to appropriate data types. </a:t>
            </a:r>
            <a:endParaRPr lang="en-IN" sz="1100" b="1" dirty="0">
              <a:latin typeface="Comic Sans MS" panose="030F0702030302020204" pitchFamily="66" charset="0"/>
            </a:endParaRPr>
          </a:p>
        </p:txBody>
      </p:sp>
      <mc:AlternateContent xmlns:mc="http://schemas.openxmlformats.org/markup-compatibility/2006" xmlns:p14="http://schemas.microsoft.com/office/powerpoint/2010/main">
        <mc:Choice Requires="p14">
          <p:contentPart p14:bwMode="auto" r:id="rId2">
            <p14:nvContentPartPr>
              <p14:cNvPr id="32" name="Ink 3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32" name="Ink 3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Graphic 4">
            <a:extLst>
              <a:ext uri="{FF2B5EF4-FFF2-40B4-BE49-F238E27FC236}">
                <a16:creationId xmlns:a16="http://schemas.microsoft.com/office/drawing/2014/main" id="{744C9740-AC03-7FC3-459A-DCB7DEEA43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21534" y="452812"/>
            <a:ext cx="6903720" cy="3811560"/>
          </a:xfrm>
          <a:prstGeom prst="rect">
            <a:avLst/>
          </a:prstGeom>
        </p:spPr>
      </p:pic>
      <p:pic>
        <p:nvPicPr>
          <p:cNvPr id="8" name="Picture 7">
            <a:extLst>
              <a:ext uri="{FF2B5EF4-FFF2-40B4-BE49-F238E27FC236}">
                <a16:creationId xmlns:a16="http://schemas.microsoft.com/office/drawing/2014/main" id="{977F060D-D61D-1042-6478-490D5398C847}"/>
              </a:ext>
            </a:extLst>
          </p:cNvPr>
          <p:cNvPicPr>
            <a:picLocks noChangeAspect="1"/>
          </p:cNvPicPr>
          <p:nvPr/>
        </p:nvPicPr>
        <p:blipFill>
          <a:blip r:embed="rId6"/>
          <a:stretch>
            <a:fillRect/>
          </a:stretch>
        </p:blipFill>
        <p:spPr>
          <a:xfrm>
            <a:off x="5755403" y="4686448"/>
            <a:ext cx="6036262" cy="1718740"/>
          </a:xfrm>
          <a:prstGeom prst="rect">
            <a:avLst/>
          </a:prstGeom>
        </p:spPr>
      </p:pic>
    </p:spTree>
    <p:extLst>
      <p:ext uri="{BB962C8B-B14F-4D97-AF65-F5344CB8AC3E}">
        <p14:creationId xmlns:p14="http://schemas.microsoft.com/office/powerpoint/2010/main" val="2694798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D12A24-43CA-0FCF-7151-78EE4A675D59}"/>
              </a:ext>
            </a:extLst>
          </p:cNvPr>
          <p:cNvSpPr>
            <a:spLocks noGrp="1"/>
          </p:cNvSpPr>
          <p:nvPr>
            <p:ph type="title"/>
          </p:nvPr>
        </p:nvSpPr>
        <p:spPr>
          <a:xfrm>
            <a:off x="630936" y="640080"/>
            <a:ext cx="4818888" cy="1481328"/>
          </a:xfrm>
        </p:spPr>
        <p:txBody>
          <a:bodyPr anchor="b">
            <a:normAutofit/>
          </a:bodyPr>
          <a:lstStyle/>
          <a:p>
            <a:r>
              <a:rPr lang="en-IN" sz="5600" dirty="0"/>
              <a:t>Task Abstraction (1)</a:t>
            </a:r>
          </a:p>
        </p:txBody>
      </p:sp>
      <p:sp>
        <p:nvSpPr>
          <p:cNvPr id="1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CA93A7"/>
          </a:solidFill>
          <a:ln w="38100" cap="rnd">
            <a:solidFill>
              <a:srgbClr val="CA93A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4E6C9C60-8238-0648-9D5C-F661C5028D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42178" y="1610196"/>
            <a:ext cx="5367069" cy="419973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0AA3BA3-CAFF-1105-BCAD-704006F0FB62}"/>
              </a:ext>
            </a:extLst>
          </p:cNvPr>
          <p:cNvSpPr>
            <a:spLocks noGrp="1"/>
          </p:cNvSpPr>
          <p:nvPr>
            <p:ph idx="1"/>
          </p:nvPr>
        </p:nvSpPr>
        <p:spPr>
          <a:xfrm>
            <a:off x="237744" y="2660904"/>
            <a:ext cx="6619896" cy="4005072"/>
          </a:xfrm>
        </p:spPr>
        <p:txBody>
          <a:bodyPr anchor="t">
            <a:normAutofit/>
          </a:bodyPr>
          <a:lstStyle/>
          <a:p>
            <a:pPr marL="0" indent="0">
              <a:lnSpc>
                <a:spcPct val="100000"/>
              </a:lnSpc>
              <a:buNone/>
            </a:pPr>
            <a:r>
              <a:rPr lang="en-US" sz="1200" b="1" dirty="0">
                <a:latin typeface="Comic Sans MS" panose="030F0702030302020204" pitchFamily="66" charset="0"/>
              </a:rPr>
              <a:t>Target:</a:t>
            </a:r>
          </a:p>
          <a:p>
            <a:pPr>
              <a:lnSpc>
                <a:spcPct val="100000"/>
              </a:lnSpc>
            </a:pPr>
            <a:r>
              <a:rPr lang="en-US" sz="1200" dirty="0">
                <a:latin typeface="Comic Sans MS" panose="030F0702030302020204" pitchFamily="66" charset="0"/>
              </a:rPr>
              <a:t>The primary goal of the analysis using the COVID-19 dataset and World Development Indicators (WDI) dataset is to understand and visualize the impact of the COVID-19 pandemic across various countries, correlating it with different socio-economic and health indicators. </a:t>
            </a:r>
          </a:p>
          <a:p>
            <a:pPr>
              <a:lnSpc>
                <a:spcPct val="100000"/>
              </a:lnSpc>
            </a:pPr>
            <a:r>
              <a:rPr lang="en-US" sz="1200" dirty="0">
                <a:latin typeface="Comic Sans MS" panose="030F0702030302020204" pitchFamily="66" charset="0"/>
              </a:rPr>
              <a:t>The analysis aims to identify trends, patterns, and outliers that can inform public health responses and policy-making.</a:t>
            </a:r>
          </a:p>
          <a:p>
            <a:pPr marL="0" indent="0">
              <a:lnSpc>
                <a:spcPct val="100000"/>
              </a:lnSpc>
              <a:buNone/>
            </a:pPr>
            <a:r>
              <a:rPr lang="en-US" sz="1200" b="1" dirty="0">
                <a:latin typeface="Comic Sans MS" panose="030F0702030302020204" pitchFamily="66" charset="0"/>
              </a:rPr>
              <a:t>Actions:</a:t>
            </a:r>
          </a:p>
          <a:p>
            <a:pPr>
              <a:lnSpc>
                <a:spcPct val="100000"/>
              </a:lnSpc>
            </a:pPr>
            <a:r>
              <a:rPr lang="en-US" sz="1200" dirty="0">
                <a:latin typeface="Comic Sans MS" panose="030F0702030302020204" pitchFamily="66" charset="0"/>
              </a:rPr>
              <a:t>Data Integration and Cleaning:</a:t>
            </a:r>
          </a:p>
          <a:p>
            <a:pPr lvl="1">
              <a:lnSpc>
                <a:spcPct val="100000"/>
              </a:lnSpc>
            </a:pPr>
            <a:r>
              <a:rPr lang="en-US" sz="1200" dirty="0">
                <a:latin typeface="Comic Sans MS" panose="030F0702030302020204" pitchFamily="66" charset="0"/>
              </a:rPr>
              <a:t>Combine data from both datasets to align by country and date.</a:t>
            </a:r>
          </a:p>
          <a:p>
            <a:pPr lvl="1">
              <a:lnSpc>
                <a:spcPct val="100000"/>
              </a:lnSpc>
            </a:pPr>
            <a:r>
              <a:rPr lang="en-US" sz="1200" dirty="0">
                <a:latin typeface="Comic Sans MS" panose="030F0702030302020204" pitchFamily="66" charset="0"/>
              </a:rPr>
              <a:t>Clean the data by handling missing values, outliers, and errors.</a:t>
            </a:r>
          </a:p>
          <a:p>
            <a:pPr>
              <a:lnSpc>
                <a:spcPct val="100000"/>
              </a:lnSpc>
            </a:pPr>
            <a:r>
              <a:rPr lang="en-US" sz="1200" dirty="0">
                <a:latin typeface="Comic Sans MS" panose="030F0702030302020204" pitchFamily="66" charset="0"/>
              </a:rPr>
              <a:t>Data Exploration:</a:t>
            </a:r>
          </a:p>
          <a:p>
            <a:pPr lvl="1">
              <a:lnSpc>
                <a:spcPct val="100000"/>
              </a:lnSpc>
            </a:pPr>
            <a:r>
              <a:rPr lang="en-US" sz="1200" dirty="0">
                <a:latin typeface="Comic Sans MS" panose="030F0702030302020204" pitchFamily="66" charset="0"/>
              </a:rPr>
              <a:t>Performed preliminary analysis to understand the structure and key characteristics of the data.</a:t>
            </a:r>
          </a:p>
          <a:p>
            <a:pPr lvl="1">
              <a:lnSpc>
                <a:spcPct val="100000"/>
              </a:lnSpc>
            </a:pPr>
            <a:r>
              <a:rPr lang="en-US" sz="1200" dirty="0">
                <a:latin typeface="Comic Sans MS" panose="030F0702030302020204" pitchFamily="66" charset="0"/>
              </a:rPr>
              <a:t>Identified initial patterns or inconsistencies that may require deeper investigation.</a:t>
            </a: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pic>
        <p:nvPicPr>
          <p:cNvPr id="6" name="Picture 5">
            <a:extLst>
              <a:ext uri="{FF2B5EF4-FFF2-40B4-BE49-F238E27FC236}">
                <a16:creationId xmlns:a16="http://schemas.microsoft.com/office/drawing/2014/main" id="{85DA3A7E-D559-228B-85E0-AE64039A570F}"/>
              </a:ext>
            </a:extLst>
          </p:cNvPr>
          <p:cNvPicPr>
            <a:picLocks noChangeAspect="1"/>
          </p:cNvPicPr>
          <p:nvPr/>
        </p:nvPicPr>
        <p:blipFill>
          <a:blip r:embed="rId5"/>
          <a:stretch>
            <a:fillRect/>
          </a:stretch>
        </p:blipFill>
        <p:spPr>
          <a:xfrm>
            <a:off x="228508" y="155638"/>
            <a:ext cx="5993632" cy="1054156"/>
          </a:xfrm>
          <a:prstGeom prst="rect">
            <a:avLst/>
          </a:prstGeom>
        </p:spPr>
      </p:pic>
    </p:spTree>
    <p:extLst>
      <p:ext uri="{BB962C8B-B14F-4D97-AF65-F5344CB8AC3E}">
        <p14:creationId xmlns:p14="http://schemas.microsoft.com/office/powerpoint/2010/main" val="152147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94842B0-684D-44CC-B4BC-D13331CFD2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D12A24-43CA-0FCF-7151-78EE4A675D59}"/>
              </a:ext>
            </a:extLst>
          </p:cNvPr>
          <p:cNvSpPr>
            <a:spLocks noGrp="1"/>
          </p:cNvSpPr>
          <p:nvPr>
            <p:ph type="title"/>
          </p:nvPr>
        </p:nvSpPr>
        <p:spPr>
          <a:xfrm>
            <a:off x="640080" y="329184"/>
            <a:ext cx="6894576" cy="1783080"/>
          </a:xfrm>
        </p:spPr>
        <p:txBody>
          <a:bodyPr anchor="b">
            <a:normAutofit/>
          </a:bodyPr>
          <a:lstStyle/>
          <a:p>
            <a:r>
              <a:rPr lang="en-IN" sz="7200"/>
              <a:t>Task Abstraction (2)</a:t>
            </a:r>
          </a:p>
        </p:txBody>
      </p:sp>
      <p:sp>
        <p:nvSpPr>
          <p:cNvPr id="20" name="sketchy rul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CA93A7"/>
          </a:solidFill>
          <a:ln w="38100" cap="rnd">
            <a:solidFill>
              <a:srgbClr val="CA93A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0AA3BA3-CAFF-1105-BCAD-704006F0FB62}"/>
              </a:ext>
            </a:extLst>
          </p:cNvPr>
          <p:cNvSpPr>
            <a:spLocks noGrp="1"/>
          </p:cNvSpPr>
          <p:nvPr>
            <p:ph idx="1"/>
          </p:nvPr>
        </p:nvSpPr>
        <p:spPr>
          <a:xfrm>
            <a:off x="201168" y="2624328"/>
            <a:ext cx="7626096" cy="4178808"/>
          </a:xfrm>
        </p:spPr>
        <p:txBody>
          <a:bodyPr>
            <a:normAutofit lnSpcReduction="10000"/>
          </a:bodyPr>
          <a:lstStyle/>
          <a:p>
            <a:pPr>
              <a:lnSpc>
                <a:spcPct val="100000"/>
              </a:lnSpc>
            </a:pPr>
            <a:r>
              <a:rPr lang="en-US" sz="1200" dirty="0">
                <a:latin typeface="Comic Sans MS" panose="030F0702030302020204" pitchFamily="66" charset="0"/>
              </a:rPr>
              <a:t>Data Analysis:</a:t>
            </a:r>
          </a:p>
          <a:p>
            <a:pPr lvl="1">
              <a:lnSpc>
                <a:spcPct val="100000"/>
              </a:lnSpc>
            </a:pPr>
            <a:r>
              <a:rPr lang="en-US" sz="1200" dirty="0">
                <a:latin typeface="Comic Sans MS" panose="030F0702030302020204" pitchFamily="66" charset="0"/>
              </a:rPr>
              <a:t>Analyze COVID-19 trends such as total cases, deaths, and vaccination rates.</a:t>
            </a:r>
          </a:p>
          <a:p>
            <a:pPr lvl="1">
              <a:lnSpc>
                <a:spcPct val="100000"/>
              </a:lnSpc>
            </a:pPr>
            <a:r>
              <a:rPr lang="en-US" sz="1200" dirty="0">
                <a:latin typeface="Comic Sans MS" panose="030F0702030302020204" pitchFamily="66" charset="0"/>
              </a:rPr>
              <a:t>Correlate COVID-19 data with WDI indicators like GDP, health expenditure, and population density.</a:t>
            </a:r>
            <a:endParaRPr lang="en-IN" sz="1200" dirty="0">
              <a:latin typeface="Comic Sans MS" panose="030F0702030302020204" pitchFamily="66" charset="0"/>
            </a:endParaRPr>
          </a:p>
          <a:p>
            <a:pPr>
              <a:lnSpc>
                <a:spcPct val="100000"/>
              </a:lnSpc>
            </a:pPr>
            <a:r>
              <a:rPr lang="en-US" sz="1200" dirty="0">
                <a:latin typeface="Comic Sans MS" panose="030F0702030302020204" pitchFamily="66" charset="0"/>
              </a:rPr>
              <a:t>Visualization:</a:t>
            </a:r>
          </a:p>
          <a:p>
            <a:pPr lvl="1">
              <a:lnSpc>
                <a:spcPct val="100000"/>
              </a:lnSpc>
            </a:pPr>
            <a:r>
              <a:rPr lang="en-US" sz="1200" dirty="0">
                <a:latin typeface="Comic Sans MS" panose="030F0702030302020204" pitchFamily="66" charset="0"/>
              </a:rPr>
              <a:t>Develop interactive visualizations such as maps, heatmaps, and scatter plots to display COVID-19 metrics and their correlation with development indicators.</a:t>
            </a:r>
          </a:p>
          <a:p>
            <a:pPr lvl="1">
              <a:lnSpc>
                <a:spcPct val="100000"/>
              </a:lnSpc>
            </a:pPr>
            <a:r>
              <a:rPr lang="en-US" sz="1200" dirty="0">
                <a:latin typeface="Comic Sans MS" panose="030F0702030302020204" pitchFamily="66" charset="0"/>
              </a:rPr>
              <a:t>Utilize tools like D3.js for custom visualizations and Tableau for embedding comprehensive dashboards.</a:t>
            </a:r>
          </a:p>
          <a:p>
            <a:pPr>
              <a:lnSpc>
                <a:spcPct val="100000"/>
              </a:lnSpc>
            </a:pPr>
            <a:r>
              <a:rPr lang="en-US" sz="1200" dirty="0">
                <a:latin typeface="Comic Sans MS" panose="030F0702030302020204" pitchFamily="66" charset="0"/>
              </a:rPr>
              <a:t>Interpretation:</a:t>
            </a:r>
          </a:p>
          <a:p>
            <a:pPr lvl="1">
              <a:lnSpc>
                <a:spcPct val="100000"/>
              </a:lnSpc>
            </a:pPr>
            <a:r>
              <a:rPr lang="en-US" sz="1200" dirty="0">
                <a:latin typeface="Comic Sans MS" panose="030F0702030302020204" pitchFamily="66" charset="0"/>
              </a:rPr>
              <a:t>Interpret the visual data to extract meaningful insights regarding the spread of the virus, effectiveness of health interventions, and the impact on different economies.</a:t>
            </a:r>
          </a:p>
          <a:p>
            <a:pPr lvl="1">
              <a:lnSpc>
                <a:spcPct val="100000"/>
              </a:lnSpc>
            </a:pPr>
            <a:r>
              <a:rPr lang="en-US" sz="1200" dirty="0">
                <a:latin typeface="Comic Sans MS" panose="030F0702030302020204" pitchFamily="66" charset="0"/>
              </a:rPr>
              <a:t>Identify patterns that could suggest strategies for future pandemic preparedness and response.</a:t>
            </a:r>
          </a:p>
          <a:p>
            <a:pPr>
              <a:lnSpc>
                <a:spcPct val="100000"/>
              </a:lnSpc>
            </a:pPr>
            <a:r>
              <a:rPr lang="en-US" sz="1200" dirty="0">
                <a:latin typeface="Comic Sans MS" panose="030F0702030302020204" pitchFamily="66" charset="0"/>
              </a:rPr>
              <a:t>Reporting:</a:t>
            </a:r>
          </a:p>
          <a:p>
            <a:pPr lvl="1">
              <a:lnSpc>
                <a:spcPct val="100000"/>
              </a:lnSpc>
            </a:pPr>
            <a:r>
              <a:rPr lang="en-US" sz="1200" dirty="0">
                <a:latin typeface="Comic Sans MS" panose="030F0702030302020204" pitchFamily="66" charset="0"/>
              </a:rPr>
              <a:t>Prepare detailed reports and presentations outlining key findings, supported by data visualizations.</a:t>
            </a:r>
          </a:p>
          <a:p>
            <a:pPr lvl="1">
              <a:lnSpc>
                <a:spcPct val="100000"/>
              </a:lnSpc>
            </a:pPr>
            <a:r>
              <a:rPr lang="en-US" sz="1200" dirty="0">
                <a:latin typeface="Comic Sans MS" panose="030F0702030302020204" pitchFamily="66" charset="0"/>
              </a:rPr>
              <a:t>Provide recommendations based on the analysis to assist stakeholders in decision-making processes.</a:t>
            </a:r>
            <a:endParaRPr lang="en-IN" sz="1200" dirty="0">
              <a:latin typeface="Comic Sans MS" panose="030F0702030302020204" pitchFamily="66" charset="0"/>
            </a:endParaRPr>
          </a:p>
        </p:txBody>
      </p:sp>
      <p:pic>
        <p:nvPicPr>
          <p:cNvPr id="8" name="Picture 7">
            <a:extLst>
              <a:ext uri="{FF2B5EF4-FFF2-40B4-BE49-F238E27FC236}">
                <a16:creationId xmlns:a16="http://schemas.microsoft.com/office/drawing/2014/main" id="{F0556A7C-3B60-78BA-2486-AFF57A29F38C}"/>
              </a:ext>
            </a:extLst>
          </p:cNvPr>
          <p:cNvPicPr>
            <a:picLocks noChangeAspect="1"/>
          </p:cNvPicPr>
          <p:nvPr/>
        </p:nvPicPr>
        <p:blipFill rotWithShape="1">
          <a:blip r:embed="rId2"/>
          <a:srcRect r="14290" b="-2"/>
          <a:stretch/>
        </p:blipFill>
        <p:spPr>
          <a:xfrm>
            <a:off x="8156454" y="-5"/>
            <a:ext cx="4035547" cy="4178808"/>
          </a:xfrm>
          <a:custGeom>
            <a:avLst/>
            <a:gdLst/>
            <a:ahLst/>
            <a:cxnLst/>
            <a:rect l="l" t="t" r="r" b="b"/>
            <a:pathLst>
              <a:path w="4035547" h="4178808">
                <a:moveTo>
                  <a:pt x="14988" y="0"/>
                </a:moveTo>
                <a:lnTo>
                  <a:pt x="4035547" y="0"/>
                </a:lnTo>
                <a:lnTo>
                  <a:pt x="4035547" y="4161794"/>
                </a:lnTo>
                <a:lnTo>
                  <a:pt x="3918602" y="4164199"/>
                </a:lnTo>
                <a:cubicBezTo>
                  <a:pt x="3673497" y="4178956"/>
                  <a:pt x="3428120" y="4172295"/>
                  <a:pt x="3183014" y="4175560"/>
                </a:cubicBezTo>
                <a:cubicBezTo>
                  <a:pt x="2855121" y="4180001"/>
                  <a:pt x="2527499" y="4168639"/>
                  <a:pt x="2199742" y="4167595"/>
                </a:cubicBezTo>
                <a:cubicBezTo>
                  <a:pt x="2132562" y="4167334"/>
                  <a:pt x="2065110" y="4170729"/>
                  <a:pt x="1998202" y="4175952"/>
                </a:cubicBezTo>
                <a:cubicBezTo>
                  <a:pt x="1905507" y="4183005"/>
                  <a:pt x="1814033" y="4174124"/>
                  <a:pt x="1722153" y="4165766"/>
                </a:cubicBezTo>
                <a:cubicBezTo>
                  <a:pt x="1611407" y="4155711"/>
                  <a:pt x="1500933" y="4164591"/>
                  <a:pt x="1390867" y="4176214"/>
                </a:cubicBezTo>
                <a:lnTo>
                  <a:pt x="1348076" y="4178808"/>
                </a:lnTo>
                <a:lnTo>
                  <a:pt x="597587" y="4178808"/>
                </a:lnTo>
                <a:lnTo>
                  <a:pt x="507890" y="4175773"/>
                </a:lnTo>
                <a:cubicBezTo>
                  <a:pt x="403218" y="4174810"/>
                  <a:pt x="298546" y="4175691"/>
                  <a:pt x="193840" y="4176214"/>
                </a:cubicBezTo>
                <a:lnTo>
                  <a:pt x="2757" y="4175742"/>
                </a:lnTo>
                <a:lnTo>
                  <a:pt x="2810" y="4034870"/>
                </a:lnTo>
                <a:cubicBezTo>
                  <a:pt x="5629" y="3979851"/>
                  <a:pt x="10539" y="3924896"/>
                  <a:pt x="15416" y="3870068"/>
                </a:cubicBezTo>
                <a:cubicBezTo>
                  <a:pt x="23018" y="3799731"/>
                  <a:pt x="25045" y="3728899"/>
                  <a:pt x="21498" y="3658244"/>
                </a:cubicBezTo>
                <a:cubicBezTo>
                  <a:pt x="17063" y="3602147"/>
                  <a:pt x="10095" y="3546050"/>
                  <a:pt x="8828" y="3489953"/>
                </a:cubicBezTo>
                <a:cubicBezTo>
                  <a:pt x="6548" y="3389688"/>
                  <a:pt x="7434" y="3289424"/>
                  <a:pt x="13262" y="3189160"/>
                </a:cubicBezTo>
                <a:cubicBezTo>
                  <a:pt x="16176" y="3138901"/>
                  <a:pt x="20864" y="3089150"/>
                  <a:pt x="22891" y="3038510"/>
                </a:cubicBezTo>
                <a:cubicBezTo>
                  <a:pt x="24918" y="2987870"/>
                  <a:pt x="28973" y="2936723"/>
                  <a:pt x="17444" y="2887098"/>
                </a:cubicBezTo>
                <a:cubicBezTo>
                  <a:pt x="-2068" y="2802699"/>
                  <a:pt x="12249" y="2718680"/>
                  <a:pt x="16430" y="2634534"/>
                </a:cubicBezTo>
                <a:cubicBezTo>
                  <a:pt x="18964" y="2582244"/>
                  <a:pt x="34168" y="2528685"/>
                  <a:pt x="20738" y="2477919"/>
                </a:cubicBezTo>
                <a:cubicBezTo>
                  <a:pt x="-421" y="2398342"/>
                  <a:pt x="13389" y="2320415"/>
                  <a:pt x="20738" y="2242107"/>
                </a:cubicBezTo>
                <a:cubicBezTo>
                  <a:pt x="29213" y="2168001"/>
                  <a:pt x="27718" y="2093082"/>
                  <a:pt x="16303" y="2019369"/>
                </a:cubicBezTo>
                <a:cubicBezTo>
                  <a:pt x="1986" y="1946239"/>
                  <a:pt x="1986" y="1871028"/>
                  <a:pt x="16303" y="1797899"/>
                </a:cubicBezTo>
                <a:cubicBezTo>
                  <a:pt x="28162" y="1737537"/>
                  <a:pt x="29530" y="1675589"/>
                  <a:pt x="20357" y="1614758"/>
                </a:cubicBezTo>
                <a:cubicBezTo>
                  <a:pt x="14149" y="1571226"/>
                  <a:pt x="3000" y="1527947"/>
                  <a:pt x="1480" y="1484415"/>
                </a:cubicBezTo>
                <a:cubicBezTo>
                  <a:pt x="-1662" y="1393377"/>
                  <a:pt x="200" y="1302238"/>
                  <a:pt x="7055" y="1211417"/>
                </a:cubicBezTo>
                <a:cubicBezTo>
                  <a:pt x="15036" y="1107980"/>
                  <a:pt x="30366" y="1004923"/>
                  <a:pt x="19724" y="900725"/>
                </a:cubicBezTo>
                <a:cubicBezTo>
                  <a:pt x="16050" y="864934"/>
                  <a:pt x="8575" y="829270"/>
                  <a:pt x="7815" y="793353"/>
                </a:cubicBezTo>
                <a:cubicBezTo>
                  <a:pt x="6168" y="726087"/>
                  <a:pt x="5407" y="659710"/>
                  <a:pt x="9208" y="590286"/>
                </a:cubicBezTo>
                <a:cubicBezTo>
                  <a:pt x="13009" y="520863"/>
                  <a:pt x="27452" y="450424"/>
                  <a:pt x="17697" y="382270"/>
                </a:cubicBezTo>
                <a:cubicBezTo>
                  <a:pt x="7941" y="314115"/>
                  <a:pt x="14276" y="247103"/>
                  <a:pt x="20611" y="180218"/>
                </a:cubicBezTo>
                <a:cubicBezTo>
                  <a:pt x="23652" y="148426"/>
                  <a:pt x="25711" y="116982"/>
                  <a:pt x="25156" y="85665"/>
                </a:cubicBezTo>
                <a:close/>
              </a:path>
            </a:pathLst>
          </a:custGeom>
        </p:spPr>
      </p:pic>
      <p:pic>
        <p:nvPicPr>
          <p:cNvPr id="6" name="Picture 5">
            <a:extLst>
              <a:ext uri="{FF2B5EF4-FFF2-40B4-BE49-F238E27FC236}">
                <a16:creationId xmlns:a16="http://schemas.microsoft.com/office/drawing/2014/main" id="{CC29858C-6392-B061-923C-623E6EEC81A9}"/>
              </a:ext>
            </a:extLst>
          </p:cNvPr>
          <p:cNvPicPr>
            <a:picLocks noChangeAspect="1"/>
          </p:cNvPicPr>
          <p:nvPr/>
        </p:nvPicPr>
        <p:blipFill rotWithShape="1">
          <a:blip r:embed="rId3"/>
          <a:srcRect l="19680" r="52750"/>
          <a:stretch/>
        </p:blipFill>
        <p:spPr>
          <a:xfrm>
            <a:off x="8156454" y="4362195"/>
            <a:ext cx="4035547" cy="2495811"/>
          </a:xfrm>
          <a:custGeom>
            <a:avLst/>
            <a:gdLst/>
            <a:ahLst/>
            <a:cxnLst/>
            <a:rect l="l" t="t" r="r" b="b"/>
            <a:pathLst>
              <a:path w="4047645" h="2495811">
                <a:moveTo>
                  <a:pt x="2441891" y="4"/>
                </a:moveTo>
                <a:cubicBezTo>
                  <a:pt x="2489381" y="-78"/>
                  <a:pt x="2536882" y="1163"/>
                  <a:pt x="2584383" y="4428"/>
                </a:cubicBezTo>
                <a:cubicBezTo>
                  <a:pt x="2744314" y="17813"/>
                  <a:pt x="2904989" y="21079"/>
                  <a:pt x="3065367" y="14222"/>
                </a:cubicBezTo>
                <a:cubicBezTo>
                  <a:pt x="3194244" y="5694"/>
                  <a:pt x="3323514" y="4206"/>
                  <a:pt x="3452568" y="9782"/>
                </a:cubicBezTo>
                <a:cubicBezTo>
                  <a:pt x="3572813" y="16442"/>
                  <a:pt x="3693059" y="23233"/>
                  <a:pt x="3813712" y="19315"/>
                </a:cubicBezTo>
                <a:cubicBezTo>
                  <a:pt x="3861755" y="17748"/>
                  <a:pt x="3909121" y="15789"/>
                  <a:pt x="3956758" y="13177"/>
                </a:cubicBezTo>
                <a:lnTo>
                  <a:pt x="4047645" y="9696"/>
                </a:lnTo>
                <a:lnTo>
                  <a:pt x="4047645" y="2495811"/>
                </a:lnTo>
                <a:lnTo>
                  <a:pt x="28177" y="2495811"/>
                </a:lnTo>
                <a:lnTo>
                  <a:pt x="28782" y="2485852"/>
                </a:lnTo>
                <a:cubicBezTo>
                  <a:pt x="31911" y="2365446"/>
                  <a:pt x="35027" y="2245002"/>
                  <a:pt x="38157" y="2124521"/>
                </a:cubicBezTo>
                <a:cubicBezTo>
                  <a:pt x="38284" y="2119444"/>
                  <a:pt x="39171" y="2114494"/>
                  <a:pt x="39171" y="2109417"/>
                </a:cubicBezTo>
                <a:cubicBezTo>
                  <a:pt x="48166" y="1995573"/>
                  <a:pt x="53107" y="1881729"/>
                  <a:pt x="18899" y="1770550"/>
                </a:cubicBezTo>
                <a:cubicBezTo>
                  <a:pt x="15871" y="1760104"/>
                  <a:pt x="14262" y="1749304"/>
                  <a:pt x="14084" y="1738440"/>
                </a:cubicBezTo>
                <a:cubicBezTo>
                  <a:pt x="12413" y="1641514"/>
                  <a:pt x="16644" y="1544587"/>
                  <a:pt x="26754" y="1448181"/>
                </a:cubicBezTo>
                <a:cubicBezTo>
                  <a:pt x="31949" y="1389038"/>
                  <a:pt x="26754" y="1329006"/>
                  <a:pt x="43478" y="1270498"/>
                </a:cubicBezTo>
                <a:cubicBezTo>
                  <a:pt x="50864" y="1241421"/>
                  <a:pt x="55109" y="1211634"/>
                  <a:pt x="56147" y="1181656"/>
                </a:cubicBezTo>
                <a:cubicBezTo>
                  <a:pt x="59948" y="1109060"/>
                  <a:pt x="38537" y="1040779"/>
                  <a:pt x="18139" y="972244"/>
                </a:cubicBezTo>
                <a:cubicBezTo>
                  <a:pt x="7370" y="935945"/>
                  <a:pt x="-5426" y="898886"/>
                  <a:pt x="2429" y="860811"/>
                </a:cubicBezTo>
                <a:cubicBezTo>
                  <a:pt x="16707" y="802251"/>
                  <a:pt x="24854" y="742359"/>
                  <a:pt x="26754" y="682112"/>
                </a:cubicBezTo>
                <a:cubicBezTo>
                  <a:pt x="26754" y="639468"/>
                  <a:pt x="16365" y="597712"/>
                  <a:pt x="20039" y="555195"/>
                </a:cubicBezTo>
                <a:cubicBezTo>
                  <a:pt x="28211" y="472712"/>
                  <a:pt x="30238" y="389734"/>
                  <a:pt x="26121" y="306946"/>
                </a:cubicBezTo>
                <a:cubicBezTo>
                  <a:pt x="26095" y="273846"/>
                  <a:pt x="29846" y="240848"/>
                  <a:pt x="37270" y="208585"/>
                </a:cubicBezTo>
                <a:cubicBezTo>
                  <a:pt x="46506" y="151651"/>
                  <a:pt x="48419" y="93777"/>
                  <a:pt x="42971" y="36360"/>
                </a:cubicBezTo>
                <a:lnTo>
                  <a:pt x="38853" y="8429"/>
                </a:lnTo>
                <a:lnTo>
                  <a:pt x="56649" y="7824"/>
                </a:lnTo>
                <a:cubicBezTo>
                  <a:pt x="210497" y="-156"/>
                  <a:pt x="364754" y="3162"/>
                  <a:pt x="518087" y="17748"/>
                </a:cubicBezTo>
                <a:cubicBezTo>
                  <a:pt x="626567" y="25440"/>
                  <a:pt x="735534" y="24213"/>
                  <a:pt x="843809" y="14092"/>
                </a:cubicBezTo>
                <a:cubicBezTo>
                  <a:pt x="1042499" y="-1711"/>
                  <a:pt x="1240782" y="10958"/>
                  <a:pt x="1439065" y="21666"/>
                </a:cubicBezTo>
                <a:cubicBezTo>
                  <a:pt x="1631105" y="32113"/>
                  <a:pt x="1823010" y="24408"/>
                  <a:pt x="2015050" y="17487"/>
                </a:cubicBezTo>
                <a:cubicBezTo>
                  <a:pt x="2157045" y="12394"/>
                  <a:pt x="2299420" y="249"/>
                  <a:pt x="2441891" y="4"/>
                </a:cubicBezTo>
                <a:close/>
              </a:path>
            </a:pathLst>
          </a:custGeom>
        </p:spPr>
      </p:pic>
    </p:spTree>
    <p:extLst>
      <p:ext uri="{BB962C8B-B14F-4D97-AF65-F5344CB8AC3E}">
        <p14:creationId xmlns:p14="http://schemas.microsoft.com/office/powerpoint/2010/main" val="3137511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6CA09F6-3AA4-4DFB-92C2-15B3F16500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977AF5-D802-91D5-4884-9C2B98AFF6E1}"/>
              </a:ext>
            </a:extLst>
          </p:cNvPr>
          <p:cNvSpPr>
            <a:spLocks noGrp="1"/>
          </p:cNvSpPr>
          <p:nvPr>
            <p:ph type="title"/>
          </p:nvPr>
        </p:nvSpPr>
        <p:spPr>
          <a:xfrm>
            <a:off x="4523088" y="365125"/>
            <a:ext cx="6986015" cy="1776484"/>
          </a:xfrm>
        </p:spPr>
        <p:txBody>
          <a:bodyPr anchor="b">
            <a:normAutofit/>
          </a:bodyPr>
          <a:lstStyle/>
          <a:p>
            <a:r>
              <a:rPr lang="en-IN" dirty="0"/>
              <a:t>Implementation</a:t>
            </a:r>
          </a:p>
        </p:txBody>
      </p:sp>
      <p:pic>
        <p:nvPicPr>
          <p:cNvPr id="9" name="Picture 8">
            <a:extLst>
              <a:ext uri="{FF2B5EF4-FFF2-40B4-BE49-F238E27FC236}">
                <a16:creationId xmlns:a16="http://schemas.microsoft.com/office/drawing/2014/main" id="{B84AA41A-08C4-D56C-985A-332451D45C2A}"/>
              </a:ext>
            </a:extLst>
          </p:cNvPr>
          <p:cNvPicPr>
            <a:picLocks noChangeAspect="1"/>
          </p:cNvPicPr>
          <p:nvPr/>
        </p:nvPicPr>
        <p:blipFill>
          <a:blip r:embed="rId2"/>
          <a:stretch>
            <a:fillRect/>
          </a:stretch>
        </p:blipFill>
        <p:spPr>
          <a:xfrm>
            <a:off x="280554" y="393358"/>
            <a:ext cx="3532036" cy="1730697"/>
          </a:xfrm>
          <a:prstGeom prst="rect">
            <a:avLst/>
          </a:prstGeom>
        </p:spPr>
      </p:pic>
      <p:sp>
        <p:nvSpPr>
          <p:cNvPr id="16" name="sketchy rule">
            <a:extLst>
              <a:ext uri="{FF2B5EF4-FFF2-40B4-BE49-F238E27FC236}">
                <a16:creationId xmlns:a16="http://schemas.microsoft.com/office/drawing/2014/main" id="{E0787460-62AF-47DB-8E74-8598B9833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3088" y="2309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CA93A7"/>
          </a:solidFill>
          <a:ln w="38100" cap="rnd">
            <a:solidFill>
              <a:srgbClr val="CA93A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22AA944-F692-080A-1BAE-1CEF21E469B4}"/>
              </a:ext>
            </a:extLst>
          </p:cNvPr>
          <p:cNvPicPr>
            <a:picLocks noChangeAspect="1"/>
          </p:cNvPicPr>
          <p:nvPr/>
        </p:nvPicPr>
        <p:blipFill>
          <a:blip r:embed="rId3"/>
          <a:stretch>
            <a:fillRect/>
          </a:stretch>
        </p:blipFill>
        <p:spPr>
          <a:xfrm>
            <a:off x="280554" y="2646002"/>
            <a:ext cx="3532036" cy="1545265"/>
          </a:xfrm>
          <a:prstGeom prst="rect">
            <a:avLst/>
          </a:prstGeom>
        </p:spPr>
      </p:pic>
      <p:pic>
        <p:nvPicPr>
          <p:cNvPr id="5" name="Picture 4">
            <a:extLst>
              <a:ext uri="{FF2B5EF4-FFF2-40B4-BE49-F238E27FC236}">
                <a16:creationId xmlns:a16="http://schemas.microsoft.com/office/drawing/2014/main" id="{D348C867-C49D-8560-7B27-2B329B76A655}"/>
              </a:ext>
            </a:extLst>
          </p:cNvPr>
          <p:cNvPicPr>
            <a:picLocks noChangeAspect="1"/>
          </p:cNvPicPr>
          <p:nvPr/>
        </p:nvPicPr>
        <p:blipFill>
          <a:blip r:embed="rId4"/>
          <a:stretch>
            <a:fillRect/>
          </a:stretch>
        </p:blipFill>
        <p:spPr>
          <a:xfrm>
            <a:off x="489201" y="4581846"/>
            <a:ext cx="3114741" cy="1993434"/>
          </a:xfrm>
          <a:prstGeom prst="rect">
            <a:avLst/>
          </a:prstGeom>
        </p:spPr>
      </p:pic>
      <p:sp>
        <p:nvSpPr>
          <p:cNvPr id="3" name="Content Placeholder 2">
            <a:extLst>
              <a:ext uri="{FF2B5EF4-FFF2-40B4-BE49-F238E27FC236}">
                <a16:creationId xmlns:a16="http://schemas.microsoft.com/office/drawing/2014/main" id="{CBE7D1CB-DD8D-42D5-2FB5-BCC4AF567846}"/>
              </a:ext>
            </a:extLst>
          </p:cNvPr>
          <p:cNvSpPr>
            <a:spLocks noGrp="1"/>
          </p:cNvSpPr>
          <p:nvPr>
            <p:ph idx="1"/>
          </p:nvPr>
        </p:nvSpPr>
        <p:spPr>
          <a:xfrm>
            <a:off x="4523087" y="2504819"/>
            <a:ext cx="6986016" cy="3672144"/>
          </a:xfrm>
        </p:spPr>
        <p:txBody>
          <a:bodyPr>
            <a:normAutofit/>
          </a:bodyPr>
          <a:lstStyle/>
          <a:p>
            <a:pPr marL="0" indent="0">
              <a:lnSpc>
                <a:spcPct val="100000"/>
              </a:lnSpc>
              <a:buNone/>
            </a:pPr>
            <a:r>
              <a:rPr lang="en-US" sz="1100" b="1">
                <a:latin typeface="Comic Sans MS" panose="030F0702030302020204" pitchFamily="66" charset="0"/>
              </a:rPr>
              <a:t>Tools used for different visualizations:</a:t>
            </a:r>
          </a:p>
          <a:p>
            <a:pPr marL="0" indent="0">
              <a:lnSpc>
                <a:spcPct val="100000"/>
              </a:lnSpc>
              <a:buNone/>
            </a:pPr>
            <a:r>
              <a:rPr lang="en-US" sz="1100" b="1">
                <a:latin typeface="Comic Sans MS" panose="030F0702030302020204" pitchFamily="66" charset="0"/>
              </a:rPr>
              <a:t>D3.js:</a:t>
            </a:r>
          </a:p>
          <a:p>
            <a:pPr>
              <a:lnSpc>
                <a:spcPct val="100000"/>
              </a:lnSpc>
            </a:pPr>
            <a:r>
              <a:rPr lang="en-US" sz="1100">
                <a:latin typeface="Comic Sans MS" panose="030F0702030302020204" pitchFamily="66" charset="0"/>
              </a:rPr>
              <a:t>To visualize the attributes such as total cases, total deaths, vaccinations </a:t>
            </a:r>
            <a:r>
              <a:rPr lang="en-US" sz="1100" err="1">
                <a:latin typeface="Comic Sans MS" panose="030F0702030302020204" pitchFamily="66" charset="0"/>
              </a:rPr>
              <a:t>etc</a:t>
            </a:r>
            <a:r>
              <a:rPr lang="en-US" sz="1100">
                <a:latin typeface="Comic Sans MS" panose="030F0702030302020204" pitchFamily="66" charset="0"/>
              </a:rPr>
              <a:t>, I have built a world map using d3.js. The JavaScript code (map.js) uses D3.js to draw a world map and color-code countries based on different metrics like total cases, deaths, ICU patients, etc. I have made the map visualization responsive to user interactions such as mouse hover and it provides additional information via tooltips.</a:t>
            </a:r>
          </a:p>
          <a:p>
            <a:pPr marL="0" indent="0">
              <a:lnSpc>
                <a:spcPct val="100000"/>
              </a:lnSpc>
              <a:buNone/>
            </a:pPr>
            <a:r>
              <a:rPr lang="en-US" sz="1100" b="1">
                <a:latin typeface="Comic Sans MS" panose="030F0702030302020204" pitchFamily="66" charset="0"/>
              </a:rPr>
              <a:t>Tableau:</a:t>
            </a:r>
          </a:p>
          <a:p>
            <a:pPr marL="0" indent="0">
              <a:lnSpc>
                <a:spcPct val="100000"/>
              </a:lnSpc>
              <a:buNone/>
            </a:pPr>
            <a:r>
              <a:rPr lang="en-US" sz="1100">
                <a:latin typeface="Comic Sans MS" panose="030F0702030302020204" pitchFamily="66" charset="0"/>
              </a:rPr>
              <a:t>I have used Tableau to create a dashboard to show the relation between different factors such as Covid 19 cases and deaths across countries and economic attributes such as GDP, stocks and unemployment</a:t>
            </a:r>
            <a:br>
              <a:rPr lang="en-US" sz="1100">
                <a:latin typeface="Comic Sans MS" panose="030F0702030302020204" pitchFamily="66" charset="0"/>
              </a:rPr>
            </a:br>
            <a:endParaRPr lang="en-US" sz="1100">
              <a:latin typeface="Comic Sans MS" panose="030F0702030302020204" pitchFamily="66" charset="0"/>
            </a:endParaRPr>
          </a:p>
          <a:p>
            <a:pPr marL="0" indent="0">
              <a:lnSpc>
                <a:spcPct val="100000"/>
              </a:lnSpc>
              <a:buNone/>
            </a:pPr>
            <a:r>
              <a:rPr lang="en-US" sz="1100" b="1">
                <a:latin typeface="Comic Sans MS" panose="030F0702030302020204" pitchFamily="66" charset="0"/>
              </a:rPr>
              <a:t>Python:</a:t>
            </a:r>
          </a:p>
          <a:p>
            <a:pPr>
              <a:lnSpc>
                <a:spcPct val="100000"/>
              </a:lnSpc>
            </a:pPr>
            <a:r>
              <a:rPr lang="en-US" sz="1100">
                <a:latin typeface="Comic Sans MS" panose="030F0702030302020204" pitchFamily="66" charset="0"/>
              </a:rPr>
              <a:t>I have used Plotly library in python to create bubble charts and scatter plots to show the relation between factors such as unemployment, GDP </a:t>
            </a:r>
            <a:r>
              <a:rPr lang="en-US" sz="1100" err="1">
                <a:latin typeface="Comic Sans MS" panose="030F0702030302020204" pitchFamily="66" charset="0"/>
              </a:rPr>
              <a:t>etc</a:t>
            </a:r>
            <a:r>
              <a:rPr lang="en-US" sz="1100">
                <a:latin typeface="Comic Sans MS" panose="030F0702030302020204" pitchFamily="66" charset="0"/>
              </a:rPr>
              <a:t> </a:t>
            </a:r>
            <a:endParaRPr lang="en-IN" sz="1100"/>
          </a:p>
          <a:p>
            <a:pPr>
              <a:lnSpc>
                <a:spcPct val="100000"/>
              </a:lnSpc>
            </a:pPr>
            <a:endParaRPr lang="en-US" sz="1100">
              <a:latin typeface="Comic Sans MS" panose="030F0702030302020204" pitchFamily="66" charset="0"/>
            </a:endParaRPr>
          </a:p>
        </p:txBody>
      </p:sp>
    </p:spTree>
    <p:extLst>
      <p:ext uri="{BB962C8B-B14F-4D97-AF65-F5344CB8AC3E}">
        <p14:creationId xmlns:p14="http://schemas.microsoft.com/office/powerpoint/2010/main" val="2848416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804CCDD-88C7-4B43-A381-F2D8DAF62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3A4EE3-6B1D-9887-656A-57535F1C6D69}"/>
              </a:ext>
            </a:extLst>
          </p:cNvPr>
          <p:cNvSpPr>
            <a:spLocks noGrp="1"/>
          </p:cNvSpPr>
          <p:nvPr>
            <p:ph type="title"/>
          </p:nvPr>
        </p:nvSpPr>
        <p:spPr>
          <a:xfrm>
            <a:off x="612648" y="365124"/>
            <a:ext cx="5221224" cy="2066544"/>
          </a:xfrm>
        </p:spPr>
        <p:txBody>
          <a:bodyPr anchor="b">
            <a:normAutofit/>
          </a:bodyPr>
          <a:lstStyle/>
          <a:p>
            <a:r>
              <a:rPr lang="en-US" dirty="0"/>
              <a:t>Python Plots</a:t>
            </a:r>
            <a:endParaRPr lang="en-IN" dirty="0"/>
          </a:p>
        </p:txBody>
      </p:sp>
      <p:pic>
        <p:nvPicPr>
          <p:cNvPr id="5" name="Picture 4" descr="A graph with numbers and lines&#10;&#10;Description automatically generated with medium confidence">
            <a:extLst>
              <a:ext uri="{FF2B5EF4-FFF2-40B4-BE49-F238E27FC236}">
                <a16:creationId xmlns:a16="http://schemas.microsoft.com/office/drawing/2014/main" id="{EBDE698B-357A-5F7C-BBC6-7986AD35A450}"/>
              </a:ext>
            </a:extLst>
          </p:cNvPr>
          <p:cNvPicPr>
            <a:picLocks noChangeAspect="1"/>
          </p:cNvPicPr>
          <p:nvPr/>
        </p:nvPicPr>
        <p:blipFill rotWithShape="1">
          <a:blip r:embed="rId2"/>
          <a:srcRect r="46477" b="2"/>
          <a:stretch/>
        </p:blipFill>
        <p:spPr>
          <a:xfrm>
            <a:off x="6394317" y="2"/>
            <a:ext cx="2757736" cy="2524633"/>
          </a:xfrm>
          <a:custGeom>
            <a:avLst/>
            <a:gdLst/>
            <a:ahLst/>
            <a:cxnLst/>
            <a:rect l="l" t="t" r="r" b="b"/>
            <a:pathLst>
              <a:path w="2757736" h="2524633">
                <a:moveTo>
                  <a:pt x="21123" y="0"/>
                </a:moveTo>
                <a:lnTo>
                  <a:pt x="2731055" y="0"/>
                </a:lnTo>
                <a:lnTo>
                  <a:pt x="2730838" y="5093"/>
                </a:lnTo>
                <a:cubicBezTo>
                  <a:pt x="2730487" y="45377"/>
                  <a:pt x="2732295" y="85646"/>
                  <a:pt x="2738658" y="125789"/>
                </a:cubicBezTo>
                <a:cubicBezTo>
                  <a:pt x="2756621" y="238377"/>
                  <a:pt x="2761924" y="352450"/>
                  <a:pt x="2754463" y="466085"/>
                </a:cubicBezTo>
                <a:cubicBezTo>
                  <a:pt x="2744150" y="620982"/>
                  <a:pt x="2730085" y="775628"/>
                  <a:pt x="2725799" y="930904"/>
                </a:cubicBezTo>
                <a:cubicBezTo>
                  <a:pt x="2721780" y="1082146"/>
                  <a:pt x="2734774" y="1233389"/>
                  <a:pt x="2744685" y="1383875"/>
                </a:cubicBezTo>
                <a:cubicBezTo>
                  <a:pt x="2759152" y="1603429"/>
                  <a:pt x="2748838" y="1823108"/>
                  <a:pt x="2739863" y="2042788"/>
                </a:cubicBezTo>
                <a:cubicBezTo>
                  <a:pt x="2736448" y="2125925"/>
                  <a:pt x="2737930" y="2209061"/>
                  <a:pt x="2740205" y="2292197"/>
                </a:cubicBezTo>
                <a:lnTo>
                  <a:pt x="2744484" y="2501376"/>
                </a:lnTo>
                <a:lnTo>
                  <a:pt x="2513574" y="2517337"/>
                </a:lnTo>
                <a:cubicBezTo>
                  <a:pt x="2415696" y="2521959"/>
                  <a:pt x="2317754" y="2524358"/>
                  <a:pt x="2219717" y="2524288"/>
                </a:cubicBezTo>
                <a:cubicBezTo>
                  <a:pt x="2139473" y="2526009"/>
                  <a:pt x="2059213" y="2521297"/>
                  <a:pt x="1979578" y="2510176"/>
                </a:cubicBezTo>
                <a:cubicBezTo>
                  <a:pt x="1865287" y="2491406"/>
                  <a:pt x="1749852" y="2477294"/>
                  <a:pt x="1633783" y="2489008"/>
                </a:cubicBezTo>
                <a:cubicBezTo>
                  <a:pt x="1553779" y="2497192"/>
                  <a:pt x="1473902" y="2501991"/>
                  <a:pt x="1393517" y="2501709"/>
                </a:cubicBezTo>
                <a:cubicBezTo>
                  <a:pt x="1208744" y="2501709"/>
                  <a:pt x="1023847" y="2500016"/>
                  <a:pt x="839074" y="2503543"/>
                </a:cubicBezTo>
                <a:cubicBezTo>
                  <a:pt x="674622" y="2506648"/>
                  <a:pt x="510804" y="2513421"/>
                  <a:pt x="346224" y="2496346"/>
                </a:cubicBezTo>
                <a:cubicBezTo>
                  <a:pt x="285491" y="2490066"/>
                  <a:pt x="224679" y="2485859"/>
                  <a:pt x="163814" y="2483127"/>
                </a:cubicBezTo>
                <a:lnTo>
                  <a:pt x="18517" y="2479653"/>
                </a:lnTo>
                <a:lnTo>
                  <a:pt x="18260" y="2465175"/>
                </a:lnTo>
                <a:cubicBezTo>
                  <a:pt x="17160" y="2423362"/>
                  <a:pt x="16458" y="2381580"/>
                  <a:pt x="22836" y="2339990"/>
                </a:cubicBezTo>
                <a:cubicBezTo>
                  <a:pt x="31895" y="2273000"/>
                  <a:pt x="32239" y="2205116"/>
                  <a:pt x="23857" y="2138036"/>
                </a:cubicBezTo>
                <a:cubicBezTo>
                  <a:pt x="8778" y="2011225"/>
                  <a:pt x="9721" y="1883023"/>
                  <a:pt x="26663" y="1756454"/>
                </a:cubicBezTo>
                <a:cubicBezTo>
                  <a:pt x="37125" y="1682587"/>
                  <a:pt x="43121" y="1606552"/>
                  <a:pt x="24367" y="1534088"/>
                </a:cubicBezTo>
                <a:cubicBezTo>
                  <a:pt x="-19775" y="1363773"/>
                  <a:pt x="5996" y="1193203"/>
                  <a:pt x="24367" y="1023781"/>
                </a:cubicBezTo>
                <a:cubicBezTo>
                  <a:pt x="35530" y="932794"/>
                  <a:pt x="35786" y="840798"/>
                  <a:pt x="25133" y="749747"/>
                </a:cubicBezTo>
                <a:cubicBezTo>
                  <a:pt x="6226" y="615268"/>
                  <a:pt x="2577" y="479090"/>
                  <a:pt x="14289" y="343797"/>
                </a:cubicBezTo>
                <a:cubicBezTo>
                  <a:pt x="24877" y="233188"/>
                  <a:pt x="35339" y="122324"/>
                  <a:pt x="22581" y="10822"/>
                </a:cubicBezTo>
                <a:close/>
              </a:path>
            </a:pathLst>
          </a:custGeom>
        </p:spPr>
      </p:pic>
      <p:pic>
        <p:nvPicPr>
          <p:cNvPr id="7" name="Picture 6" descr="A blue and yellow rectangle with white lines&#10;&#10;Description automatically generated">
            <a:extLst>
              <a:ext uri="{FF2B5EF4-FFF2-40B4-BE49-F238E27FC236}">
                <a16:creationId xmlns:a16="http://schemas.microsoft.com/office/drawing/2014/main" id="{34D8CE8A-AD9C-FDB2-BC54-DB227CE7809E}"/>
              </a:ext>
            </a:extLst>
          </p:cNvPr>
          <p:cNvPicPr>
            <a:picLocks noChangeAspect="1"/>
          </p:cNvPicPr>
          <p:nvPr/>
        </p:nvPicPr>
        <p:blipFill rotWithShape="1">
          <a:blip r:embed="rId3"/>
          <a:srcRect l="13982" r="29704" b="-1"/>
          <a:stretch/>
        </p:blipFill>
        <p:spPr>
          <a:xfrm>
            <a:off x="9339374" y="1"/>
            <a:ext cx="2852627" cy="2520152"/>
          </a:xfrm>
          <a:custGeom>
            <a:avLst/>
            <a:gdLst/>
            <a:ahLst/>
            <a:cxnLst/>
            <a:rect l="l" t="t" r="r" b="b"/>
            <a:pathLst>
              <a:path w="2852627" h="2520152">
                <a:moveTo>
                  <a:pt x="10064" y="0"/>
                </a:moveTo>
                <a:lnTo>
                  <a:pt x="2852627" y="0"/>
                </a:lnTo>
                <a:lnTo>
                  <a:pt x="2852627" y="2486586"/>
                </a:lnTo>
                <a:lnTo>
                  <a:pt x="2722923" y="2488164"/>
                </a:lnTo>
                <a:cubicBezTo>
                  <a:pt x="2674488" y="2490004"/>
                  <a:pt x="2626073" y="2493170"/>
                  <a:pt x="2577690" y="2497898"/>
                </a:cubicBezTo>
                <a:cubicBezTo>
                  <a:pt x="2399458" y="2512970"/>
                  <a:pt x="2220528" y="2515143"/>
                  <a:pt x="2042042" y="2504390"/>
                </a:cubicBezTo>
                <a:cubicBezTo>
                  <a:pt x="1880764" y="2496911"/>
                  <a:pt x="1719740" y="2478563"/>
                  <a:pt x="1558080" y="2494228"/>
                </a:cubicBezTo>
                <a:cubicBezTo>
                  <a:pt x="1502460" y="2499592"/>
                  <a:pt x="1447854" y="2512575"/>
                  <a:pt x="1391850" y="2515538"/>
                </a:cubicBezTo>
                <a:cubicBezTo>
                  <a:pt x="1129488" y="2529651"/>
                  <a:pt x="868014" y="2508482"/>
                  <a:pt x="606540" y="2491124"/>
                </a:cubicBezTo>
                <a:cubicBezTo>
                  <a:pt x="511296" y="2484774"/>
                  <a:pt x="416054" y="2477012"/>
                  <a:pt x="320810" y="2494370"/>
                </a:cubicBezTo>
                <a:cubicBezTo>
                  <a:pt x="240438" y="2508129"/>
                  <a:pt x="158860" y="2510966"/>
                  <a:pt x="77878" y="2502837"/>
                </a:cubicBezTo>
                <a:lnTo>
                  <a:pt x="9154" y="2498029"/>
                </a:lnTo>
                <a:lnTo>
                  <a:pt x="8320" y="2462991"/>
                </a:lnTo>
                <a:cubicBezTo>
                  <a:pt x="6579" y="2338090"/>
                  <a:pt x="-9495" y="2212684"/>
                  <a:pt x="8320" y="2088414"/>
                </a:cubicBezTo>
                <a:cubicBezTo>
                  <a:pt x="37454" y="1869137"/>
                  <a:pt x="41459" y="1647554"/>
                  <a:pt x="20242" y="1427484"/>
                </a:cubicBezTo>
                <a:cubicBezTo>
                  <a:pt x="-386" y="1179282"/>
                  <a:pt x="-1860" y="930008"/>
                  <a:pt x="15822" y="681605"/>
                </a:cubicBezTo>
                <a:cubicBezTo>
                  <a:pt x="28413" y="497593"/>
                  <a:pt x="37789" y="313203"/>
                  <a:pt x="26537" y="128561"/>
                </a:cubicBezTo>
                <a:cubicBezTo>
                  <a:pt x="24327" y="93208"/>
                  <a:pt x="18400" y="58296"/>
                  <a:pt x="12757" y="23416"/>
                </a:cubicBezTo>
                <a:close/>
              </a:path>
            </a:pathLst>
          </a:custGeom>
        </p:spPr>
      </p:pic>
      <p:sp>
        <p:nvSpPr>
          <p:cNvPr id="16" name="sketchy rule">
            <a:extLst>
              <a:ext uri="{FF2B5EF4-FFF2-40B4-BE49-F238E27FC236}">
                <a16:creationId xmlns:a16="http://schemas.microsoft.com/office/drawing/2014/main" id="{BBECEAC1-4BBC-4815-B44E-D9B231A3F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520" y="260986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CA93A7"/>
          </a:solidFill>
          <a:ln w="38100" cap="rnd">
            <a:solidFill>
              <a:srgbClr val="CA93A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140C07-41A8-354D-7F46-0E22AFBA2F72}"/>
              </a:ext>
            </a:extLst>
          </p:cNvPr>
          <p:cNvSpPr>
            <a:spLocks noGrp="1"/>
          </p:cNvSpPr>
          <p:nvPr>
            <p:ph idx="1"/>
          </p:nvPr>
        </p:nvSpPr>
        <p:spPr>
          <a:xfrm>
            <a:off x="612648" y="2843784"/>
            <a:ext cx="5221224" cy="3328416"/>
          </a:xfrm>
        </p:spPr>
        <p:txBody>
          <a:bodyPr>
            <a:normAutofit fontScale="40000" lnSpcReduction="20000"/>
          </a:bodyPr>
          <a:lstStyle/>
          <a:p>
            <a:pPr marL="0" indent="0">
              <a:buNone/>
            </a:pPr>
            <a:r>
              <a:rPr lang="en-US" b="1" dirty="0">
                <a:latin typeface="Comic Sans MS" panose="030F0702030302020204" pitchFamily="66" charset="0"/>
              </a:rPr>
              <a:t>Visualization 1: Unemployment Rate vs. GDP Growth (Bubble Size: Total COVID-19 Cases)</a:t>
            </a:r>
          </a:p>
          <a:p>
            <a:r>
              <a:rPr lang="en-US" dirty="0">
                <a:latin typeface="Comic Sans MS" panose="030F0702030302020204" pitchFamily="66" charset="0"/>
              </a:rPr>
              <a:t>The scatter plot visualizes the relationship between the unemployment rate and GDP growth of various countries, with the bubble size representing the total number of COVID-19 cases in each country.</a:t>
            </a:r>
          </a:p>
          <a:p>
            <a:endParaRPr lang="en-US" dirty="0">
              <a:latin typeface="Comic Sans MS" panose="030F0702030302020204" pitchFamily="66" charset="0"/>
            </a:endParaRPr>
          </a:p>
          <a:p>
            <a:pPr marL="0" indent="0">
              <a:buNone/>
            </a:pPr>
            <a:r>
              <a:rPr lang="en-US" b="1" dirty="0">
                <a:latin typeface="Comic Sans MS" panose="030F0702030302020204" pitchFamily="66" charset="0"/>
              </a:rPr>
              <a:t>Visualization 2: Health Expenditure vs. GDP Growth</a:t>
            </a:r>
          </a:p>
          <a:p>
            <a:r>
              <a:rPr lang="en-US" dirty="0">
                <a:latin typeface="Comic Sans MS" panose="030F0702030302020204" pitchFamily="66" charset="0"/>
              </a:rPr>
              <a:t>The heatmap visualizes the correlation between health expenditure and GDP growth. The color density represents the count of data points that fall within a specific range on the plot.</a:t>
            </a:r>
          </a:p>
          <a:p>
            <a:endParaRPr lang="en-US" dirty="0">
              <a:latin typeface="Comic Sans MS" panose="030F0702030302020204" pitchFamily="66" charset="0"/>
            </a:endParaRPr>
          </a:p>
          <a:p>
            <a:pPr marL="0" indent="0">
              <a:buNone/>
            </a:pPr>
            <a:r>
              <a:rPr lang="en-US" b="1" dirty="0">
                <a:latin typeface="Comic Sans MS" panose="030F0702030302020204" pitchFamily="66" charset="0"/>
              </a:rPr>
              <a:t>Visualization 3: Confirmed Cases vs. International Arrivals</a:t>
            </a:r>
          </a:p>
          <a:p>
            <a:r>
              <a:rPr lang="en-US" dirty="0">
                <a:latin typeface="Comic Sans MS" panose="030F0702030302020204" pitchFamily="66" charset="0"/>
              </a:rPr>
              <a:t>The bar chart visualizes the relationship between the number of confirmed COVID-19 cases and international tourist arrivals in each country.</a:t>
            </a:r>
            <a:endParaRPr lang="en-IN" dirty="0">
              <a:latin typeface="Comic Sans MS" panose="030F0702030302020204" pitchFamily="66" charset="0"/>
            </a:endParaRPr>
          </a:p>
        </p:txBody>
      </p:sp>
      <p:pic>
        <p:nvPicPr>
          <p:cNvPr id="9" name="Picture 8" descr="A screen shot of a graph&#10;&#10;Description automatically generated">
            <a:extLst>
              <a:ext uri="{FF2B5EF4-FFF2-40B4-BE49-F238E27FC236}">
                <a16:creationId xmlns:a16="http://schemas.microsoft.com/office/drawing/2014/main" id="{EE494D09-31C3-999D-B935-33D5AAC73F66}"/>
              </a:ext>
            </a:extLst>
          </p:cNvPr>
          <p:cNvPicPr>
            <a:picLocks noChangeAspect="1"/>
          </p:cNvPicPr>
          <p:nvPr/>
        </p:nvPicPr>
        <p:blipFill rotWithShape="1">
          <a:blip r:embed="rId4"/>
          <a:srcRect r="31697" b="2"/>
          <a:stretch/>
        </p:blipFill>
        <p:spPr>
          <a:xfrm>
            <a:off x="6388701" y="2716076"/>
            <a:ext cx="5803299" cy="4141924"/>
          </a:xfrm>
          <a:custGeom>
            <a:avLst/>
            <a:gdLst/>
            <a:ahLst/>
            <a:cxnLst/>
            <a:rect l="l" t="t" r="r" b="b"/>
            <a:pathLst>
              <a:path w="5803299" h="4141924">
                <a:moveTo>
                  <a:pt x="4086182" y="1329"/>
                </a:moveTo>
                <a:cubicBezTo>
                  <a:pt x="4156698" y="-1238"/>
                  <a:pt x="4227324" y="-85"/>
                  <a:pt x="4297823" y="4799"/>
                </a:cubicBezTo>
                <a:cubicBezTo>
                  <a:pt x="4587107" y="19899"/>
                  <a:pt x="4876647" y="16089"/>
                  <a:pt x="5166059" y="27661"/>
                </a:cubicBezTo>
                <a:cubicBezTo>
                  <a:pt x="5261555" y="31612"/>
                  <a:pt x="5356545" y="10444"/>
                  <a:pt x="5451787" y="9315"/>
                </a:cubicBezTo>
                <a:cubicBezTo>
                  <a:pt x="5565889" y="7904"/>
                  <a:pt x="5680275" y="12949"/>
                  <a:pt x="5794837" y="16636"/>
                </a:cubicBezTo>
                <a:lnTo>
                  <a:pt x="5803299" y="16810"/>
                </a:lnTo>
                <a:lnTo>
                  <a:pt x="5803299" y="4141924"/>
                </a:lnTo>
                <a:lnTo>
                  <a:pt x="25520" y="4141924"/>
                </a:lnTo>
                <a:lnTo>
                  <a:pt x="38276" y="3985509"/>
                </a:lnTo>
                <a:cubicBezTo>
                  <a:pt x="68779" y="3844294"/>
                  <a:pt x="65552" y="3697862"/>
                  <a:pt x="28835" y="3558127"/>
                </a:cubicBezTo>
                <a:cubicBezTo>
                  <a:pt x="-4463" y="3426468"/>
                  <a:pt x="-11352" y="3294426"/>
                  <a:pt x="21053" y="3161618"/>
                </a:cubicBezTo>
                <a:cubicBezTo>
                  <a:pt x="51646" y="3038188"/>
                  <a:pt x="50153" y="2908978"/>
                  <a:pt x="16716" y="2786288"/>
                </a:cubicBezTo>
                <a:cubicBezTo>
                  <a:pt x="9316" y="2754521"/>
                  <a:pt x="4787" y="2722155"/>
                  <a:pt x="3192" y="2689584"/>
                </a:cubicBezTo>
                <a:cubicBezTo>
                  <a:pt x="-6887" y="2570683"/>
                  <a:pt x="10081" y="2453440"/>
                  <a:pt x="24242" y="2335942"/>
                </a:cubicBezTo>
                <a:cubicBezTo>
                  <a:pt x="33683" y="2261054"/>
                  <a:pt x="48099" y="2185401"/>
                  <a:pt x="24242" y="2111279"/>
                </a:cubicBezTo>
                <a:cubicBezTo>
                  <a:pt x="7899" y="2059623"/>
                  <a:pt x="4264" y="2004791"/>
                  <a:pt x="13654" y="1951426"/>
                </a:cubicBezTo>
                <a:cubicBezTo>
                  <a:pt x="29486" y="1856713"/>
                  <a:pt x="32790" y="1760329"/>
                  <a:pt x="23477" y="1664761"/>
                </a:cubicBezTo>
                <a:cubicBezTo>
                  <a:pt x="17328" y="1601751"/>
                  <a:pt x="18272" y="1538243"/>
                  <a:pt x="26284" y="1475437"/>
                </a:cubicBezTo>
                <a:cubicBezTo>
                  <a:pt x="36872" y="1390981"/>
                  <a:pt x="53330" y="1304994"/>
                  <a:pt x="33300" y="1220284"/>
                </a:cubicBezTo>
                <a:cubicBezTo>
                  <a:pt x="1406" y="1085690"/>
                  <a:pt x="7785" y="951224"/>
                  <a:pt x="20543" y="815610"/>
                </a:cubicBezTo>
                <a:cubicBezTo>
                  <a:pt x="30111" y="714697"/>
                  <a:pt x="40700" y="612636"/>
                  <a:pt x="21563" y="510574"/>
                </a:cubicBezTo>
                <a:cubicBezTo>
                  <a:pt x="13335" y="463218"/>
                  <a:pt x="13335" y="414790"/>
                  <a:pt x="21563" y="367433"/>
                </a:cubicBezTo>
                <a:cubicBezTo>
                  <a:pt x="31514" y="303645"/>
                  <a:pt x="40955" y="240494"/>
                  <a:pt x="28197" y="176068"/>
                </a:cubicBezTo>
                <a:cubicBezTo>
                  <a:pt x="22584" y="148001"/>
                  <a:pt x="18374" y="119679"/>
                  <a:pt x="15439" y="91357"/>
                </a:cubicBezTo>
                <a:lnTo>
                  <a:pt x="13471" y="15444"/>
                </a:lnTo>
                <a:lnTo>
                  <a:pt x="161497" y="23093"/>
                </a:lnTo>
                <a:cubicBezTo>
                  <a:pt x="242184" y="25544"/>
                  <a:pt x="322886" y="25615"/>
                  <a:pt x="403652" y="21310"/>
                </a:cubicBezTo>
                <a:cubicBezTo>
                  <a:pt x="579090" y="9611"/>
                  <a:pt x="755048" y="12123"/>
                  <a:pt x="930155" y="28790"/>
                </a:cubicBezTo>
                <a:cubicBezTo>
                  <a:pt x="934727" y="29284"/>
                  <a:pt x="939871" y="27908"/>
                  <a:pt x="944744" y="27978"/>
                </a:cubicBezTo>
                <a:lnTo>
                  <a:pt x="944756" y="27986"/>
                </a:lnTo>
                <a:lnTo>
                  <a:pt x="949368" y="27641"/>
                </a:lnTo>
                <a:lnTo>
                  <a:pt x="981805" y="30065"/>
                </a:lnTo>
                <a:lnTo>
                  <a:pt x="983936" y="28984"/>
                </a:lnTo>
                <a:cubicBezTo>
                  <a:pt x="988825" y="29108"/>
                  <a:pt x="993905" y="30625"/>
                  <a:pt x="998603" y="30483"/>
                </a:cubicBezTo>
                <a:cubicBezTo>
                  <a:pt x="1047368" y="29496"/>
                  <a:pt x="1096133" y="30483"/>
                  <a:pt x="1144770" y="25121"/>
                </a:cubicBezTo>
                <a:cubicBezTo>
                  <a:pt x="1267037" y="10007"/>
                  <a:pt x="1390204" y="6041"/>
                  <a:pt x="1513043" y="13266"/>
                </a:cubicBezTo>
                <a:cubicBezTo>
                  <a:pt x="1691465" y="24557"/>
                  <a:pt x="1870141" y="31472"/>
                  <a:pt x="2048943" y="16089"/>
                </a:cubicBezTo>
                <a:cubicBezTo>
                  <a:pt x="2150537" y="7480"/>
                  <a:pt x="2252129" y="-1693"/>
                  <a:pt x="2353721" y="10161"/>
                </a:cubicBezTo>
                <a:cubicBezTo>
                  <a:pt x="2440545" y="21000"/>
                  <a:pt x="2528079" y="22750"/>
                  <a:pt x="2615195" y="15383"/>
                </a:cubicBezTo>
                <a:cubicBezTo>
                  <a:pt x="2710489" y="8045"/>
                  <a:pt x="2806139" y="8045"/>
                  <a:pt x="2901433" y="15383"/>
                </a:cubicBezTo>
                <a:cubicBezTo>
                  <a:pt x="2992739" y="21029"/>
                  <a:pt x="3084299" y="30483"/>
                  <a:pt x="3175351" y="20323"/>
                </a:cubicBezTo>
                <a:cubicBezTo>
                  <a:pt x="3303357" y="6210"/>
                  <a:pt x="3430983" y="10867"/>
                  <a:pt x="3558737" y="19476"/>
                </a:cubicBezTo>
                <a:cubicBezTo>
                  <a:pt x="3664265" y="26532"/>
                  <a:pt x="3770177" y="36834"/>
                  <a:pt x="3875197" y="20181"/>
                </a:cubicBezTo>
                <a:cubicBezTo>
                  <a:pt x="3945258" y="10183"/>
                  <a:pt x="4015665" y="3895"/>
                  <a:pt x="4086182" y="1329"/>
                </a:cubicBezTo>
                <a:close/>
              </a:path>
            </a:pathLst>
          </a:custGeom>
        </p:spPr>
      </p:pic>
    </p:spTree>
    <p:extLst>
      <p:ext uri="{BB962C8B-B14F-4D97-AF65-F5344CB8AC3E}">
        <p14:creationId xmlns:p14="http://schemas.microsoft.com/office/powerpoint/2010/main" val="3748836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804CCDD-88C7-4B43-A381-F2D8DAF62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3A4EE3-6B1D-9887-656A-57535F1C6D69}"/>
              </a:ext>
            </a:extLst>
          </p:cNvPr>
          <p:cNvSpPr>
            <a:spLocks noGrp="1"/>
          </p:cNvSpPr>
          <p:nvPr>
            <p:ph type="title"/>
          </p:nvPr>
        </p:nvSpPr>
        <p:spPr>
          <a:xfrm>
            <a:off x="612648" y="365124"/>
            <a:ext cx="5221224" cy="2066544"/>
          </a:xfrm>
        </p:spPr>
        <p:txBody>
          <a:bodyPr anchor="b">
            <a:normAutofit/>
          </a:bodyPr>
          <a:lstStyle/>
          <a:p>
            <a:r>
              <a:rPr lang="en-US" dirty="0"/>
              <a:t>Tableau Plots (1)</a:t>
            </a:r>
            <a:endParaRPr lang="en-IN" dirty="0"/>
          </a:p>
        </p:txBody>
      </p:sp>
      <p:sp>
        <p:nvSpPr>
          <p:cNvPr id="16" name="sketchy rule">
            <a:extLst>
              <a:ext uri="{FF2B5EF4-FFF2-40B4-BE49-F238E27FC236}">
                <a16:creationId xmlns:a16="http://schemas.microsoft.com/office/drawing/2014/main" id="{BBECEAC1-4BBC-4815-B44E-D9B231A3F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520" y="260986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CA93A7"/>
          </a:solidFill>
          <a:ln w="38100" cap="rnd">
            <a:solidFill>
              <a:srgbClr val="CA93A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140C07-41A8-354D-7F46-0E22AFBA2F72}"/>
              </a:ext>
            </a:extLst>
          </p:cNvPr>
          <p:cNvSpPr>
            <a:spLocks noGrp="1"/>
          </p:cNvSpPr>
          <p:nvPr>
            <p:ph idx="1"/>
          </p:nvPr>
        </p:nvSpPr>
        <p:spPr>
          <a:xfrm>
            <a:off x="140092" y="2843784"/>
            <a:ext cx="5361316" cy="3815634"/>
          </a:xfrm>
        </p:spPr>
        <p:txBody>
          <a:bodyPr>
            <a:normAutofit/>
          </a:bodyPr>
          <a:lstStyle/>
          <a:p>
            <a:pPr marL="0" indent="0">
              <a:buNone/>
            </a:pPr>
            <a:r>
              <a:rPr lang="en-US" sz="2000" b="1" dirty="0">
                <a:latin typeface="Comic Sans MS" panose="030F0702030302020204" pitchFamily="66" charset="0"/>
              </a:rPr>
              <a:t>The dashboard is made up of 6 plots:</a:t>
            </a:r>
          </a:p>
          <a:p>
            <a:pPr marL="0" indent="0">
              <a:buNone/>
            </a:pPr>
            <a:r>
              <a:rPr lang="en-US" sz="1400" dirty="0">
                <a:latin typeface="Comic Sans MS" panose="030F0702030302020204" pitchFamily="66" charset="0"/>
              </a:rPr>
              <a:t>Key statistics </a:t>
            </a:r>
            <a:r>
              <a:rPr lang="en-US" sz="1400" dirty="0" err="1">
                <a:latin typeface="Comic Sans MS" panose="030F0702030302020204" pitchFamily="66" charset="0"/>
              </a:rPr>
              <a:t>pannel</a:t>
            </a:r>
            <a:endParaRPr lang="en-US" sz="1400" dirty="0">
              <a:latin typeface="Comic Sans MS" panose="030F0702030302020204" pitchFamily="66" charset="0"/>
            </a:endParaRPr>
          </a:p>
          <a:p>
            <a:r>
              <a:rPr lang="en-US" sz="1100" dirty="0">
                <a:latin typeface="Comic Sans MS" panose="030F0702030302020204" pitchFamily="66" charset="0"/>
              </a:rPr>
              <a:t>This section provides a snapshot of the global impact of COVID-19 for a specified date, including New Cases and Deaths and Vaccination Data</a:t>
            </a:r>
          </a:p>
          <a:p>
            <a:pPr marL="0" indent="0">
              <a:buNone/>
            </a:pPr>
            <a:endParaRPr lang="en-US" sz="1100" dirty="0">
              <a:latin typeface="Comic Sans MS" panose="030F0702030302020204" pitchFamily="66" charset="0"/>
            </a:endParaRPr>
          </a:p>
          <a:p>
            <a:pPr marL="0" indent="0">
              <a:buNone/>
            </a:pPr>
            <a:r>
              <a:rPr lang="en-US" sz="1400" dirty="0">
                <a:latin typeface="Comic Sans MS" panose="030F0702030302020204" pitchFamily="66" charset="0"/>
              </a:rPr>
              <a:t>Map of Annual GDP Growth Percentage</a:t>
            </a:r>
          </a:p>
          <a:p>
            <a:r>
              <a:rPr lang="en-US" sz="1100" dirty="0">
                <a:latin typeface="Comic Sans MS" panose="030F0702030302020204" pitchFamily="66" charset="0"/>
              </a:rPr>
              <a:t>This choropleth map displays the annual GDP growth percentage for countries around the world, color-coded for quick visual interpretation.</a:t>
            </a:r>
          </a:p>
          <a:p>
            <a:endParaRPr lang="en-US" sz="1100" dirty="0">
              <a:latin typeface="Comic Sans MS" panose="030F0702030302020204" pitchFamily="66" charset="0"/>
            </a:endParaRPr>
          </a:p>
          <a:p>
            <a:pPr marL="0" indent="0">
              <a:buNone/>
            </a:pPr>
            <a:r>
              <a:rPr lang="en-US" sz="1400" dirty="0">
                <a:latin typeface="Comic Sans MS" panose="030F0702030302020204" pitchFamily="66" charset="0"/>
              </a:rPr>
              <a:t>Bar Chart of New Positive Cases vs. New Deaths</a:t>
            </a:r>
          </a:p>
          <a:p>
            <a:r>
              <a:rPr lang="en-US" sz="1100" dirty="0">
                <a:latin typeface="Comic Sans MS" panose="030F0702030302020204" pitchFamily="66" charset="0"/>
              </a:rPr>
              <a:t>This bar chart offers a comparison between new COVID-19 cases and new deaths for selected countries</a:t>
            </a:r>
          </a:p>
          <a:p>
            <a:pPr marL="0" indent="0">
              <a:buNone/>
            </a:pPr>
            <a:endParaRPr lang="en-IN" sz="1200" dirty="0">
              <a:latin typeface="Comic Sans MS" panose="030F0702030302020204" pitchFamily="66" charset="0"/>
            </a:endParaRPr>
          </a:p>
        </p:txBody>
      </p:sp>
      <p:pic>
        <p:nvPicPr>
          <p:cNvPr id="6" name="Picture 5">
            <a:extLst>
              <a:ext uri="{FF2B5EF4-FFF2-40B4-BE49-F238E27FC236}">
                <a16:creationId xmlns:a16="http://schemas.microsoft.com/office/drawing/2014/main" id="{1259FF22-9F99-58EB-1F89-F07E5A76DD83}"/>
              </a:ext>
            </a:extLst>
          </p:cNvPr>
          <p:cNvPicPr>
            <a:picLocks noChangeAspect="1"/>
          </p:cNvPicPr>
          <p:nvPr/>
        </p:nvPicPr>
        <p:blipFill>
          <a:blip r:embed="rId2"/>
          <a:stretch>
            <a:fillRect/>
          </a:stretch>
        </p:blipFill>
        <p:spPr>
          <a:xfrm>
            <a:off x="5501408" y="1242542"/>
            <a:ext cx="6555605" cy="4538496"/>
          </a:xfrm>
          <a:prstGeom prst="rect">
            <a:avLst/>
          </a:prstGeom>
        </p:spPr>
      </p:pic>
    </p:spTree>
    <p:extLst>
      <p:ext uri="{BB962C8B-B14F-4D97-AF65-F5344CB8AC3E}">
        <p14:creationId xmlns:p14="http://schemas.microsoft.com/office/powerpoint/2010/main" val="3843422473"/>
      </p:ext>
    </p:extLst>
  </p:cSld>
  <p:clrMapOvr>
    <a:masterClrMapping/>
  </p:clrMapOvr>
</p:sld>
</file>

<file path=ppt/theme/theme1.xml><?xml version="1.0" encoding="utf-8"?>
<a:theme xmlns:a="http://schemas.openxmlformats.org/drawingml/2006/main" name="SketchyVTI">
  <a:themeElements>
    <a:clrScheme name="AnalogousFromLightSeedRightStep">
      <a:dk1>
        <a:srgbClr val="000000"/>
      </a:dk1>
      <a:lt1>
        <a:srgbClr val="FFFFFF"/>
      </a:lt1>
      <a:dk2>
        <a:srgbClr val="41242F"/>
      </a:dk2>
      <a:lt2>
        <a:srgbClr val="E2E8E6"/>
      </a:lt2>
      <a:accent1>
        <a:srgbClr val="CA93A7"/>
      </a:accent1>
      <a:accent2>
        <a:srgbClr val="BE7E7B"/>
      </a:accent2>
      <a:accent3>
        <a:srgbClr val="C09E7F"/>
      </a:accent3>
      <a:accent4>
        <a:srgbClr val="ACA56F"/>
      </a:accent4>
      <a:accent5>
        <a:srgbClr val="9BA97B"/>
      </a:accent5>
      <a:accent6>
        <a:srgbClr val="82AE70"/>
      </a:accent6>
      <a:hlink>
        <a:srgbClr val="568F7A"/>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129</TotalTime>
  <Words>1534</Words>
  <Application>Microsoft Office PowerPoint</Application>
  <PresentationFormat>Widescreen</PresentationFormat>
  <Paragraphs>100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Comic Sans MS</vt:lpstr>
      <vt:lpstr>The Hand Bold</vt:lpstr>
      <vt:lpstr>The Serif Hand Black</vt:lpstr>
      <vt:lpstr>Times New Roman</vt:lpstr>
      <vt:lpstr>SketchyVTI</vt:lpstr>
      <vt:lpstr>Intersection of Pandemic and Progress  </vt:lpstr>
      <vt:lpstr>Introduction – Domain and Workflow</vt:lpstr>
      <vt:lpstr>Data Abstraction (1)</vt:lpstr>
      <vt:lpstr>Data Abstraction (2)</vt:lpstr>
      <vt:lpstr>Task Abstraction (1)</vt:lpstr>
      <vt:lpstr>Task Abstraction (2)</vt:lpstr>
      <vt:lpstr>Implementation</vt:lpstr>
      <vt:lpstr>Python Plots</vt:lpstr>
      <vt:lpstr>Tableau Plots (1)</vt:lpstr>
      <vt:lpstr>Tableau Plots (2)</vt:lpstr>
      <vt:lpstr>D3.js Plot</vt:lpstr>
      <vt:lpstr>Work Management</vt:lpstr>
      <vt:lpstr>References/Bibliography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Intersection of Pandemic and Progress  </dc:title>
  <dc:creator>Junuthula, Uthkarsh Reddy</dc:creator>
  <cp:lastModifiedBy>Junuthula, Uthkarsh Reddy</cp:lastModifiedBy>
  <cp:revision>1</cp:revision>
  <dcterms:created xsi:type="dcterms:W3CDTF">2024-04-27T00:35:45Z</dcterms:created>
  <dcterms:modified xsi:type="dcterms:W3CDTF">2024-04-27T04:04:08Z</dcterms:modified>
</cp:coreProperties>
</file>