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320" r:id="rId5"/>
    <p:sldId id="411" r:id="rId6"/>
    <p:sldId id="325" r:id="rId7"/>
    <p:sldId id="308" r:id="rId8"/>
    <p:sldId id="402" r:id="rId9"/>
    <p:sldId id="414" r:id="rId10"/>
    <p:sldId id="403" r:id="rId11"/>
    <p:sldId id="406" r:id="rId12"/>
    <p:sldId id="415" r:id="rId13"/>
    <p:sldId id="404" r:id="rId14"/>
    <p:sldId id="405" r:id="rId15"/>
    <p:sldId id="413" r:id="rId16"/>
    <p:sldId id="407" r:id="rId17"/>
    <p:sldId id="408" r:id="rId18"/>
    <p:sldId id="409" r:id="rId19"/>
    <p:sldId id="412" r:id="rId20"/>
    <p:sldId id="401" r:id="rId21"/>
    <p:sldId id="410" r:id="rId2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7BD"/>
    <a:srgbClr val="2151A7"/>
    <a:srgbClr val="2058BD"/>
    <a:srgbClr val="224EBC"/>
    <a:srgbClr val="0B63C1"/>
    <a:srgbClr val="1E62C0"/>
    <a:srgbClr val="74C9AA"/>
    <a:srgbClr val="673194"/>
    <a:srgbClr val="50A477"/>
    <a:srgbClr val="472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0176BA-13E3-DF4F-8B24-F541B14B2433}" v="5" dt="2019-08-12T04:16:27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4"/>
    <p:restoredTop sz="92980" autoAdjust="0"/>
  </p:normalViewPr>
  <p:slideViewPr>
    <p:cSldViewPr snapToGrid="0" snapToObjects="1">
      <p:cViewPr varScale="1">
        <p:scale>
          <a:sx n="63" d="100"/>
          <a:sy n="63" d="100"/>
        </p:scale>
        <p:origin x="81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Kalm" userId="1068d144-6059-45b5-a2f5-77c8967b0478" providerId="ADAL" clId="{EE0176BA-13E3-DF4F-8B24-F541B14B2433}"/>
    <pc:docChg chg="custSel modSld">
      <pc:chgData name="Anna Kalm" userId="1068d144-6059-45b5-a2f5-77c8967b0478" providerId="ADAL" clId="{EE0176BA-13E3-DF4F-8B24-F541B14B2433}" dt="2019-08-12T04:16:27.289" v="16"/>
      <pc:docMkLst>
        <pc:docMk/>
      </pc:docMkLst>
      <pc:sldChg chg="addSp delSp modSp">
        <pc:chgData name="Anna Kalm" userId="1068d144-6059-45b5-a2f5-77c8967b0478" providerId="ADAL" clId="{EE0176BA-13E3-DF4F-8B24-F541B14B2433}" dt="2019-08-12T04:16:18.992" v="12" actId="1076"/>
        <pc:sldMkLst>
          <pc:docMk/>
          <pc:sldMk cId="3754870369" sldId="308"/>
        </pc:sldMkLst>
        <pc:picChg chg="del">
          <ac:chgData name="Anna Kalm" userId="1068d144-6059-45b5-a2f5-77c8967b0478" providerId="ADAL" clId="{EE0176BA-13E3-DF4F-8B24-F541B14B2433}" dt="2019-08-12T04:16:11.889" v="7" actId="478"/>
          <ac:picMkLst>
            <pc:docMk/>
            <pc:sldMk cId="3754870369" sldId="308"/>
            <ac:picMk id="4" creationId="{AF5B1513-10D9-FB4D-AA20-C375ABB2A609}"/>
          </ac:picMkLst>
        </pc:picChg>
        <pc:picChg chg="add mod">
          <ac:chgData name="Anna Kalm" userId="1068d144-6059-45b5-a2f5-77c8967b0478" providerId="ADAL" clId="{EE0176BA-13E3-DF4F-8B24-F541B14B2433}" dt="2019-08-12T04:16:18.992" v="12" actId="1076"/>
          <ac:picMkLst>
            <pc:docMk/>
            <pc:sldMk cId="3754870369" sldId="308"/>
            <ac:picMk id="8" creationId="{431FB0A0-4D67-E84D-91BD-63FC496940FB}"/>
          </ac:picMkLst>
        </pc:picChg>
      </pc:sldChg>
      <pc:sldChg chg="addSp delSp modSp">
        <pc:chgData name="Anna Kalm" userId="1068d144-6059-45b5-a2f5-77c8967b0478" providerId="ADAL" clId="{EE0176BA-13E3-DF4F-8B24-F541B14B2433}" dt="2019-08-12T04:16:04.029" v="6" actId="14861"/>
        <pc:sldMkLst>
          <pc:docMk/>
          <pc:sldMk cId="4043058841" sldId="320"/>
        </pc:sldMkLst>
        <pc:picChg chg="del">
          <ac:chgData name="Anna Kalm" userId="1068d144-6059-45b5-a2f5-77c8967b0478" providerId="ADAL" clId="{EE0176BA-13E3-DF4F-8B24-F541B14B2433}" dt="2019-08-12T04:15:39.605" v="2" actId="478"/>
          <ac:picMkLst>
            <pc:docMk/>
            <pc:sldMk cId="4043058841" sldId="320"/>
            <ac:picMk id="3" creationId="{0E5DDC4B-2EDA-9040-A71E-C6929456AF3D}"/>
          </ac:picMkLst>
        </pc:picChg>
        <pc:picChg chg="add mod">
          <ac:chgData name="Anna Kalm" userId="1068d144-6059-45b5-a2f5-77c8967b0478" providerId="ADAL" clId="{EE0176BA-13E3-DF4F-8B24-F541B14B2433}" dt="2019-08-12T04:16:04.029" v="6" actId="14861"/>
          <ac:picMkLst>
            <pc:docMk/>
            <pc:sldMk cId="4043058841" sldId="320"/>
            <ac:picMk id="4" creationId="{F406E7D8-65AD-0B41-84FB-DD1A8DB2F57A}"/>
          </ac:picMkLst>
        </pc:picChg>
      </pc:sldChg>
      <pc:sldChg chg="addSp delSp">
        <pc:chgData name="Anna Kalm" userId="1068d144-6059-45b5-a2f5-77c8967b0478" providerId="ADAL" clId="{EE0176BA-13E3-DF4F-8B24-F541B14B2433}" dt="2019-08-12T04:16:24.237" v="14"/>
        <pc:sldMkLst>
          <pc:docMk/>
          <pc:sldMk cId="2379887932" sldId="322"/>
        </pc:sldMkLst>
        <pc:picChg chg="del">
          <ac:chgData name="Anna Kalm" userId="1068d144-6059-45b5-a2f5-77c8967b0478" providerId="ADAL" clId="{EE0176BA-13E3-DF4F-8B24-F541B14B2433}" dt="2019-08-12T04:16:23.730" v="13" actId="478"/>
          <ac:picMkLst>
            <pc:docMk/>
            <pc:sldMk cId="2379887932" sldId="322"/>
            <ac:picMk id="5" creationId="{78F0871B-E676-8848-9F68-02A13C307A69}"/>
          </ac:picMkLst>
        </pc:picChg>
        <pc:picChg chg="add">
          <ac:chgData name="Anna Kalm" userId="1068d144-6059-45b5-a2f5-77c8967b0478" providerId="ADAL" clId="{EE0176BA-13E3-DF4F-8B24-F541B14B2433}" dt="2019-08-12T04:16:24.237" v="14"/>
          <ac:picMkLst>
            <pc:docMk/>
            <pc:sldMk cId="2379887932" sldId="322"/>
            <ac:picMk id="6" creationId="{FFCF67E0-1EE5-F649-8A4E-04951CEA542D}"/>
          </ac:picMkLst>
        </pc:picChg>
      </pc:sldChg>
      <pc:sldChg chg="delSp">
        <pc:chgData name="Anna Kalm" userId="1068d144-6059-45b5-a2f5-77c8967b0478" providerId="ADAL" clId="{EE0176BA-13E3-DF4F-8B24-F541B14B2433}" dt="2019-08-12T04:15:23.271" v="0" actId="478"/>
        <pc:sldMkLst>
          <pc:docMk/>
          <pc:sldMk cId="1380752316" sldId="325"/>
        </pc:sldMkLst>
        <pc:graphicFrameChg chg="del">
          <ac:chgData name="Anna Kalm" userId="1068d144-6059-45b5-a2f5-77c8967b0478" providerId="ADAL" clId="{EE0176BA-13E3-DF4F-8B24-F541B14B2433}" dt="2019-08-12T04:15:23.271" v="0" actId="478"/>
          <ac:graphicFrameMkLst>
            <pc:docMk/>
            <pc:sldMk cId="1380752316" sldId="325"/>
            <ac:graphicFrameMk id="5" creationId="{00000000-0000-0000-0000-000000000000}"/>
          </ac:graphicFrameMkLst>
        </pc:graphicFrameChg>
      </pc:sldChg>
      <pc:sldChg chg="addSp delSp">
        <pc:chgData name="Anna Kalm" userId="1068d144-6059-45b5-a2f5-77c8967b0478" providerId="ADAL" clId="{EE0176BA-13E3-DF4F-8B24-F541B14B2433}" dt="2019-08-12T04:16:27.289" v="16"/>
        <pc:sldMkLst>
          <pc:docMk/>
          <pc:sldMk cId="3830210832" sldId="400"/>
        </pc:sldMkLst>
        <pc:spChg chg="del">
          <ac:chgData name="Anna Kalm" userId="1068d144-6059-45b5-a2f5-77c8967b0478" providerId="ADAL" clId="{EE0176BA-13E3-DF4F-8B24-F541B14B2433}" dt="2019-08-12T04:15:32.947" v="1" actId="478"/>
          <ac:spMkLst>
            <pc:docMk/>
            <pc:sldMk cId="3830210832" sldId="400"/>
            <ac:spMk id="26" creationId="{406C33A5-8B42-4B8A-BA47-7B51E561AA91}"/>
          </ac:spMkLst>
        </pc:spChg>
        <pc:picChg chg="del">
          <ac:chgData name="Anna Kalm" userId="1068d144-6059-45b5-a2f5-77c8967b0478" providerId="ADAL" clId="{EE0176BA-13E3-DF4F-8B24-F541B14B2433}" dt="2019-08-12T04:16:26.757" v="15" actId="478"/>
          <ac:picMkLst>
            <pc:docMk/>
            <pc:sldMk cId="3830210832" sldId="400"/>
            <ac:picMk id="36" creationId="{7E6D9E0A-9B37-E548-B8A8-A81D9943E27A}"/>
          </ac:picMkLst>
        </pc:picChg>
        <pc:picChg chg="add">
          <ac:chgData name="Anna Kalm" userId="1068d144-6059-45b5-a2f5-77c8967b0478" providerId="ADAL" clId="{EE0176BA-13E3-DF4F-8B24-F541B14B2433}" dt="2019-08-12T04:16:27.289" v="16"/>
          <ac:picMkLst>
            <pc:docMk/>
            <pc:sldMk cId="3830210832" sldId="400"/>
            <ac:picMk id="37" creationId="{A159645F-5916-A247-84D2-9EFA513B3C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4FF78-4F1C-1648-B329-4FB750820D36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CA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A8B54-0C10-CD49-9752-0335E2B4B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5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406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970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726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929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4671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826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868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691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942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94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31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21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31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4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46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663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239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8B54-0C10-CD49-9752-0335E2B4BCE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16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en-CA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  <a:endParaRPr lang="en-CA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8601-C4A0-064F-8A5F-7AA9A545A32B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A028-B903-FA4A-A8F1-8FC221E74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87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CA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CA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8601-C4A0-064F-8A5F-7AA9A545A32B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A028-B903-FA4A-A8F1-8FC221E74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15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CA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CA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8601-C4A0-064F-8A5F-7AA9A545A32B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A028-B903-FA4A-A8F1-8FC221E74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52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CA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CA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8601-C4A0-064F-8A5F-7AA9A545A32B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A028-B903-FA4A-A8F1-8FC221E74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33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en-CA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8601-C4A0-064F-8A5F-7AA9A545A32B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A028-B903-FA4A-A8F1-8FC221E74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9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CA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CA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CA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8601-C4A0-064F-8A5F-7AA9A545A32B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A028-B903-FA4A-A8F1-8FC221E74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71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CA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CA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CA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8601-C4A0-064F-8A5F-7AA9A545A32B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A028-B903-FA4A-A8F1-8FC221E74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5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CA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8601-C4A0-064F-8A5F-7AA9A545A32B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A028-B903-FA4A-A8F1-8FC221E74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59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8601-C4A0-064F-8A5F-7AA9A545A32B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A028-B903-FA4A-A8F1-8FC221E74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4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CA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CA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8601-C4A0-064F-8A5F-7AA9A545A32B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A028-B903-FA4A-A8F1-8FC221E74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5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CA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8601-C4A0-064F-8A5F-7AA9A545A32B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A028-B903-FA4A-A8F1-8FC221E74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77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24EBC"/>
            </a:gs>
            <a:gs pos="46000">
              <a:srgbClr val="2058BD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CA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CA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8601-C4A0-064F-8A5F-7AA9A545A32B}" type="datetimeFigureOut">
              <a:rPr lang="en-CA" smtClean="0"/>
              <a:t>2021-04-22</a:t>
            </a:fld>
            <a:endParaRPr lang="en-CA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DA028-B903-FA4A-A8F1-8FC221E74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62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ruta 17">
            <a:extLst>
              <a:ext uri="{FF2B5EF4-FFF2-40B4-BE49-F238E27FC236}">
                <a16:creationId xmlns:a16="http://schemas.microsoft.com/office/drawing/2014/main" id="{3279D492-15E7-1E45-8DEC-FEDBB3BE7F2B}"/>
              </a:ext>
            </a:extLst>
          </p:cNvPr>
          <p:cNvSpPr txBox="1"/>
          <p:nvPr/>
        </p:nvSpPr>
        <p:spPr>
          <a:xfrm>
            <a:off x="291662" y="3328739"/>
            <a:ext cx="114562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" charset="0"/>
                <a:ea typeface="Avenir Next" charset="0"/>
                <a:cs typeface="Avenir Next" charset="0"/>
              </a:rPr>
              <a:t>Session 2 – Introduction to Angular</a:t>
            </a:r>
            <a:br>
              <a:rPr 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" charset="0"/>
                <a:ea typeface="Avenir Next" charset="0"/>
                <a:cs typeface="Avenir Next" charset="0"/>
              </a:rPr>
            </a:br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" charset="0"/>
                <a:ea typeface="Avenir Next" charset="0"/>
                <a:cs typeface="Avenir Next" charset="0"/>
              </a:rPr>
              <a:t>Guest Lecture Series for NIBM Students</a:t>
            </a:r>
            <a:endParaRPr lang="en-CA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endParaRPr lang="en-CA" sz="2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endParaRPr lang="en-CA" sz="20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CA" sz="2000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Uthpala Pathirana | 22 Apr 2021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420B3A-B99F-B44A-848D-4CAD58371897}"/>
              </a:ext>
            </a:extLst>
          </p:cNvPr>
          <p:cNvCxnSpPr>
            <a:cxnSpLocks/>
          </p:cNvCxnSpPr>
          <p:nvPr/>
        </p:nvCxnSpPr>
        <p:spPr>
          <a:xfrm>
            <a:off x="628509" y="3315553"/>
            <a:ext cx="1093498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2E0D26-AA47-764A-9C19-7944DBD60A70}"/>
              </a:ext>
            </a:extLst>
          </p:cNvPr>
          <p:cNvCxnSpPr>
            <a:cxnSpLocks/>
          </p:cNvCxnSpPr>
          <p:nvPr/>
        </p:nvCxnSpPr>
        <p:spPr>
          <a:xfrm>
            <a:off x="367862" y="4819768"/>
            <a:ext cx="1093498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406E7D8-65AD-0B41-84FB-DD1A8DB2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888" y="982003"/>
            <a:ext cx="2278224" cy="2278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05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4772DD-CB61-0F49-9D77-3E15D796DB68}"/>
              </a:ext>
            </a:extLst>
          </p:cNvPr>
          <p:cNvSpPr/>
          <p:nvPr/>
        </p:nvSpPr>
        <p:spPr>
          <a:xfrm>
            <a:off x="467261" y="1461656"/>
            <a:ext cx="11574317" cy="3142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Node.js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Node Package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Angular CLI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VS Code - IDE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Avenir Next" panose="020B0503020202020204" pitchFamily="34" charset="0"/>
              <a:ea typeface="Avenir Next" charset="0"/>
              <a:cs typeface="Avenir Next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venir Next" panose="020B0503020202020204" pitchFamily="34" charset="0"/>
              <a:ea typeface="Avenir Next" charset="0"/>
              <a:cs typeface="Avenir Next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venir Next" panose="020B0503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BD7F63-FEA3-5A41-82D2-3AA677E460FD}"/>
              </a:ext>
            </a:extLst>
          </p:cNvPr>
          <p:cNvCxnSpPr>
            <a:cxnSpLocks/>
          </p:cNvCxnSpPr>
          <p:nvPr/>
        </p:nvCxnSpPr>
        <p:spPr>
          <a:xfrm>
            <a:off x="540103" y="5722110"/>
            <a:ext cx="111744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28791-5B84-8149-8E7D-CB3DFD88AE56}"/>
              </a:ext>
            </a:extLst>
          </p:cNvPr>
          <p:cNvSpPr txBox="1"/>
          <p:nvPr/>
        </p:nvSpPr>
        <p:spPr>
          <a:xfrm>
            <a:off x="445367" y="445746"/>
            <a:ext cx="819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Angular Installation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E8412-86BC-7147-8017-285347D5EB86}"/>
              </a:ext>
            </a:extLst>
          </p:cNvPr>
          <p:cNvCxnSpPr>
            <a:cxnSpLocks/>
          </p:cNvCxnSpPr>
          <p:nvPr/>
        </p:nvCxnSpPr>
        <p:spPr>
          <a:xfrm>
            <a:off x="509533" y="940696"/>
            <a:ext cx="11172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1FB0A0-4D67-E84D-91BD-63FC4969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6" y="5818224"/>
            <a:ext cx="987657" cy="987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67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BD7F63-FEA3-5A41-82D2-3AA677E460FD}"/>
              </a:ext>
            </a:extLst>
          </p:cNvPr>
          <p:cNvCxnSpPr>
            <a:cxnSpLocks/>
          </p:cNvCxnSpPr>
          <p:nvPr/>
        </p:nvCxnSpPr>
        <p:spPr>
          <a:xfrm>
            <a:off x="540103" y="5722110"/>
            <a:ext cx="111744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28791-5B84-8149-8E7D-CB3DFD88AE56}"/>
              </a:ext>
            </a:extLst>
          </p:cNvPr>
          <p:cNvSpPr txBox="1"/>
          <p:nvPr/>
        </p:nvSpPr>
        <p:spPr>
          <a:xfrm>
            <a:off x="445367" y="445746"/>
            <a:ext cx="819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C</a:t>
            </a:r>
            <a:r>
              <a:rPr lang="en-GB" sz="2400" b="1" dirty="0" err="1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omponents</a:t>
            </a:r>
            <a:endParaRPr lang="en-GB" sz="2400" b="1" dirty="0">
              <a:solidFill>
                <a:schemeClr val="bg1"/>
              </a:solidFill>
              <a:latin typeface="Avenir Next" panose="020B0503020202020204" pitchFamily="34" charset="0"/>
              <a:ea typeface="Avenir Next" charset="0"/>
              <a:cs typeface="Avenir Next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E8412-86BC-7147-8017-285347D5EB86}"/>
              </a:ext>
            </a:extLst>
          </p:cNvPr>
          <p:cNvCxnSpPr>
            <a:cxnSpLocks/>
          </p:cNvCxnSpPr>
          <p:nvPr/>
        </p:nvCxnSpPr>
        <p:spPr>
          <a:xfrm>
            <a:off x="509533" y="940696"/>
            <a:ext cx="11172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1FB0A0-4D67-E84D-91BD-63FC4969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6" y="5818224"/>
            <a:ext cx="987657" cy="987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3E196A7-9BF1-4DDB-88F8-DF8D1FD84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640" y="739129"/>
            <a:ext cx="8197702" cy="537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2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4772DD-CB61-0F49-9D77-3E15D796DB68}"/>
              </a:ext>
            </a:extLst>
          </p:cNvPr>
          <p:cNvSpPr/>
          <p:nvPr/>
        </p:nvSpPr>
        <p:spPr>
          <a:xfrm>
            <a:off x="467261" y="1461656"/>
            <a:ext cx="11574317" cy="175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Avenir Next" panose="020B0503020202020204" pitchFamily="34" charset="0"/>
              <a:ea typeface="Avenir Next" charset="0"/>
              <a:cs typeface="Avenir Next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Avenir Next" panose="020B0503020202020204" pitchFamily="34" charset="0"/>
              <a:ea typeface="Avenir Next" charset="0"/>
              <a:cs typeface="Avenir Next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venir Next" panose="020B0503020202020204" pitchFamily="34" charset="0"/>
              <a:ea typeface="Avenir Next" charset="0"/>
              <a:cs typeface="Avenir Next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venir Next" panose="020B0503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BD7F63-FEA3-5A41-82D2-3AA677E460FD}"/>
              </a:ext>
            </a:extLst>
          </p:cNvPr>
          <p:cNvCxnSpPr>
            <a:cxnSpLocks/>
          </p:cNvCxnSpPr>
          <p:nvPr/>
        </p:nvCxnSpPr>
        <p:spPr>
          <a:xfrm>
            <a:off x="540103" y="5722110"/>
            <a:ext cx="111744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28791-5B84-8149-8E7D-CB3DFD88AE56}"/>
              </a:ext>
            </a:extLst>
          </p:cNvPr>
          <p:cNvSpPr txBox="1"/>
          <p:nvPr/>
        </p:nvSpPr>
        <p:spPr>
          <a:xfrm>
            <a:off x="445367" y="445746"/>
            <a:ext cx="1126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First Application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E8412-86BC-7147-8017-285347D5EB86}"/>
              </a:ext>
            </a:extLst>
          </p:cNvPr>
          <p:cNvCxnSpPr>
            <a:cxnSpLocks/>
          </p:cNvCxnSpPr>
          <p:nvPr/>
        </p:nvCxnSpPr>
        <p:spPr>
          <a:xfrm>
            <a:off x="509533" y="940696"/>
            <a:ext cx="11172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1FB0A0-4D67-E84D-91BD-63FC4969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6" y="5818224"/>
            <a:ext cx="987657" cy="987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14278488-899C-4713-8C08-D49E8D8455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43" t="19537" r="5282" b="16096"/>
          <a:stretch/>
        </p:blipFill>
        <p:spPr>
          <a:xfrm>
            <a:off x="2640362" y="1562652"/>
            <a:ext cx="7228114" cy="37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8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4772DD-CB61-0F49-9D77-3E15D796DB68}"/>
              </a:ext>
            </a:extLst>
          </p:cNvPr>
          <p:cNvSpPr/>
          <p:nvPr/>
        </p:nvSpPr>
        <p:spPr>
          <a:xfrm>
            <a:off x="467261" y="1461656"/>
            <a:ext cx="11574317" cy="1388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Two-way Data Binding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Component-based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venir Next" panose="020B0503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BD7F63-FEA3-5A41-82D2-3AA677E460FD}"/>
              </a:ext>
            </a:extLst>
          </p:cNvPr>
          <p:cNvCxnSpPr>
            <a:cxnSpLocks/>
          </p:cNvCxnSpPr>
          <p:nvPr/>
        </p:nvCxnSpPr>
        <p:spPr>
          <a:xfrm>
            <a:off x="540103" y="5722110"/>
            <a:ext cx="111744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28791-5B84-8149-8E7D-CB3DFD88AE56}"/>
              </a:ext>
            </a:extLst>
          </p:cNvPr>
          <p:cNvSpPr txBox="1"/>
          <p:nvPr/>
        </p:nvSpPr>
        <p:spPr>
          <a:xfrm>
            <a:off x="445367" y="445746"/>
            <a:ext cx="819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Angular Magic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E8412-86BC-7147-8017-285347D5EB86}"/>
              </a:ext>
            </a:extLst>
          </p:cNvPr>
          <p:cNvCxnSpPr>
            <a:cxnSpLocks/>
          </p:cNvCxnSpPr>
          <p:nvPr/>
        </p:nvCxnSpPr>
        <p:spPr>
          <a:xfrm>
            <a:off x="509533" y="940696"/>
            <a:ext cx="11172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1FB0A0-4D67-E84D-91BD-63FC4969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6" y="5818224"/>
            <a:ext cx="987657" cy="987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F88F48-A7F4-42C3-9D16-2672E26FE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677" y="1232020"/>
            <a:ext cx="7812901" cy="41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5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BD7F63-FEA3-5A41-82D2-3AA677E460FD}"/>
              </a:ext>
            </a:extLst>
          </p:cNvPr>
          <p:cNvCxnSpPr>
            <a:cxnSpLocks/>
          </p:cNvCxnSpPr>
          <p:nvPr/>
        </p:nvCxnSpPr>
        <p:spPr>
          <a:xfrm>
            <a:off x="540103" y="5722110"/>
            <a:ext cx="111744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28791-5B84-8149-8E7D-CB3DFD88AE56}"/>
              </a:ext>
            </a:extLst>
          </p:cNvPr>
          <p:cNvSpPr txBox="1"/>
          <p:nvPr/>
        </p:nvSpPr>
        <p:spPr>
          <a:xfrm>
            <a:off x="445367" y="445746"/>
            <a:ext cx="819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Module Overview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E8412-86BC-7147-8017-285347D5EB86}"/>
              </a:ext>
            </a:extLst>
          </p:cNvPr>
          <p:cNvCxnSpPr>
            <a:cxnSpLocks/>
          </p:cNvCxnSpPr>
          <p:nvPr/>
        </p:nvCxnSpPr>
        <p:spPr>
          <a:xfrm>
            <a:off x="509533" y="940696"/>
            <a:ext cx="11172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1FB0A0-4D67-E84D-91BD-63FC4969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6" y="5818224"/>
            <a:ext cx="987657" cy="987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1CA377A-500E-4FCE-AD8F-6983F55EDE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6" t="2374" r="2054" b="2515"/>
          <a:stretch/>
        </p:blipFill>
        <p:spPr>
          <a:xfrm>
            <a:off x="3169920" y="499242"/>
            <a:ext cx="7650480" cy="5812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336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4772DD-CB61-0F49-9D77-3E15D796DB68}"/>
              </a:ext>
            </a:extLst>
          </p:cNvPr>
          <p:cNvSpPr/>
          <p:nvPr/>
        </p:nvSpPr>
        <p:spPr>
          <a:xfrm>
            <a:off x="467261" y="1461656"/>
            <a:ext cx="11574317" cy="221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Try to create a form to enter laboratory test result </a:t>
            </a:r>
            <a:endParaRPr lang="en-US" sz="2000" b="1" dirty="0">
              <a:solidFill>
                <a:schemeClr val="bg1"/>
              </a:solidFill>
              <a:latin typeface="Avenir Next" panose="020B0503020202020204" pitchFamily="34" charset="0"/>
              <a:ea typeface="Avenir Next" charset="0"/>
              <a:cs typeface="Avenir Next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Try one of the forms as a reactive form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Avenir Next" panose="020B0503020202020204" pitchFamily="34" charset="0"/>
              <a:ea typeface="Avenir Next" charset="0"/>
              <a:cs typeface="Avenir Next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venir Next" panose="020B0503020202020204" pitchFamily="34" charset="0"/>
              <a:ea typeface="Avenir Next" charset="0"/>
              <a:cs typeface="Avenir Next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venir Next" panose="020B0503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BD7F63-FEA3-5A41-82D2-3AA677E460FD}"/>
              </a:ext>
            </a:extLst>
          </p:cNvPr>
          <p:cNvCxnSpPr>
            <a:cxnSpLocks/>
          </p:cNvCxnSpPr>
          <p:nvPr/>
        </p:nvCxnSpPr>
        <p:spPr>
          <a:xfrm>
            <a:off x="540103" y="5722110"/>
            <a:ext cx="111744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28791-5B84-8149-8E7D-CB3DFD88AE56}"/>
              </a:ext>
            </a:extLst>
          </p:cNvPr>
          <p:cNvSpPr txBox="1"/>
          <p:nvPr/>
        </p:nvSpPr>
        <p:spPr>
          <a:xfrm>
            <a:off x="445367" y="445746"/>
            <a:ext cx="819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Exercises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E8412-86BC-7147-8017-285347D5EB86}"/>
              </a:ext>
            </a:extLst>
          </p:cNvPr>
          <p:cNvCxnSpPr>
            <a:cxnSpLocks/>
          </p:cNvCxnSpPr>
          <p:nvPr/>
        </p:nvCxnSpPr>
        <p:spPr>
          <a:xfrm>
            <a:off x="509533" y="940696"/>
            <a:ext cx="11172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1FB0A0-4D67-E84D-91BD-63FC4969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6" y="5818224"/>
            <a:ext cx="987657" cy="987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052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4772DD-CB61-0F49-9D77-3E15D796DB68}"/>
              </a:ext>
            </a:extLst>
          </p:cNvPr>
          <p:cNvSpPr/>
          <p:nvPr/>
        </p:nvSpPr>
        <p:spPr>
          <a:xfrm>
            <a:off x="467261" y="1461656"/>
            <a:ext cx="11574317" cy="2265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Reactive form with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Component Lifecycle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Pipes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venir Next" panose="020B0503020202020204" pitchFamily="34" charset="0"/>
              <a:ea typeface="Avenir Next" charset="0"/>
              <a:cs typeface="Avenir Next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venir Next" panose="020B0503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BD7F63-FEA3-5A41-82D2-3AA677E460FD}"/>
              </a:ext>
            </a:extLst>
          </p:cNvPr>
          <p:cNvCxnSpPr>
            <a:cxnSpLocks/>
          </p:cNvCxnSpPr>
          <p:nvPr/>
        </p:nvCxnSpPr>
        <p:spPr>
          <a:xfrm>
            <a:off x="540103" y="5722110"/>
            <a:ext cx="111744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28791-5B84-8149-8E7D-CB3DFD88AE56}"/>
              </a:ext>
            </a:extLst>
          </p:cNvPr>
          <p:cNvSpPr txBox="1"/>
          <p:nvPr/>
        </p:nvSpPr>
        <p:spPr>
          <a:xfrm>
            <a:off x="445367" y="445746"/>
            <a:ext cx="819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Next Session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E8412-86BC-7147-8017-285347D5EB86}"/>
              </a:ext>
            </a:extLst>
          </p:cNvPr>
          <p:cNvCxnSpPr>
            <a:cxnSpLocks/>
          </p:cNvCxnSpPr>
          <p:nvPr/>
        </p:nvCxnSpPr>
        <p:spPr>
          <a:xfrm>
            <a:off x="509533" y="940696"/>
            <a:ext cx="11172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1FB0A0-4D67-E84D-91BD-63FC4969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6" y="5818224"/>
            <a:ext cx="987657" cy="987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838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48C54CA-7F22-134B-AAB0-9AFE1B91A404}"/>
              </a:ext>
            </a:extLst>
          </p:cNvPr>
          <p:cNvSpPr/>
          <p:nvPr/>
        </p:nvSpPr>
        <p:spPr>
          <a:xfrm>
            <a:off x="697571" y="1562380"/>
            <a:ext cx="3733239" cy="3733239"/>
          </a:xfrm>
          <a:prstGeom prst="ellipse">
            <a:avLst/>
          </a:prstGeom>
          <a:solidFill>
            <a:srgbClr val="74C9AA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GB" sz="1000">
              <a:solidFill>
                <a:srgbClr val="74C9A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BE573F-F7A7-1F4E-B94D-FB4FE604F405}"/>
              </a:ext>
            </a:extLst>
          </p:cNvPr>
          <p:cNvSpPr/>
          <p:nvPr/>
        </p:nvSpPr>
        <p:spPr>
          <a:xfrm>
            <a:off x="987375" y="1852184"/>
            <a:ext cx="3153631" cy="3153631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Avenir Next Ultra Light" panose="020B0203020202020204" pitchFamily="34" charset="77"/>
              <a:ea typeface="Avenir Next" charset="0"/>
              <a:cs typeface="Avenir Nex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4F71F-C51D-2C4C-A9B9-7D18F02D4A02}"/>
              </a:ext>
            </a:extLst>
          </p:cNvPr>
          <p:cNvSpPr txBox="1"/>
          <p:nvPr/>
        </p:nvSpPr>
        <p:spPr>
          <a:xfrm>
            <a:off x="-500744" y="3428999"/>
            <a:ext cx="6129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800" dirty="0">
              <a:latin typeface="Avenir Next Ultra Light" panose="020B0203020202020204" pitchFamily="34" charset="77"/>
              <a:ea typeface="Avenir Next" charset="0"/>
              <a:cs typeface="Avenir Next" charset="0"/>
            </a:endParaRPr>
          </a:p>
          <a:p>
            <a:pPr algn="ctr"/>
            <a:r>
              <a:rPr lang="en-GB" sz="2400" dirty="0">
                <a:latin typeface="Avenir Next" panose="020B0503020202020204" pitchFamily="34" charset="0"/>
              </a:rPr>
              <a:t>THANK YOU!</a:t>
            </a:r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AD744-87C7-AB41-87F3-F3F699C097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7291" y="2545466"/>
            <a:ext cx="1033796" cy="883533"/>
          </a:xfrm>
          <a:prstGeom prst="rect">
            <a:avLst/>
          </a:prstGeom>
        </p:spPr>
      </p:pic>
      <p:pic>
        <p:nvPicPr>
          <p:cNvPr id="8" name="Picture 7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19BB9CE5-F9C5-4AFB-BCED-F4023BC1D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023" y="1284513"/>
            <a:ext cx="6897191" cy="42889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551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BD7F63-FEA3-5A41-82D2-3AA677E460FD}"/>
              </a:ext>
            </a:extLst>
          </p:cNvPr>
          <p:cNvCxnSpPr>
            <a:cxnSpLocks/>
          </p:cNvCxnSpPr>
          <p:nvPr/>
        </p:nvCxnSpPr>
        <p:spPr>
          <a:xfrm>
            <a:off x="540103" y="5722110"/>
            <a:ext cx="111744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28791-5B84-8149-8E7D-CB3DFD88AE56}"/>
              </a:ext>
            </a:extLst>
          </p:cNvPr>
          <p:cNvSpPr txBox="1"/>
          <p:nvPr/>
        </p:nvSpPr>
        <p:spPr>
          <a:xfrm>
            <a:off x="3511770" y="236460"/>
            <a:ext cx="5168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HELP US IMPROVE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E8412-86BC-7147-8017-285347D5EB86}"/>
              </a:ext>
            </a:extLst>
          </p:cNvPr>
          <p:cNvCxnSpPr>
            <a:cxnSpLocks/>
          </p:cNvCxnSpPr>
          <p:nvPr/>
        </p:nvCxnSpPr>
        <p:spPr>
          <a:xfrm>
            <a:off x="509533" y="940696"/>
            <a:ext cx="11172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1FB0A0-4D67-E84D-91BD-63FC4969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6" y="5818224"/>
            <a:ext cx="987657" cy="987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63A78FDA-4A5F-4375-A93A-3BA424A87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278" y="1319751"/>
            <a:ext cx="4023305" cy="40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7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4772DD-CB61-0F49-9D77-3E15D796DB68}"/>
              </a:ext>
            </a:extLst>
          </p:cNvPr>
          <p:cNvSpPr/>
          <p:nvPr/>
        </p:nvSpPr>
        <p:spPr>
          <a:xfrm>
            <a:off x="445367" y="1519696"/>
            <a:ext cx="6690097" cy="351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Uthpala Pathirana</a:t>
            </a:r>
            <a:b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</a:b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Software Engineer at </a:t>
            </a:r>
            <a:r>
              <a:rPr lang="en-US" sz="2000" dirty="0" err="1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Ascentic</a:t>
            </a:r>
            <a:b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</a:br>
            <a:b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</a:br>
            <a:endParaRPr lang="en-US" sz="2000" dirty="0">
              <a:solidFill>
                <a:schemeClr val="bg1"/>
              </a:solidFill>
              <a:latin typeface="Avenir Next" panose="020B0503020202020204" pitchFamily="34" charset="0"/>
              <a:ea typeface="Avenir Next" charset="0"/>
              <a:cs typeface="Avenir Next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I graduate from IIT, and I have 5 years experience working as a Full Stack Engineer on .NET technologies and Angular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venir Next" panose="020B0503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BD7F63-FEA3-5A41-82D2-3AA677E460FD}"/>
              </a:ext>
            </a:extLst>
          </p:cNvPr>
          <p:cNvCxnSpPr>
            <a:cxnSpLocks/>
          </p:cNvCxnSpPr>
          <p:nvPr/>
        </p:nvCxnSpPr>
        <p:spPr>
          <a:xfrm>
            <a:off x="540103" y="5722110"/>
            <a:ext cx="111744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28791-5B84-8149-8E7D-CB3DFD88AE56}"/>
              </a:ext>
            </a:extLst>
          </p:cNvPr>
          <p:cNvSpPr txBox="1"/>
          <p:nvPr/>
        </p:nvSpPr>
        <p:spPr>
          <a:xfrm>
            <a:off x="445367" y="445746"/>
            <a:ext cx="819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HOLA!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E8412-86BC-7147-8017-285347D5EB86}"/>
              </a:ext>
            </a:extLst>
          </p:cNvPr>
          <p:cNvCxnSpPr>
            <a:cxnSpLocks/>
          </p:cNvCxnSpPr>
          <p:nvPr/>
        </p:nvCxnSpPr>
        <p:spPr>
          <a:xfrm>
            <a:off x="509533" y="940696"/>
            <a:ext cx="11172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1FB0A0-4D67-E84D-91BD-63FC4969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6" y="5818224"/>
            <a:ext cx="987657" cy="987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A person singing into a microphone&#10;&#10;Description automatically generated">
            <a:extLst>
              <a:ext uri="{FF2B5EF4-FFF2-40B4-BE49-F238E27FC236}">
                <a16:creationId xmlns:a16="http://schemas.microsoft.com/office/drawing/2014/main" id="{4BDD50E3-6B7E-4FF5-ABD4-587DFBA12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464" y="583645"/>
            <a:ext cx="4754659" cy="4754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993F6A-C588-4784-AC08-EA975B340376}"/>
              </a:ext>
            </a:extLst>
          </p:cNvPr>
          <p:cNvSpPr/>
          <p:nvPr/>
        </p:nvSpPr>
        <p:spPr>
          <a:xfrm>
            <a:off x="8192760" y="5338304"/>
            <a:ext cx="3879497" cy="3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https://www.linkedin.com/in/uthpala-pathirana/</a:t>
            </a:r>
            <a:endParaRPr lang="en-GB" sz="14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46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B52DACA9-BE2D-BA40-8300-8F389B594187}"/>
              </a:ext>
            </a:extLst>
          </p:cNvPr>
          <p:cNvSpPr/>
          <p:nvPr/>
        </p:nvSpPr>
        <p:spPr>
          <a:xfrm>
            <a:off x="-16622" y="-17012"/>
            <a:ext cx="3916269" cy="68859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1D5FF6-B44A-BB48-8624-7FD4569ECCE6}"/>
              </a:ext>
            </a:extLst>
          </p:cNvPr>
          <p:cNvSpPr/>
          <p:nvPr/>
        </p:nvSpPr>
        <p:spPr>
          <a:xfrm>
            <a:off x="969408" y="1264860"/>
            <a:ext cx="3733239" cy="3733239"/>
          </a:xfrm>
          <a:prstGeom prst="ellipse">
            <a:avLst/>
          </a:prstGeom>
          <a:solidFill>
            <a:srgbClr val="74C9AA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GB" sz="1000">
              <a:solidFill>
                <a:srgbClr val="74C9A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AABC8B-5AE4-B54D-B785-15E2E6953FAE}"/>
              </a:ext>
            </a:extLst>
          </p:cNvPr>
          <p:cNvSpPr/>
          <p:nvPr/>
        </p:nvSpPr>
        <p:spPr>
          <a:xfrm>
            <a:off x="1259212" y="1554664"/>
            <a:ext cx="3153631" cy="3153631"/>
          </a:xfrm>
          <a:prstGeom prst="ellipse">
            <a:avLst/>
          </a:prstGeom>
          <a:solidFill>
            <a:schemeClr val="bg1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Avenir Next Ultra Light" panose="020B0203020202020204" pitchFamily="34" charset="77"/>
              <a:ea typeface="Avenir Next" charset="0"/>
              <a:cs typeface="Avenir Nex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86DD5-8783-7145-A987-DDB53AD3D46D}"/>
              </a:ext>
            </a:extLst>
          </p:cNvPr>
          <p:cNvSpPr txBox="1"/>
          <p:nvPr/>
        </p:nvSpPr>
        <p:spPr>
          <a:xfrm>
            <a:off x="-228907" y="2550877"/>
            <a:ext cx="612986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800" dirty="0">
              <a:latin typeface="Avenir Next Ultra Light" panose="020B0203020202020204" pitchFamily="34" charset="77"/>
              <a:ea typeface="Avenir Next" charset="0"/>
              <a:cs typeface="Avenir Next" charset="0"/>
            </a:endParaRPr>
          </a:p>
          <a:p>
            <a:pPr algn="ctr"/>
            <a:r>
              <a:rPr lang="en-GB" sz="2000" dirty="0">
                <a:latin typeface="Avenir Next" panose="020B0503020202020204" pitchFamily="34" charset="0"/>
              </a:rPr>
              <a:t>Agenda</a:t>
            </a:r>
          </a:p>
          <a:p>
            <a:endParaRPr lang="en-GB" sz="2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24D3E9-584F-F14C-A2C4-E80C79EDCDF9}"/>
              </a:ext>
            </a:extLst>
          </p:cNvPr>
          <p:cNvGrpSpPr/>
          <p:nvPr/>
        </p:nvGrpSpPr>
        <p:grpSpPr>
          <a:xfrm>
            <a:off x="4288401" y="3030269"/>
            <a:ext cx="2747957" cy="1952261"/>
            <a:chOff x="3852972" y="4663123"/>
            <a:chExt cx="2747957" cy="195226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8262B00-5F56-334F-8832-DD85F23F86FB}"/>
                </a:ext>
              </a:extLst>
            </p:cNvPr>
            <p:cNvSpPr/>
            <p:nvPr/>
          </p:nvSpPr>
          <p:spPr>
            <a:xfrm>
              <a:off x="4250820" y="4663123"/>
              <a:ext cx="1952261" cy="1952261"/>
            </a:xfrm>
            <a:prstGeom prst="ellipse">
              <a:avLst/>
            </a:prstGeom>
            <a:solidFill>
              <a:srgbClr val="74C9AA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lang="en-GB" sz="1000">
                <a:solidFill>
                  <a:srgbClr val="74C9A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E6890F-B07F-CC4A-AAE2-FCD68DA9C7F4}"/>
                </a:ext>
              </a:extLst>
            </p:cNvPr>
            <p:cNvSpPr/>
            <p:nvPr/>
          </p:nvSpPr>
          <p:spPr>
            <a:xfrm>
              <a:off x="4402370" y="4814673"/>
              <a:ext cx="1649160" cy="164916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Avenir Next Ultra Light" panose="020B0203020202020204" pitchFamily="34" charset="77"/>
                <a:ea typeface="Avenir Next" charset="0"/>
                <a:cs typeface="Avenir Next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6B8E56-EE55-864B-9AEE-D4347F960E27}"/>
                </a:ext>
              </a:extLst>
            </p:cNvPr>
            <p:cNvSpPr txBox="1"/>
            <p:nvPr/>
          </p:nvSpPr>
          <p:spPr>
            <a:xfrm>
              <a:off x="3852972" y="5226900"/>
              <a:ext cx="274795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2800" dirty="0">
                <a:latin typeface="Avenir Next Ultra Light" panose="020B0203020202020204" pitchFamily="34" charset="77"/>
                <a:ea typeface="Avenir Next" charset="0"/>
                <a:cs typeface="Avenir Next" charset="0"/>
              </a:endParaRPr>
            </a:p>
            <a:p>
              <a:pPr algn="ctr"/>
              <a:r>
                <a:rPr lang="en-GB" sz="2000" dirty="0">
                  <a:latin typeface="Avenir Next" panose="020B0503020202020204" pitchFamily="34" charset="0"/>
                </a:rPr>
                <a:t>Angular ?</a:t>
              </a:r>
            </a:p>
            <a:p>
              <a:endParaRPr lang="en-GB" sz="28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DE9C17-41C5-EF47-9104-EAF633317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978215" y="5105667"/>
              <a:ext cx="501650" cy="50165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FC5634-E8F4-BF41-AF60-BEC52FDA56C0}"/>
              </a:ext>
            </a:extLst>
          </p:cNvPr>
          <p:cNvGrpSpPr/>
          <p:nvPr/>
        </p:nvGrpSpPr>
        <p:grpSpPr>
          <a:xfrm>
            <a:off x="8476352" y="3045838"/>
            <a:ext cx="2747957" cy="1952261"/>
            <a:chOff x="8040923" y="4678692"/>
            <a:chExt cx="2747957" cy="195226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F5D8AE-CA85-CD40-9A9A-FE3D07F79E5F}"/>
                </a:ext>
              </a:extLst>
            </p:cNvPr>
            <p:cNvSpPr/>
            <p:nvPr/>
          </p:nvSpPr>
          <p:spPr>
            <a:xfrm>
              <a:off x="8438771" y="4678692"/>
              <a:ext cx="1952261" cy="1952261"/>
            </a:xfrm>
            <a:prstGeom prst="ellipse">
              <a:avLst/>
            </a:prstGeom>
            <a:solidFill>
              <a:srgbClr val="74C9AA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lang="en-GB" sz="1000">
                <a:solidFill>
                  <a:srgbClr val="74C9A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2627248-24B7-D74F-8F89-57A2EEB26758}"/>
                </a:ext>
              </a:extLst>
            </p:cNvPr>
            <p:cNvSpPr/>
            <p:nvPr/>
          </p:nvSpPr>
          <p:spPr>
            <a:xfrm>
              <a:off x="8590321" y="4830242"/>
              <a:ext cx="1649160" cy="164916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Avenir Next Ultra Light" panose="020B0203020202020204" pitchFamily="34" charset="77"/>
                <a:ea typeface="Avenir Next" charset="0"/>
                <a:cs typeface="Avenir Next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2D1982-D42C-BA4F-B15D-D61E128763B3}"/>
                </a:ext>
              </a:extLst>
            </p:cNvPr>
            <p:cNvSpPr txBox="1"/>
            <p:nvPr/>
          </p:nvSpPr>
          <p:spPr>
            <a:xfrm>
              <a:off x="8040923" y="5226900"/>
              <a:ext cx="274795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2800" dirty="0">
                <a:latin typeface="Avenir Next Ultra Light" panose="020B0203020202020204" pitchFamily="34" charset="77"/>
                <a:ea typeface="Avenir Next" charset="0"/>
                <a:cs typeface="Avenir Next" charset="0"/>
              </a:endParaRPr>
            </a:p>
            <a:p>
              <a:pPr algn="ctr"/>
              <a:r>
                <a:rPr lang="en-GB" sz="2000" dirty="0">
                  <a:latin typeface="Avenir Next" panose="020B0503020202020204" pitchFamily="34" charset="0"/>
                </a:rPr>
                <a:t>Hands on</a:t>
              </a:r>
            </a:p>
            <a:p>
              <a:endParaRPr lang="en-GB" sz="28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CF4FC0-FA42-BF45-9D2E-2053B1020D7F}"/>
              </a:ext>
            </a:extLst>
          </p:cNvPr>
          <p:cNvGrpSpPr/>
          <p:nvPr/>
        </p:nvGrpSpPr>
        <p:grpSpPr>
          <a:xfrm>
            <a:off x="6372541" y="3030269"/>
            <a:ext cx="2747957" cy="1952261"/>
            <a:chOff x="5937112" y="4663123"/>
            <a:chExt cx="2747957" cy="195226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B43113-2E5F-0C42-9CB1-BD31DD4E6785}"/>
                </a:ext>
              </a:extLst>
            </p:cNvPr>
            <p:cNvSpPr/>
            <p:nvPr/>
          </p:nvSpPr>
          <p:spPr>
            <a:xfrm>
              <a:off x="6334960" y="4663123"/>
              <a:ext cx="1952261" cy="1952261"/>
            </a:xfrm>
            <a:prstGeom prst="ellipse">
              <a:avLst/>
            </a:prstGeom>
            <a:solidFill>
              <a:srgbClr val="74C9AA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lang="en-GB" sz="1000">
                <a:solidFill>
                  <a:srgbClr val="74C9A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E1B0BDD-9F41-854E-B303-F25D7F86A2EC}"/>
                </a:ext>
              </a:extLst>
            </p:cNvPr>
            <p:cNvSpPr/>
            <p:nvPr/>
          </p:nvSpPr>
          <p:spPr>
            <a:xfrm>
              <a:off x="6486510" y="4814673"/>
              <a:ext cx="1649160" cy="164916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Avenir Next Ultra Light" panose="020B0203020202020204" pitchFamily="34" charset="77"/>
                <a:ea typeface="Avenir Next" charset="0"/>
                <a:cs typeface="Avenir Next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204EAC-39FB-BB49-AA41-FFAC47DE5187}"/>
                </a:ext>
              </a:extLst>
            </p:cNvPr>
            <p:cNvSpPr txBox="1"/>
            <p:nvPr/>
          </p:nvSpPr>
          <p:spPr>
            <a:xfrm>
              <a:off x="5937112" y="5226900"/>
              <a:ext cx="274795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2800" dirty="0">
                <a:latin typeface="Avenir Next Ultra Light" panose="020B0203020202020204" pitchFamily="34" charset="77"/>
                <a:ea typeface="Avenir Next" charset="0"/>
                <a:cs typeface="Avenir Next" charset="0"/>
              </a:endParaRPr>
            </a:p>
            <a:p>
              <a:pPr algn="ctr"/>
              <a:r>
                <a:rPr lang="en-GB" sz="2000" dirty="0">
                  <a:latin typeface="Avenir Next" panose="020B0503020202020204" pitchFamily="34" charset="0"/>
                </a:rPr>
                <a:t>Comparison</a:t>
              </a:r>
            </a:p>
            <a:p>
              <a:endParaRPr lang="en-GB" sz="2800" dirty="0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ED6C153-B882-5941-837A-47192B61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029439" y="5035753"/>
              <a:ext cx="562235" cy="562235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6D4A57D-6771-48C7-ACD0-8D08EFE737A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9505" y="3421099"/>
            <a:ext cx="501650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5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4772DD-CB61-0F49-9D77-3E15D796DB68}"/>
              </a:ext>
            </a:extLst>
          </p:cNvPr>
          <p:cNvSpPr/>
          <p:nvPr/>
        </p:nvSpPr>
        <p:spPr>
          <a:xfrm>
            <a:off x="467261" y="1461656"/>
            <a:ext cx="11574317" cy="184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FREAMEWORK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SINGLE PAGE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REACTIVE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venir Next" panose="020B0503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BD7F63-FEA3-5A41-82D2-3AA677E460FD}"/>
              </a:ext>
            </a:extLst>
          </p:cNvPr>
          <p:cNvCxnSpPr>
            <a:cxnSpLocks/>
          </p:cNvCxnSpPr>
          <p:nvPr/>
        </p:nvCxnSpPr>
        <p:spPr>
          <a:xfrm>
            <a:off x="540103" y="5722110"/>
            <a:ext cx="111744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28791-5B84-8149-8E7D-CB3DFD88AE56}"/>
              </a:ext>
            </a:extLst>
          </p:cNvPr>
          <p:cNvSpPr txBox="1"/>
          <p:nvPr/>
        </p:nvSpPr>
        <p:spPr>
          <a:xfrm>
            <a:off x="445367" y="445746"/>
            <a:ext cx="819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What is Angular 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E8412-86BC-7147-8017-285347D5EB86}"/>
              </a:ext>
            </a:extLst>
          </p:cNvPr>
          <p:cNvCxnSpPr>
            <a:cxnSpLocks/>
          </p:cNvCxnSpPr>
          <p:nvPr/>
        </p:nvCxnSpPr>
        <p:spPr>
          <a:xfrm>
            <a:off x="509533" y="940696"/>
            <a:ext cx="11172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1FB0A0-4D67-E84D-91BD-63FC4969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6" y="5818224"/>
            <a:ext cx="987657" cy="987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2B36B58-6160-4252-8BD4-952D1F2EE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057" y="1262743"/>
            <a:ext cx="3516086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7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BD7F63-FEA3-5A41-82D2-3AA677E460FD}"/>
              </a:ext>
            </a:extLst>
          </p:cNvPr>
          <p:cNvCxnSpPr>
            <a:cxnSpLocks/>
          </p:cNvCxnSpPr>
          <p:nvPr/>
        </p:nvCxnSpPr>
        <p:spPr>
          <a:xfrm>
            <a:off x="540103" y="5722110"/>
            <a:ext cx="111744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28791-5B84-8149-8E7D-CB3DFD88AE56}"/>
              </a:ext>
            </a:extLst>
          </p:cNvPr>
          <p:cNvSpPr txBox="1"/>
          <p:nvPr/>
        </p:nvSpPr>
        <p:spPr>
          <a:xfrm>
            <a:off x="445367" y="445746"/>
            <a:ext cx="819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Angular Versioning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E8412-86BC-7147-8017-285347D5EB86}"/>
              </a:ext>
            </a:extLst>
          </p:cNvPr>
          <p:cNvCxnSpPr>
            <a:cxnSpLocks/>
          </p:cNvCxnSpPr>
          <p:nvPr/>
        </p:nvCxnSpPr>
        <p:spPr>
          <a:xfrm>
            <a:off x="509533" y="940696"/>
            <a:ext cx="11172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1FB0A0-4D67-E84D-91BD-63FC4969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6" y="5818224"/>
            <a:ext cx="987657" cy="987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2A83AD-246A-4952-8B80-FA5EF8BB46C5}"/>
              </a:ext>
            </a:extLst>
          </p:cNvPr>
          <p:cNvSpPr/>
          <p:nvPr/>
        </p:nvSpPr>
        <p:spPr>
          <a:xfrm>
            <a:off x="3771333" y="1362054"/>
            <a:ext cx="3603171" cy="48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2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</a:br>
            <a:r>
              <a:rPr lang="en-US" sz="2200" dirty="0" err="1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AngularJs</a:t>
            </a:r>
            <a:r>
              <a:rPr lang="en-US" sz="22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 – Angular 1 (2006)</a:t>
            </a:r>
          </a:p>
          <a:p>
            <a:pPr algn="ctr"/>
            <a:endParaRPr lang="en-GB" sz="2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54D1D6-BD75-4A66-9BF2-889A86FE5DEC}"/>
              </a:ext>
            </a:extLst>
          </p:cNvPr>
          <p:cNvSpPr/>
          <p:nvPr/>
        </p:nvSpPr>
        <p:spPr>
          <a:xfrm>
            <a:off x="3808864" y="2902665"/>
            <a:ext cx="3603171" cy="50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2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</a:br>
            <a:r>
              <a:rPr lang="en-US" sz="22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Angular 2 – (2015)</a:t>
            </a:r>
          </a:p>
          <a:p>
            <a:pPr algn="ctr"/>
            <a:endParaRPr lang="en-GB" sz="22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813DDBF-A614-4E20-AC7B-C6EC40DA3263}"/>
              </a:ext>
            </a:extLst>
          </p:cNvPr>
          <p:cNvSpPr/>
          <p:nvPr/>
        </p:nvSpPr>
        <p:spPr>
          <a:xfrm>
            <a:off x="5197360" y="2078731"/>
            <a:ext cx="685800" cy="762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73B6F-62A0-4EEF-9CCF-6C3819298095}"/>
              </a:ext>
            </a:extLst>
          </p:cNvPr>
          <p:cNvSpPr/>
          <p:nvPr/>
        </p:nvSpPr>
        <p:spPr>
          <a:xfrm>
            <a:off x="6254419" y="2166556"/>
            <a:ext cx="2388650" cy="4214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Complete rewrite</a:t>
            </a:r>
            <a:endParaRPr lang="en-GB" sz="2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FEAF84-C2DB-40A1-A62A-8BF45AD10E44}"/>
              </a:ext>
            </a:extLst>
          </p:cNvPr>
          <p:cNvSpPr/>
          <p:nvPr/>
        </p:nvSpPr>
        <p:spPr>
          <a:xfrm>
            <a:off x="3808864" y="3567194"/>
            <a:ext cx="3603171" cy="50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2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</a:br>
            <a:r>
              <a:rPr lang="en-US" sz="22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Angular 4</a:t>
            </a:r>
          </a:p>
          <a:p>
            <a:pPr algn="ctr"/>
            <a:endParaRPr lang="en-GB" sz="2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E6D0AA-8BBD-439A-8229-676DF68AF2E2}"/>
              </a:ext>
            </a:extLst>
          </p:cNvPr>
          <p:cNvSpPr/>
          <p:nvPr/>
        </p:nvSpPr>
        <p:spPr>
          <a:xfrm>
            <a:off x="3835509" y="4236643"/>
            <a:ext cx="3603171" cy="466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2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</a:br>
            <a:r>
              <a:rPr lang="en-US" sz="22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….</a:t>
            </a:r>
          </a:p>
          <a:p>
            <a:pPr algn="ctr"/>
            <a:endParaRPr lang="en-GB" sz="2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B9F0E0-100F-4E41-95BA-EC232F5B634E}"/>
              </a:ext>
            </a:extLst>
          </p:cNvPr>
          <p:cNvSpPr/>
          <p:nvPr/>
        </p:nvSpPr>
        <p:spPr>
          <a:xfrm>
            <a:off x="8104990" y="4093852"/>
            <a:ext cx="2922237" cy="7734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New version every 6 months</a:t>
            </a:r>
            <a:endParaRPr lang="en-GB" sz="2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2DD68B-1462-4CDB-A5EA-936B1A26F03E}"/>
              </a:ext>
            </a:extLst>
          </p:cNvPr>
          <p:cNvSpPr/>
          <p:nvPr/>
        </p:nvSpPr>
        <p:spPr>
          <a:xfrm>
            <a:off x="3835508" y="4892261"/>
            <a:ext cx="3603171" cy="50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2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</a:br>
            <a:r>
              <a:rPr lang="en-US" sz="22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Angular 11</a:t>
            </a:r>
          </a:p>
          <a:p>
            <a:pPr algn="ctr"/>
            <a:endParaRPr lang="en-GB" sz="2200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5EE3E59-1DCC-4536-BB11-26C2F4888E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456" r="1156" b="17936"/>
          <a:stretch/>
        </p:blipFill>
        <p:spPr>
          <a:xfrm>
            <a:off x="823132" y="1105439"/>
            <a:ext cx="2739739" cy="998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254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BD7F63-FEA3-5A41-82D2-3AA677E460FD}"/>
              </a:ext>
            </a:extLst>
          </p:cNvPr>
          <p:cNvCxnSpPr>
            <a:cxnSpLocks/>
          </p:cNvCxnSpPr>
          <p:nvPr/>
        </p:nvCxnSpPr>
        <p:spPr>
          <a:xfrm>
            <a:off x="540103" y="5722110"/>
            <a:ext cx="111744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28791-5B84-8149-8E7D-CB3DFD88AE56}"/>
              </a:ext>
            </a:extLst>
          </p:cNvPr>
          <p:cNvSpPr txBox="1"/>
          <p:nvPr/>
        </p:nvSpPr>
        <p:spPr>
          <a:xfrm>
            <a:off x="445367" y="445746"/>
            <a:ext cx="819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Front-end Technologies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E8412-86BC-7147-8017-285347D5EB86}"/>
              </a:ext>
            </a:extLst>
          </p:cNvPr>
          <p:cNvCxnSpPr>
            <a:cxnSpLocks/>
          </p:cNvCxnSpPr>
          <p:nvPr/>
        </p:nvCxnSpPr>
        <p:spPr>
          <a:xfrm>
            <a:off x="509533" y="940696"/>
            <a:ext cx="11172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1FB0A0-4D67-E84D-91BD-63FC4969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6" y="5818224"/>
            <a:ext cx="987657" cy="987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5966EDD-04B3-4C2D-A992-23C7A6D7E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841" y="1135889"/>
            <a:ext cx="8791575" cy="5069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987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4772DD-CB61-0F49-9D77-3E15D796DB68}"/>
              </a:ext>
            </a:extLst>
          </p:cNvPr>
          <p:cNvSpPr/>
          <p:nvPr/>
        </p:nvSpPr>
        <p:spPr>
          <a:xfrm>
            <a:off x="467261" y="1461656"/>
            <a:ext cx="11574317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Avenir Next" panose="020B0503020202020204" pitchFamily="34" charset="0"/>
              <a:ea typeface="Avenir Next" charset="0"/>
              <a:cs typeface="Avenir Next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venir Next" panose="020B0503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BD7F63-FEA3-5A41-82D2-3AA677E460FD}"/>
              </a:ext>
            </a:extLst>
          </p:cNvPr>
          <p:cNvCxnSpPr>
            <a:cxnSpLocks/>
          </p:cNvCxnSpPr>
          <p:nvPr/>
        </p:nvCxnSpPr>
        <p:spPr>
          <a:xfrm>
            <a:off x="540103" y="5722110"/>
            <a:ext cx="111744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28791-5B84-8149-8E7D-CB3DFD88AE56}"/>
              </a:ext>
            </a:extLst>
          </p:cNvPr>
          <p:cNvSpPr txBox="1"/>
          <p:nvPr/>
        </p:nvSpPr>
        <p:spPr>
          <a:xfrm>
            <a:off x="445367" y="445746"/>
            <a:ext cx="819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Angular vs React vs Vue.js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E8412-86BC-7147-8017-285347D5EB86}"/>
              </a:ext>
            </a:extLst>
          </p:cNvPr>
          <p:cNvCxnSpPr>
            <a:cxnSpLocks/>
          </p:cNvCxnSpPr>
          <p:nvPr/>
        </p:nvCxnSpPr>
        <p:spPr>
          <a:xfrm>
            <a:off x="509533" y="940696"/>
            <a:ext cx="11172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1FB0A0-4D67-E84D-91BD-63FC4969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6" y="5818224"/>
            <a:ext cx="987657" cy="987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9361A8-647D-40EF-9A79-53A64EBAD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243956"/>
              </p:ext>
            </p:extLst>
          </p:nvPr>
        </p:nvGraphicFramePr>
        <p:xfrm>
          <a:off x="772886" y="1108962"/>
          <a:ext cx="10568673" cy="449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744">
                  <a:extLst>
                    <a:ext uri="{9D8B030D-6E8A-4147-A177-3AD203B41FA5}">
                      <a16:colId xmlns:a16="http://schemas.microsoft.com/office/drawing/2014/main" val="1461361198"/>
                    </a:ext>
                  </a:extLst>
                </a:gridCol>
                <a:gridCol w="4865121">
                  <a:extLst>
                    <a:ext uri="{9D8B030D-6E8A-4147-A177-3AD203B41FA5}">
                      <a16:colId xmlns:a16="http://schemas.microsoft.com/office/drawing/2014/main" val="187138218"/>
                    </a:ext>
                  </a:extLst>
                </a:gridCol>
                <a:gridCol w="4412808">
                  <a:extLst>
                    <a:ext uri="{9D8B030D-6E8A-4147-A177-3AD203B41FA5}">
                      <a16:colId xmlns:a16="http://schemas.microsoft.com/office/drawing/2014/main" val="3874718720"/>
                    </a:ext>
                  </a:extLst>
                </a:gridCol>
              </a:tblGrid>
              <a:tr h="1102288">
                <a:tc>
                  <a:txBody>
                    <a:bodyPr/>
                    <a:lstStyle/>
                    <a:p>
                      <a:r>
                        <a:rPr lang="en-US" dirty="0"/>
                        <a:t>Framework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530647"/>
                  </a:ext>
                </a:extLst>
              </a:tr>
              <a:tr h="11022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Library, Stable releases for huge user volumes, most famous,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 are far easier to upscale to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for front-end solutions, The learning curve is steep, Frequent updates, View oriented-ness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516369"/>
                  </a:ext>
                </a:extLst>
              </a:tr>
              <a:tr h="11022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Angular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Front-end Framework, Views are pure HTML pages, components are reusable, two way data binding, better design architecture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learning curve is steep, Limited SEO options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3728"/>
                  </a:ext>
                </a:extLst>
              </a:tr>
              <a:tr h="11022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Vue.js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Two-way data binding, Easy learning curve, The structure of vue.js allows to reuse UI components even in other projects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Instability in components, too much flexibility leads to irregularities in coding efforts, Smaller community, Language barrier on some libraries and docs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1205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DD70805-CB9B-43A2-8A77-03CC3735FFE6}"/>
              </a:ext>
            </a:extLst>
          </p:cNvPr>
          <p:cNvSpPr/>
          <p:nvPr/>
        </p:nvSpPr>
        <p:spPr>
          <a:xfrm>
            <a:off x="301877" y="5957240"/>
            <a:ext cx="534571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venir Next" panose="020B0503020202020204" pitchFamily="34" charset="0"/>
              </a:rPr>
              <a:t>Source: https://novateus.com/top-front-end-frameworks-2021</a:t>
            </a:r>
            <a:endParaRPr lang="en-GB" sz="140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8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4772DD-CB61-0F49-9D77-3E15D796DB68}"/>
              </a:ext>
            </a:extLst>
          </p:cNvPr>
          <p:cNvSpPr/>
          <p:nvPr/>
        </p:nvSpPr>
        <p:spPr>
          <a:xfrm>
            <a:off x="467261" y="1461656"/>
            <a:ext cx="11574317" cy="2265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Patient Registration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Dashboard with charts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Test Result table 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venir Next" panose="020B0503020202020204" pitchFamily="34" charset="0"/>
              <a:ea typeface="Avenir Next" charset="0"/>
              <a:cs typeface="Avenir Next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venir Next" panose="020B0503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BD7F63-FEA3-5A41-82D2-3AA677E460FD}"/>
              </a:ext>
            </a:extLst>
          </p:cNvPr>
          <p:cNvCxnSpPr>
            <a:cxnSpLocks/>
          </p:cNvCxnSpPr>
          <p:nvPr/>
        </p:nvCxnSpPr>
        <p:spPr>
          <a:xfrm>
            <a:off x="540103" y="5722110"/>
            <a:ext cx="111744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28791-5B84-8149-8E7D-CB3DFD88AE56}"/>
              </a:ext>
            </a:extLst>
          </p:cNvPr>
          <p:cNvSpPr txBox="1"/>
          <p:nvPr/>
        </p:nvSpPr>
        <p:spPr>
          <a:xfrm>
            <a:off x="445367" y="445746"/>
            <a:ext cx="819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Use Case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E8412-86BC-7147-8017-285347D5EB86}"/>
              </a:ext>
            </a:extLst>
          </p:cNvPr>
          <p:cNvCxnSpPr>
            <a:cxnSpLocks/>
          </p:cNvCxnSpPr>
          <p:nvPr/>
        </p:nvCxnSpPr>
        <p:spPr>
          <a:xfrm>
            <a:off x="509533" y="940696"/>
            <a:ext cx="11172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1FB0A0-4D67-E84D-91BD-63FC4969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6" y="5818224"/>
            <a:ext cx="987657" cy="987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26D2D1-DC0D-4AB6-B062-CDD829E2FB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116"/>
          <a:stretch/>
        </p:blipFill>
        <p:spPr>
          <a:xfrm>
            <a:off x="6096000" y="204787"/>
            <a:ext cx="5875973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BD7F63-FEA3-5A41-82D2-3AA677E460FD}"/>
              </a:ext>
            </a:extLst>
          </p:cNvPr>
          <p:cNvCxnSpPr>
            <a:cxnSpLocks/>
          </p:cNvCxnSpPr>
          <p:nvPr/>
        </p:nvCxnSpPr>
        <p:spPr>
          <a:xfrm>
            <a:off x="540103" y="5722110"/>
            <a:ext cx="111744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28791-5B84-8149-8E7D-CB3DFD88AE56}"/>
              </a:ext>
            </a:extLst>
          </p:cNvPr>
          <p:cNvSpPr txBox="1"/>
          <p:nvPr/>
        </p:nvSpPr>
        <p:spPr>
          <a:xfrm>
            <a:off x="445367" y="445746"/>
            <a:ext cx="819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venir Next" panose="020B0503020202020204" pitchFamily="34" charset="0"/>
                <a:ea typeface="Avenir Next" charset="0"/>
                <a:cs typeface="Avenir Next" charset="0"/>
              </a:rPr>
              <a:t>Use Case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0E8412-86BC-7147-8017-285347D5EB86}"/>
              </a:ext>
            </a:extLst>
          </p:cNvPr>
          <p:cNvCxnSpPr>
            <a:cxnSpLocks/>
          </p:cNvCxnSpPr>
          <p:nvPr/>
        </p:nvCxnSpPr>
        <p:spPr>
          <a:xfrm>
            <a:off x="509533" y="940696"/>
            <a:ext cx="11172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1FB0A0-4D67-E84D-91BD-63FC4969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6" y="5818224"/>
            <a:ext cx="987657" cy="987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406CD0C-6A5D-42E7-86CF-AE740C528B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91"/>
          <a:stretch/>
        </p:blipFill>
        <p:spPr>
          <a:xfrm>
            <a:off x="301878" y="1435367"/>
            <a:ext cx="6852250" cy="3987266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2D2655F-65D9-4A1F-B883-11B94716ED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49381" b="35967"/>
          <a:stretch/>
        </p:blipFill>
        <p:spPr>
          <a:xfrm>
            <a:off x="7273980" y="1917459"/>
            <a:ext cx="4616143" cy="302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5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66E423CD5DCD47ACBAA5D561E66602" ma:contentTypeVersion="6" ma:contentTypeDescription="Create a new document." ma:contentTypeScope="" ma:versionID="6dae435886a34e331c1cadcf1a2a0a82">
  <xsd:schema xmlns:xsd="http://www.w3.org/2001/XMLSchema" xmlns:xs="http://www.w3.org/2001/XMLSchema" xmlns:p="http://schemas.microsoft.com/office/2006/metadata/properties" xmlns:ns2="737a2406-8811-4a9e-8b6a-71b4de52ec8f" targetNamespace="http://schemas.microsoft.com/office/2006/metadata/properties" ma:root="true" ma:fieldsID="3aae0c6825bf4a21109be18361ee590a" ns2:_="">
    <xsd:import namespace="737a2406-8811-4a9e-8b6a-71b4de52ec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a2406-8811-4a9e-8b6a-71b4de52ec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4924E7-5CBF-4221-AFBE-1C5E820F47A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737a2406-8811-4a9e-8b6a-71b4de52ec8f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8C250AC-8D2E-439C-93C1-AAA65E8B87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F16DF9-3AAD-4BAC-8A4E-1B002347F4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7a2406-8811-4a9e-8b6a-71b4de52ec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18013</TotalTime>
  <Words>345</Words>
  <Application>Microsoft Office PowerPoint</Application>
  <PresentationFormat>Widescreen</PresentationFormat>
  <Paragraphs>91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</vt:lpstr>
      <vt:lpstr>Avenir Next Ultra Light</vt:lpstr>
      <vt:lpstr>Calibri</vt:lpstr>
      <vt:lpstr>Calibri Light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Anna Kalm</dc:creator>
  <cp:lastModifiedBy>Uthpala Pathirana</cp:lastModifiedBy>
  <cp:revision>486</cp:revision>
  <cp:lastPrinted>2018-05-24T14:25:25Z</cp:lastPrinted>
  <dcterms:created xsi:type="dcterms:W3CDTF">2017-04-19T02:18:33Z</dcterms:created>
  <dcterms:modified xsi:type="dcterms:W3CDTF">2021-04-22T09:18:19Z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0x010100AE66E423CD5DCD47ACBAA5D561E66602</vt:lpwstr>
  </property>
</Properties>
</file>