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hra Kumar" initials="UK" lastIdx="1" clrIdx="0">
    <p:extLst>
      <p:ext uri="{19B8F6BF-5375-455C-9EA6-DF929625EA0E}">
        <p15:presenceInfo xmlns:p15="http://schemas.microsoft.com/office/powerpoint/2012/main" userId="1040b11cf05c7f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3" autoAdjust="0"/>
  </p:normalViewPr>
  <p:slideViewPr>
    <p:cSldViewPr>
      <p:cViewPr varScale="1">
        <p:scale>
          <a:sx n="58" d="100"/>
          <a:sy n="58" d="100"/>
        </p:scale>
        <p:origin x="110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836010" cy="10143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UTHRA KUMAR.A</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7018081" y="288578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ACB36BAB-DE72-B0EF-9EF4-E9AC479B77E4}"/>
              </a:ext>
            </a:extLst>
          </p:cNvPr>
          <p:cNvSpPr txBox="1"/>
          <p:nvPr/>
        </p:nvSpPr>
        <p:spPr>
          <a:xfrm>
            <a:off x="5637959" y="4278690"/>
            <a:ext cx="7476743" cy="1938992"/>
          </a:xfrm>
          <a:prstGeom prst="rect">
            <a:avLst/>
          </a:prstGeom>
          <a:noFill/>
        </p:spPr>
        <p:txBody>
          <a:bodyPr wrap="square">
            <a:spAutoFit/>
          </a:bodyPr>
          <a:lstStyle/>
          <a:p>
            <a:r>
              <a:rPr lang="en-IN" sz="2400" b="1" dirty="0"/>
              <a:t> Kvcet</a:t>
            </a:r>
          </a:p>
          <a:p>
            <a:r>
              <a:rPr lang="en-IN" sz="2400" b="1" dirty="0"/>
              <a:t> au421221104051</a:t>
            </a:r>
          </a:p>
          <a:p>
            <a:r>
              <a:rPr lang="en-IN" sz="2400" b="1" dirty="0"/>
              <a:t> 3</a:t>
            </a:r>
            <a:r>
              <a:rPr lang="en-IN" sz="2400" b="1" baseline="30000" dirty="0"/>
              <a:t>rd</a:t>
            </a:r>
            <a:r>
              <a:rPr lang="en-IN" sz="2400" b="1" dirty="0"/>
              <a:t> Year B.E-CSE</a:t>
            </a:r>
          </a:p>
          <a:p>
            <a:r>
              <a:rPr lang="en-IN" sz="2400" b="1" dirty="0"/>
              <a:t> Email id: uthra1742003@gmail.com</a:t>
            </a:r>
          </a:p>
          <a:p>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2350" y="158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12E9E9CE-8209-E588-A789-97D7561DA1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689370"/>
            <a:ext cx="5601185" cy="420660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C6312534-64D8-C544-2ECC-1C9E91F4DF10}"/>
              </a:ext>
            </a:extLst>
          </p:cNvPr>
          <p:cNvSpPr txBox="1"/>
          <p:nvPr/>
        </p:nvSpPr>
        <p:spPr>
          <a:xfrm>
            <a:off x="3565573" y="2786390"/>
            <a:ext cx="4533329" cy="523220"/>
          </a:xfrm>
          <a:prstGeom prst="rect">
            <a:avLst/>
          </a:prstGeom>
          <a:noFill/>
        </p:spPr>
        <p:txBody>
          <a:bodyPr wrap="square">
            <a:spAutoFit/>
          </a:bodyPr>
          <a:lstStyle/>
          <a:p>
            <a:r>
              <a:rPr lang="en-US" sz="2800" b="1" dirty="0"/>
              <a:t>Text-to-Image Synthesis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0FAB1BBA-D773-BDB9-3920-8354EE7D3B0F}"/>
              </a:ext>
            </a:extLst>
          </p:cNvPr>
          <p:cNvSpPr txBox="1"/>
          <p:nvPr/>
        </p:nvSpPr>
        <p:spPr>
          <a:xfrm>
            <a:off x="3096480" y="1666658"/>
            <a:ext cx="7204906" cy="430573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000" b="1" dirty="0"/>
              <a:t>PROBLEM	STATEMENT</a:t>
            </a:r>
          </a:p>
          <a:p>
            <a:pPr marL="285750" indent="-285750">
              <a:lnSpc>
                <a:spcPct val="200000"/>
              </a:lnSpc>
              <a:buFont typeface="Arial" panose="020B0604020202020204" pitchFamily="34" charset="0"/>
              <a:buChar char="•"/>
            </a:pPr>
            <a:r>
              <a:rPr lang="en-IN" sz="2000" b="1" dirty="0"/>
              <a:t>PROJECT	OVERVIEW</a:t>
            </a:r>
          </a:p>
          <a:p>
            <a:pPr marL="285750" indent="-285750">
              <a:lnSpc>
                <a:spcPct val="200000"/>
              </a:lnSpc>
              <a:buFont typeface="Arial" panose="020B0604020202020204" pitchFamily="34" charset="0"/>
              <a:buChar char="•"/>
            </a:pPr>
            <a:r>
              <a:rPr lang="en-IN" sz="2000" b="1" dirty="0"/>
              <a:t>WHO ARE THE END USERS</a:t>
            </a:r>
          </a:p>
          <a:p>
            <a:pPr marL="285750" indent="-285750">
              <a:lnSpc>
                <a:spcPct val="200000"/>
              </a:lnSpc>
              <a:buFont typeface="Arial" panose="020B0604020202020204" pitchFamily="34" charset="0"/>
              <a:buChar char="•"/>
            </a:pPr>
            <a:r>
              <a:rPr lang="en-IN" sz="2000" b="1" dirty="0"/>
              <a:t>YOUR SOLUTION AND ITS VALUE PROPOSITION</a:t>
            </a:r>
          </a:p>
          <a:p>
            <a:pPr marL="285750" indent="-285750">
              <a:lnSpc>
                <a:spcPct val="200000"/>
              </a:lnSpc>
              <a:buFont typeface="Arial" panose="020B0604020202020204" pitchFamily="34" charset="0"/>
              <a:buChar char="•"/>
            </a:pPr>
            <a:r>
              <a:rPr lang="en-IN" sz="2000" b="1" dirty="0"/>
              <a:t>THE WOW IN YOUR SOLUTION</a:t>
            </a:r>
          </a:p>
          <a:p>
            <a:pPr marL="285750" indent="-285750">
              <a:lnSpc>
                <a:spcPct val="200000"/>
              </a:lnSpc>
              <a:buFont typeface="Arial" panose="020B0604020202020204" pitchFamily="34" charset="0"/>
              <a:buChar char="•"/>
            </a:pPr>
            <a:r>
              <a:rPr lang="en-IN" sz="2000" b="1" dirty="0"/>
              <a:t>MODELLING</a:t>
            </a:r>
          </a:p>
          <a:p>
            <a:pPr marL="285750" indent="-285750">
              <a:lnSpc>
                <a:spcPct val="200000"/>
              </a:lnSpc>
              <a:buFont typeface="Arial" panose="020B0604020202020204" pitchFamily="34" charset="0"/>
              <a:buChar char="•"/>
            </a:pPr>
            <a:r>
              <a:rPr lang="en-IN" sz="2000" b="1" dirty="0"/>
              <a:t>RESULTS</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4652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D38D46F-5174-AE24-4295-EF35A37E3BF1}"/>
              </a:ext>
            </a:extLst>
          </p:cNvPr>
          <p:cNvSpPr txBox="1"/>
          <p:nvPr/>
        </p:nvSpPr>
        <p:spPr>
          <a:xfrm>
            <a:off x="676275" y="1997812"/>
            <a:ext cx="8753475" cy="3231654"/>
          </a:xfrm>
          <a:prstGeom prst="rect">
            <a:avLst/>
          </a:prstGeom>
          <a:noFill/>
        </p:spPr>
        <p:txBody>
          <a:bodyPr wrap="square" anchor="ctr">
            <a:spAutoFit/>
          </a:bodyPr>
          <a:lstStyle/>
          <a:p>
            <a:pPr lvl="1" algn="l"/>
            <a:r>
              <a:rPr lang="en-US" sz="2800" b="1" dirty="0"/>
              <a:t>The problem statement for a Text-to-Image Synthesis generative AI:</a:t>
            </a:r>
            <a:endParaRPr lang="en-IN" sz="2800" b="1" dirty="0"/>
          </a:p>
          <a:p>
            <a:pPr algn="l"/>
            <a:endParaRPr lang="en-IN" dirty="0"/>
          </a:p>
          <a:p>
            <a:pPr algn="thaiDist"/>
            <a:r>
              <a:rPr lang="en-IN" dirty="0"/>
              <a:t>                </a:t>
            </a:r>
            <a:r>
              <a:rPr lang="en-IN" sz="1600" b="1" dirty="0"/>
              <a:t> </a:t>
            </a:r>
            <a:r>
              <a:rPr lang="en-US" sz="1600" b="1" dirty="0"/>
              <a:t>"Developing a robust and efficient Text-to-Image Synthesis model that accurately generates realistic images from textual descriptions. The objective is to bridge the semantic gap between natural language descriptions and visual representations, enabling applications such as image generation from textual prompts, enhancing content creation pipelines, and aiding in data augmentation for computer vision tasks. The project aims to explore state-of-the-art generative models, optimize training strategies, and evaluate the quality of generated images through quantitative metrics and human evaluation."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E20AB369-AC42-4767-1AF5-34532BDF75A8}"/>
              </a:ext>
            </a:extLst>
          </p:cNvPr>
          <p:cNvSpPr txBox="1"/>
          <p:nvPr/>
        </p:nvSpPr>
        <p:spPr>
          <a:xfrm>
            <a:off x="918572" y="2151727"/>
            <a:ext cx="8149228" cy="2554545"/>
          </a:xfrm>
          <a:prstGeom prst="rect">
            <a:avLst/>
          </a:prstGeom>
          <a:noFill/>
        </p:spPr>
        <p:txBody>
          <a:bodyPr wrap="square" anchor="ctr">
            <a:spAutoFit/>
          </a:bodyPr>
          <a:lstStyle/>
          <a:p>
            <a:pPr algn="justLow"/>
            <a:r>
              <a:rPr lang="en-IN" sz="2000" b="1" dirty="0"/>
              <a:t>          “T</a:t>
            </a:r>
            <a:r>
              <a:rPr lang="en-US" sz="2000" b="1" dirty="0"/>
              <a:t>he project aims to develop an AI model capable of generating realistic images from textual descriptions, addressing the challenge of bridging the gap between language and visual representations. This involves exploring advanced generative models, refining training techniques, and evaluating the quality of synthesized images to enhance various applications such as content creation and data augmentation for computer vision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103A922A-D73D-90F7-020F-CD914118AA3E}"/>
              </a:ext>
            </a:extLst>
          </p:cNvPr>
          <p:cNvSpPr txBox="1"/>
          <p:nvPr/>
        </p:nvSpPr>
        <p:spPr>
          <a:xfrm>
            <a:off x="3114812" y="2019300"/>
            <a:ext cx="5275068" cy="2677656"/>
          </a:xfrm>
          <a:prstGeom prst="rect">
            <a:avLst/>
          </a:prstGeom>
          <a:noFill/>
        </p:spPr>
        <p:txBody>
          <a:bodyPr wrap="square" anchor="ctr">
            <a:spAutoFit/>
          </a:bodyPr>
          <a:lstStyle/>
          <a:p>
            <a:pPr marL="285750" indent="-285750" algn="thaiDist">
              <a:buFont typeface="Arial" panose="020B0604020202020204" pitchFamily="34" charset="0"/>
              <a:buChar char="•"/>
            </a:pPr>
            <a:r>
              <a:rPr lang="en-US" sz="2400" b="1" dirty="0"/>
              <a:t>Content Creators</a:t>
            </a:r>
            <a:endParaRPr lang="en-IN" sz="2400" b="1" dirty="0"/>
          </a:p>
          <a:p>
            <a:pPr marL="285750" indent="-285750" algn="thaiDist">
              <a:buFont typeface="Arial" panose="020B0604020202020204" pitchFamily="34" charset="0"/>
              <a:buChar char="•"/>
            </a:pPr>
            <a:r>
              <a:rPr lang="en-US" sz="2400" b="1" dirty="0"/>
              <a:t>Designers and Artists</a:t>
            </a:r>
            <a:endParaRPr lang="en-IN" sz="2400" b="1" dirty="0"/>
          </a:p>
          <a:p>
            <a:pPr marL="285750" indent="-285750" algn="thaiDist">
              <a:buFont typeface="Arial" panose="020B0604020202020204" pitchFamily="34" charset="0"/>
              <a:buChar char="•"/>
            </a:pPr>
            <a:r>
              <a:rPr lang="en-US" sz="2400" b="1" dirty="0"/>
              <a:t>E-commerce Platforms</a:t>
            </a:r>
            <a:endParaRPr lang="en-IN" sz="2400" b="1" dirty="0"/>
          </a:p>
          <a:p>
            <a:pPr marL="285750" indent="-285750" algn="thaiDist">
              <a:buFont typeface="Arial" panose="020B0604020202020204" pitchFamily="34" charset="0"/>
              <a:buChar char="•"/>
            </a:pPr>
            <a:r>
              <a:rPr lang="en-US" sz="2400" b="1" dirty="0"/>
              <a:t>Game Developers</a:t>
            </a:r>
            <a:endParaRPr lang="en-IN" sz="2400" b="1" dirty="0"/>
          </a:p>
          <a:p>
            <a:pPr marL="285750" indent="-285750" algn="thaiDist">
              <a:buFont typeface="Arial" panose="020B0604020202020204" pitchFamily="34" charset="0"/>
              <a:buChar char="•"/>
            </a:pPr>
            <a:r>
              <a:rPr lang="en-US" sz="2400" b="1" dirty="0"/>
              <a:t>Researchers and Academia</a:t>
            </a:r>
            <a:endParaRPr lang="en-IN" sz="2400" b="1" dirty="0"/>
          </a:p>
          <a:p>
            <a:pPr marL="285750" indent="-285750" algn="thaiDist">
              <a:buFont typeface="Arial" panose="020B0604020202020204" pitchFamily="34" charset="0"/>
              <a:buChar char="•"/>
            </a:pPr>
            <a:r>
              <a:rPr lang="en-US" sz="2400" b="1" dirty="0"/>
              <a:t>Social Media Platforms</a:t>
            </a:r>
            <a:endParaRPr lang="en-IN" sz="2400" b="1" dirty="0"/>
          </a:p>
          <a:p>
            <a:pPr marL="285750" indent="-285750" algn="thaiDist">
              <a:buFont typeface="Arial" panose="020B0604020202020204" pitchFamily="34" charset="0"/>
              <a:buChar char="•"/>
            </a:pPr>
            <a:r>
              <a:rPr lang="en-US" sz="2400" b="1" dirty="0"/>
              <a:t>Accessibility Tools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66736" y="28575"/>
            <a:ext cx="11058525" cy="1598515"/>
          </a:xfrm>
          <a:prstGeom prst="rect">
            <a:avLst/>
          </a:prstGeom>
        </p:spPr>
        <p:txBody>
          <a:bodyPr vert="horz" wrap="square" lIns="0" tIns="485775" rIns="0" bIns="0" rtlCol="0">
            <a:spAutoFit/>
          </a:bodyPr>
          <a:lstStyle/>
          <a:p>
            <a:pPr marL="12700">
              <a:spcBef>
                <a:spcPts val="105"/>
              </a:spcBef>
            </a:pPr>
            <a:r>
              <a:rPr lang="en-IN" sz="3600" dirty="0"/>
              <a:t>YOUR</a:t>
            </a:r>
            <a:r>
              <a:rPr lang="en-IN" sz="3600" spc="-95" dirty="0"/>
              <a:t> </a:t>
            </a:r>
            <a:r>
              <a:rPr lang="en-IN" sz="3600" spc="-10" dirty="0"/>
              <a:t>SOLUTION</a:t>
            </a:r>
            <a:r>
              <a:rPr lang="en-IN" sz="3600" spc="-345" dirty="0"/>
              <a:t> </a:t>
            </a:r>
            <a:r>
              <a:rPr lang="en-IN" sz="3600" dirty="0"/>
              <a:t>AND</a:t>
            </a:r>
            <a:r>
              <a:rPr lang="en-IN" sz="3600" spc="-20" dirty="0"/>
              <a:t> </a:t>
            </a:r>
            <a:r>
              <a:rPr lang="en-IN" sz="3600" dirty="0"/>
              <a:t>ITS </a:t>
            </a:r>
            <a:r>
              <a:rPr lang="en-IN" sz="3600" spc="-20" dirty="0"/>
              <a:t>VALUE</a:t>
            </a:r>
            <a:r>
              <a:rPr lang="en-IN" sz="3600" spc="-120" dirty="0"/>
              <a:t> </a:t>
            </a:r>
            <a:r>
              <a:rPr lang="en-IN" sz="3600" spc="-10" dirty="0"/>
              <a:t>PROPOSITION</a:t>
            </a: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3" name="TextBox 12">
            <a:extLst>
              <a:ext uri="{FF2B5EF4-FFF2-40B4-BE49-F238E27FC236}">
                <a16:creationId xmlns:a16="http://schemas.microsoft.com/office/drawing/2014/main" id="{061F924B-9275-702A-8875-2CAF958AD6BC}"/>
              </a:ext>
            </a:extLst>
          </p:cNvPr>
          <p:cNvSpPr txBox="1"/>
          <p:nvPr/>
        </p:nvSpPr>
        <p:spPr>
          <a:xfrm>
            <a:off x="3354326" y="2266220"/>
            <a:ext cx="5483347" cy="2862322"/>
          </a:xfrm>
          <a:prstGeom prst="rect">
            <a:avLst/>
          </a:prstGeom>
          <a:noFill/>
        </p:spPr>
        <p:txBody>
          <a:bodyPr wrap="square">
            <a:spAutoFit/>
          </a:bodyPr>
          <a:lstStyle/>
          <a:p>
            <a:pPr marL="285750" indent="-285750" algn="l">
              <a:buFont typeface="Arial" panose="020B0604020202020204" pitchFamily="34" charset="0"/>
              <a:buChar char="•"/>
            </a:pPr>
            <a:r>
              <a:rPr lang="en-IN" b="1" dirty="0"/>
              <a:t>Ad</a:t>
            </a:r>
            <a:r>
              <a:rPr lang="en-US" b="1" dirty="0" err="1"/>
              <a:t>vanced</a:t>
            </a:r>
            <a:r>
              <a:rPr lang="en-US" b="1" dirty="0"/>
              <a:t> generative models, efficient training strategies, robust quality assurance mechanisms, user-friendly interfaces, customization options, seamless integration capabilities, and transformative </a:t>
            </a:r>
            <a:r>
              <a:rPr lang="en-IN" b="1" dirty="0"/>
              <a:t>solutions</a:t>
            </a:r>
          </a:p>
          <a:p>
            <a:pPr marL="285750" indent="-285750" algn="l">
              <a:buFont typeface="Arial" panose="020B0604020202020204" pitchFamily="34" charset="0"/>
              <a:buChar char="•"/>
            </a:pPr>
            <a:endParaRPr lang="en-IN" b="1" dirty="0"/>
          </a:p>
          <a:p>
            <a:pPr marL="285750" indent="-285750" algn="l">
              <a:buFont typeface="Arial" panose="020B0604020202020204" pitchFamily="34" charset="0"/>
              <a:buChar char="•"/>
            </a:pPr>
            <a:r>
              <a:rPr lang="en-IN" b="1" dirty="0" err="1"/>
              <a:t>Th</a:t>
            </a:r>
            <a:r>
              <a:rPr lang="en-US" b="1" dirty="0"/>
              <a:t>at streamline content creation processes, enhance creativity, and improve user engagement across various industries and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5CB73F5C-23E4-112C-596F-C9383F80D8D1}"/>
              </a:ext>
            </a:extLst>
          </p:cNvPr>
          <p:cNvSpPr txBox="1"/>
          <p:nvPr/>
        </p:nvSpPr>
        <p:spPr>
          <a:xfrm>
            <a:off x="2053449" y="1841391"/>
            <a:ext cx="8085102" cy="2677656"/>
          </a:xfrm>
          <a:prstGeom prst="rect">
            <a:avLst/>
          </a:prstGeom>
          <a:noFill/>
        </p:spPr>
        <p:txBody>
          <a:bodyPr wrap="square" anchor="ctr">
            <a:spAutoFit/>
          </a:bodyPr>
          <a:lstStyle/>
          <a:p>
            <a:pPr algn="l"/>
            <a:r>
              <a:rPr lang="en-IN" sz="2800" b="1" dirty="0"/>
              <a:t>         It</a:t>
            </a:r>
            <a:r>
              <a:rPr lang="en-US" sz="2800" b="1" dirty="0"/>
              <a:t>s ability to seamlessly transform textual descriptions into stunning, lifelike images, empowering users with unprecedented creativity and efficiency in content creation, marketing, product visualization, and accessibility enhancement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5" name="TextBox 14">
            <a:extLst>
              <a:ext uri="{FF2B5EF4-FFF2-40B4-BE49-F238E27FC236}">
                <a16:creationId xmlns:a16="http://schemas.microsoft.com/office/drawing/2014/main" id="{2C5310AA-0EFA-DDEE-7A23-23B67310F320}"/>
              </a:ext>
            </a:extLst>
          </p:cNvPr>
          <p:cNvSpPr txBox="1"/>
          <p:nvPr/>
        </p:nvSpPr>
        <p:spPr>
          <a:xfrm>
            <a:off x="2500947" y="1306137"/>
            <a:ext cx="7190105" cy="4031873"/>
          </a:xfrm>
          <a:prstGeom prst="rect">
            <a:avLst/>
          </a:prstGeom>
          <a:noFill/>
        </p:spPr>
        <p:txBody>
          <a:bodyPr wrap="square" anchor="ctr">
            <a:spAutoFit/>
          </a:bodyPr>
          <a:lstStyle/>
          <a:p>
            <a:pPr marL="285750" indent="-285750" algn="thaiDist">
              <a:buFont typeface="Arial" panose="020B0604020202020204" pitchFamily="34" charset="0"/>
              <a:buChar char="•"/>
            </a:pPr>
            <a:r>
              <a:rPr lang="en-US" sz="1600" b="1" dirty="0"/>
              <a:t>Architecture: </a:t>
            </a:r>
            <a:r>
              <a:rPr lang="en-US" sz="1600" dirty="0"/>
              <a:t>Choose GANs or VAEs.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Data Representation:</a:t>
            </a:r>
            <a:r>
              <a:rPr lang="en-US" sz="1600" dirty="0"/>
              <a:t> Convert text to </a:t>
            </a:r>
            <a:r>
              <a:rPr lang="en-US" sz="1600" dirty="0" err="1"/>
              <a:t>embeddings</a:t>
            </a:r>
            <a:r>
              <a:rPr lang="en-US" sz="1600" dirty="0"/>
              <a:t> and preprocess images.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Model Integration:</a:t>
            </a:r>
            <a:r>
              <a:rPr lang="en-US" sz="1600" dirty="0"/>
              <a:t> Combine text </a:t>
            </a:r>
            <a:r>
              <a:rPr lang="en-US" sz="1600" dirty="0" err="1"/>
              <a:t>embeddings</a:t>
            </a:r>
            <a:r>
              <a:rPr lang="en-US" sz="1600" dirty="0"/>
              <a:t> with image generation.</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Loss Function:</a:t>
            </a:r>
            <a:r>
              <a:rPr lang="en-US" sz="1600" dirty="0"/>
              <a:t> Use adversarial and reconstruction losses.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Training:</a:t>
            </a:r>
            <a:r>
              <a:rPr lang="en-US" sz="1600" dirty="0"/>
              <a:t> Employ progressive training and optimize </a:t>
            </a:r>
            <a:r>
              <a:rPr lang="en-US" sz="1600" dirty="0" err="1"/>
              <a:t>hyperparameters</a:t>
            </a:r>
            <a:r>
              <a:rPr lang="en-US" sz="1600" dirty="0"/>
              <a:t>.</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Evaluation:</a:t>
            </a:r>
            <a:r>
              <a:rPr lang="en-US" sz="1600" dirty="0"/>
              <a:t> Measure with FID, Inception Score, or human evaluation.</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Fine-tuning</a:t>
            </a:r>
            <a:r>
              <a:rPr lang="en-US" sz="1600" dirty="0"/>
              <a:t>: Refine model based on evaluation results.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Deployment:</a:t>
            </a:r>
            <a:r>
              <a:rPr lang="en-US" sz="1600" dirty="0"/>
              <a:t> Consider computational constraints for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461</Words>
  <Application>Microsoft Office PowerPoint</Application>
  <PresentationFormat>Widescreen</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 </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Uthra Kumar</cp:lastModifiedBy>
  <cp:revision>13</cp:revision>
  <dcterms:created xsi:type="dcterms:W3CDTF">2024-04-01T14:36:09Z</dcterms:created>
  <dcterms:modified xsi:type="dcterms:W3CDTF">2024-04-04T14:40:50Z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