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guide id="3" orient="horz" pos="14168" userDrawn="1">
          <p15:clr>
            <a:srgbClr val="A4A3A4"/>
          </p15:clr>
        </p15:guide>
        <p15:guide id="4" orient="horz" pos="6440" userDrawn="1">
          <p15:clr>
            <a:srgbClr val="A4A3A4"/>
          </p15:clr>
        </p15:guide>
        <p15:guide id="5" orient="horz" pos="19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E1A"/>
    <a:srgbClr val="66CFED"/>
    <a:srgbClr val="FFFF00"/>
    <a:srgbClr val="161C32"/>
    <a:srgbClr val="BAB0AC"/>
    <a:srgbClr val="FFFFFF"/>
    <a:srgbClr val="00AFE1"/>
    <a:srgbClr val="D71600"/>
    <a:srgbClr val="E92E1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3321" autoAdjust="0"/>
  </p:normalViewPr>
  <p:slideViewPr>
    <p:cSldViewPr snapToGrid="0">
      <p:cViewPr>
        <p:scale>
          <a:sx n="51" d="100"/>
          <a:sy n="51" d="100"/>
        </p:scale>
        <p:origin x="462" y="-1836"/>
      </p:cViewPr>
      <p:guideLst>
        <p:guide orient="horz" pos="9535"/>
        <p:guide pos="6735"/>
        <p:guide orient="horz" pos="14168"/>
        <p:guide orient="horz" pos="6440"/>
        <p:guide orient="horz" pos="1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tiagax\Documents\combined.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rgbClr val="66CFED"/>
              </a:solidFill>
              <a:ln w="19050">
                <a:noFill/>
              </a:ln>
              <a:effectLst/>
            </c:spPr>
            <c:extLst>
              <c:ext xmlns:c16="http://schemas.microsoft.com/office/drawing/2014/chart" uri="{C3380CC4-5D6E-409C-BE32-E72D297353CC}">
                <c16:uniqueId val="{00000001-4215-4D73-95EE-D7F4AD156552}"/>
              </c:ext>
            </c:extLst>
          </c:dPt>
          <c:dPt>
            <c:idx val="1"/>
            <c:bubble3D val="0"/>
            <c:spPr>
              <a:solidFill>
                <a:srgbClr val="E82E1A"/>
              </a:solidFill>
              <a:ln w="19050">
                <a:noFill/>
              </a:ln>
              <a:effectLst/>
            </c:spPr>
            <c:extLst>
              <c:ext xmlns:c16="http://schemas.microsoft.com/office/drawing/2014/chart" uri="{C3380CC4-5D6E-409C-BE32-E72D297353CC}">
                <c16:uniqueId val="{00000003-4215-4D73-95EE-D7F4AD156552}"/>
              </c:ext>
            </c:extLst>
          </c:dPt>
          <c:dLbls>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r>
                      <a:rPr lang="en-US" sz="1400" b="1" dirty="0">
                        <a:solidFill>
                          <a:schemeClr val="tx1"/>
                        </a:solidFill>
                        <a:latin typeface="Century Gothic" panose="020B0502020202020204" pitchFamily="34" charset="0"/>
                      </a:rPr>
                      <a:t>72%</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215-4D73-95EE-D7F4AD156552}"/>
                </c:ext>
              </c:extLst>
            </c:dLbl>
            <c:dLbl>
              <c:idx val="1"/>
              <c:tx>
                <c:rich>
                  <a:bodyPr/>
                  <a:lstStyle/>
                  <a:p>
                    <a:r>
                      <a:rPr lang="en-US" b="1" dirty="0">
                        <a:latin typeface="Century Gothic" panose="020B0502020202020204" pitchFamily="34" charset="0"/>
                      </a:rP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215-4D73-95EE-D7F4AD156552}"/>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Sheet2!$E$8:$E$9</c:f>
              <c:strCache>
                <c:ptCount val="2"/>
                <c:pt idx="0">
                  <c:v>Movies</c:v>
                </c:pt>
                <c:pt idx="1">
                  <c:v>TV Shows</c:v>
                </c:pt>
              </c:strCache>
            </c:strRef>
          </c:cat>
          <c:val>
            <c:numRef>
              <c:f>Sheet2!$F$8:$F$9</c:f>
              <c:numCache>
                <c:formatCode>General</c:formatCode>
                <c:ptCount val="2"/>
                <c:pt idx="0">
                  <c:v>5277</c:v>
                </c:pt>
                <c:pt idx="1">
                  <c:v>2013</c:v>
                </c:pt>
              </c:numCache>
            </c:numRef>
          </c:val>
          <c:extLst>
            <c:ext xmlns:c16="http://schemas.microsoft.com/office/drawing/2014/chart" uri="{C3380CC4-5D6E-409C-BE32-E72D297353CC}">
              <c16:uniqueId val="{00000004-4215-4D73-95EE-D7F4AD156552}"/>
            </c:ext>
          </c:extLst>
        </c:ser>
        <c:dLbls>
          <c:showLegendKey val="0"/>
          <c:showVal val="0"/>
          <c:showCatName val="0"/>
          <c:showSerName val="0"/>
          <c:showPercent val="0"/>
          <c:showBubbleSize val="0"/>
          <c:showLeaderLines val="1"/>
        </c:dLbls>
        <c:firstSliceAng val="230"/>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7BB54-172E-4EF8-80FA-22B19A931AF4}" type="datetimeFigureOut">
              <a:rPr lang="en-GB" smtClean="0"/>
              <a:t>22/08/2022</a:t>
            </a:fld>
            <a:endParaRPr lang="en-GB"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D713C-738E-448F-9970-E4599D1837AA}" type="slidenum">
              <a:rPr lang="en-GB" smtClean="0"/>
              <a:t>‹#›</a:t>
            </a:fld>
            <a:endParaRPr lang="en-GB" dirty="0"/>
          </a:p>
        </p:txBody>
      </p:sp>
    </p:spTree>
    <p:extLst>
      <p:ext uri="{BB962C8B-B14F-4D97-AF65-F5344CB8AC3E}">
        <p14:creationId xmlns:p14="http://schemas.microsoft.com/office/powerpoint/2010/main" val="1270886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CD713C-738E-448F-9970-E4599D1837AA}" type="slidenum">
              <a:rPr lang="en-GB" smtClean="0"/>
              <a:t>1</a:t>
            </a:fld>
            <a:endParaRPr lang="en-GB" dirty="0"/>
          </a:p>
        </p:txBody>
      </p:sp>
    </p:spTree>
    <p:extLst>
      <p:ext uri="{BB962C8B-B14F-4D97-AF65-F5344CB8AC3E}">
        <p14:creationId xmlns:p14="http://schemas.microsoft.com/office/powerpoint/2010/main" val="210026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43717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117660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212595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287795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229625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46253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373322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295447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109869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1619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D9F50FD-AB2E-41C9-B1BD-85FB139A05E3}" type="datetimeFigureOut">
              <a:rPr lang="en-GB" smtClean="0"/>
              <a:t>22/08/2022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A81E44-12B4-44B2-B7E6-5F05B1646BF0}" type="slidenum">
              <a:rPr lang="en-GB" smtClean="0"/>
              <a:t>‹#›</a:t>
            </a:fld>
            <a:endParaRPr lang="en-GB" dirty="0"/>
          </a:p>
        </p:txBody>
      </p:sp>
    </p:spTree>
    <p:extLst>
      <p:ext uri="{BB962C8B-B14F-4D97-AF65-F5344CB8AC3E}">
        <p14:creationId xmlns:p14="http://schemas.microsoft.com/office/powerpoint/2010/main" val="15329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D9F50FD-AB2E-41C9-B1BD-85FB139A05E3}" type="datetimeFigureOut">
              <a:rPr lang="en-GB" smtClean="0"/>
              <a:t>22/08/2022</a:t>
            </a:fld>
            <a:endParaRPr lang="en-GB"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A6A81E44-12B4-44B2-B7E6-5F05B1646BF0}" type="slidenum">
              <a:rPr lang="en-GB" smtClean="0"/>
              <a:t>‹#›</a:t>
            </a:fld>
            <a:endParaRPr lang="en-GB" dirty="0"/>
          </a:p>
        </p:txBody>
      </p:sp>
    </p:spTree>
    <p:extLst>
      <p:ext uri="{BB962C8B-B14F-4D97-AF65-F5344CB8AC3E}">
        <p14:creationId xmlns:p14="http://schemas.microsoft.com/office/powerpoint/2010/main" val="3621987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run.unl.pt/bitstream/10362/49547/1/Alves_2018.pdf" TargetMode="External"/><Relationship Id="rId13" Type="http://schemas.openxmlformats.org/officeDocument/2006/relationships/hyperlink" Target="https://ir.netflix.net/ir-overview/profile/default.aspx" TargetMode="External"/><Relationship Id="rId18" Type="http://schemas.openxmlformats.org/officeDocument/2006/relationships/image" Target="../media/image6.png"/><Relationship Id="rId3" Type="http://schemas.openxmlformats.org/officeDocument/2006/relationships/image" Target="../media/image1.png"/><Relationship Id="rId21" Type="http://schemas.openxmlformats.org/officeDocument/2006/relationships/image" Target="../media/image9.jpg"/><Relationship Id="rId7" Type="http://schemas.openxmlformats.org/officeDocument/2006/relationships/hyperlink" Target="https://about.netflix.com/en/news/netflix-is-now-available-around-the-world" TargetMode="External"/><Relationship Id="rId12" Type="http://schemas.openxmlformats.org/officeDocument/2006/relationships/hyperlink" Target="https://doi.org/10.2991/aebmr.k.220603.076" TargetMode="External"/><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journals.sagepub.com/doi/full/10.1177/01968599211072446?casa_token=JSyfjAs-EIQAAAAA%3AOD8OZVPIEUQnHfQT5SwHZop4H5MvsybKIa9uGCwZppVyWh3-B6F3Zk_XhpNbdHeJp1psbb-oHldWTg" TargetMode="External"/><Relationship Id="rId11" Type="http://schemas.openxmlformats.org/officeDocument/2006/relationships/hyperlink" Target="https://doi.org/10.1177%2F1367877920953166" TargetMode="External"/><Relationship Id="rId24" Type="http://schemas.microsoft.com/office/2007/relationships/hdphoto" Target="../media/hdphoto1.wdp"/><Relationship Id="rId5" Type="http://schemas.openxmlformats.org/officeDocument/2006/relationships/image" Target="../media/image3.png"/><Relationship Id="rId15" Type="http://schemas.openxmlformats.org/officeDocument/2006/relationships/hyperlink" Target="https://euraseans.com/index.php/journal/article/view/288" TargetMode="External"/><Relationship Id="rId23" Type="http://schemas.openxmlformats.org/officeDocument/2006/relationships/image" Target="../media/image10.png"/><Relationship Id="rId10" Type="http://schemas.openxmlformats.org/officeDocument/2006/relationships/hyperlink" Target="https://www.emerald.com/insight/content/doi/10.1108/EEMCS-04-2020-0108/full/html" TargetMode="Externa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www.academia.edu/14144614/Netflix_TV_series_during_the_Web_2_0_era" TargetMode="External"/><Relationship Id="rId14" Type="http://schemas.openxmlformats.org/officeDocument/2006/relationships/hyperlink" Target="https://www.newsncr.com/entertainment/friday-release-the-reason-why-movies-are-released-on-friday-is-not-just-the-weekend" TargetMode="External"/><Relationship Id="rId22" Type="http://schemas.openxmlformats.org/officeDocument/2006/relationships/chart" Target="../charts/chart1.xml"/></Relationships>
</file>

<file path=ppt/slides/_rels/slide2.xml.rels><?xml version="1.0" encoding="UTF-8" standalone="yes"?>
<Relationships xmlns="http://schemas.openxmlformats.org/package/2006/relationships"><Relationship Id="rId8" Type="http://schemas.openxmlformats.org/officeDocument/2006/relationships/hyperlink" Target="https://ir.netflix.net/ir-overview/profile/default.aspx" TargetMode="External"/><Relationship Id="rId3" Type="http://schemas.openxmlformats.org/officeDocument/2006/relationships/hyperlink" Target="https://run.unl.pt/bitstream/10362/49547/1/Alves_2018.pdf" TargetMode="External"/><Relationship Id="rId7" Type="http://schemas.openxmlformats.org/officeDocument/2006/relationships/hyperlink" Target="https://dx.doi.org/10.2991/aebmr.k.220603.076" TargetMode="External"/><Relationship Id="rId2" Type="http://schemas.openxmlformats.org/officeDocument/2006/relationships/hyperlink" Target="https://about.netflix.com/en/news/netflix-is-now-available-around-the-world" TargetMode="External"/><Relationship Id="rId1" Type="http://schemas.openxmlformats.org/officeDocument/2006/relationships/slideLayout" Target="../slideLayouts/slideLayout2.xml"/><Relationship Id="rId6" Type="http://schemas.openxmlformats.org/officeDocument/2006/relationships/hyperlink" Target="https://doi.org/10.1177%2F1367877920953166" TargetMode="External"/><Relationship Id="rId5" Type="http://schemas.openxmlformats.org/officeDocument/2006/relationships/hyperlink" Target="https://www.emerald.com/insight/content/doi/10.1108/EEMCS-04-2020-0108/full/html" TargetMode="External"/><Relationship Id="rId10" Type="http://schemas.openxmlformats.org/officeDocument/2006/relationships/hyperlink" Target="https://euraseans.com/index.php/journal/article/view/288" TargetMode="External"/><Relationship Id="rId4" Type="http://schemas.openxmlformats.org/officeDocument/2006/relationships/hyperlink" Target="https://www.academia.edu/14144614/Netflix_TV_series_during_the_Web_2_0_era" TargetMode="External"/><Relationship Id="rId9" Type="http://schemas.openxmlformats.org/officeDocument/2006/relationships/hyperlink" Target="https://www.newsncr.com/entertainment/friday-release-the-reason-why-movies-are-released-on-friday-is-not-just-the-weeke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526"/>
        </a:solidFill>
        <a:effectLst/>
      </p:bgPr>
    </p:bg>
    <p:spTree>
      <p:nvGrpSpPr>
        <p:cNvPr id="1" name=""/>
        <p:cNvGrpSpPr/>
        <p:nvPr/>
      </p:nvGrpSpPr>
      <p:grpSpPr>
        <a:xfrm>
          <a:off x="0" y="0"/>
          <a:ext cx="0" cy="0"/>
          <a:chOff x="0" y="0"/>
          <a:chExt cx="0" cy="0"/>
        </a:xfrm>
      </p:grpSpPr>
      <p:sp>
        <p:nvSpPr>
          <p:cNvPr id="90" name="Rectangle 22">
            <a:extLst>
              <a:ext uri="{FF2B5EF4-FFF2-40B4-BE49-F238E27FC236}">
                <a16:creationId xmlns:a16="http://schemas.microsoft.com/office/drawing/2014/main" id="{9A75C914-7958-4098-ACC9-6ED93F5F03F5}"/>
              </a:ext>
            </a:extLst>
          </p:cNvPr>
          <p:cNvSpPr>
            <a:spLocks noChangeArrowheads="1"/>
          </p:cNvSpPr>
          <p:nvPr/>
        </p:nvSpPr>
        <p:spPr bwMode="auto">
          <a:xfrm>
            <a:off x="476177" y="264898"/>
            <a:ext cx="20480270" cy="2592738"/>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125" name="Rectangle 35">
            <a:extLst>
              <a:ext uri="{FF2B5EF4-FFF2-40B4-BE49-F238E27FC236}">
                <a16:creationId xmlns:a16="http://schemas.microsoft.com/office/drawing/2014/main" id="{742F42C6-D872-4A56-A007-9A78D0AD3F22}"/>
              </a:ext>
            </a:extLst>
          </p:cNvPr>
          <p:cNvSpPr>
            <a:spLocks noChangeArrowheads="1"/>
          </p:cNvSpPr>
          <p:nvPr/>
        </p:nvSpPr>
        <p:spPr bwMode="auto">
          <a:xfrm>
            <a:off x="16064453" y="15289863"/>
            <a:ext cx="5081981" cy="6897554"/>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sz="2400" b="1" dirty="0">
              <a:solidFill>
                <a:srgbClr val="FFFFFF"/>
              </a:solidFill>
              <a:latin typeface="Century Gothic" panose="020B0502020202020204" pitchFamily="34" charset="0"/>
            </a:endParaRPr>
          </a:p>
        </p:txBody>
      </p:sp>
      <p:sp>
        <p:nvSpPr>
          <p:cNvPr id="30" name="Rectangle 35">
            <a:extLst>
              <a:ext uri="{FF2B5EF4-FFF2-40B4-BE49-F238E27FC236}">
                <a16:creationId xmlns:a16="http://schemas.microsoft.com/office/drawing/2014/main" id="{5AB3D15C-62CB-4910-95FF-EFCB4387A960}"/>
              </a:ext>
            </a:extLst>
          </p:cNvPr>
          <p:cNvSpPr>
            <a:spLocks noChangeArrowheads="1"/>
          </p:cNvSpPr>
          <p:nvPr/>
        </p:nvSpPr>
        <p:spPr bwMode="auto">
          <a:xfrm>
            <a:off x="10887866" y="15289863"/>
            <a:ext cx="4903548" cy="6973418"/>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sz="2400" b="1" dirty="0">
              <a:solidFill>
                <a:srgbClr val="FFFFFF"/>
              </a:solidFill>
              <a:latin typeface="Century Gothic" panose="020B0502020202020204" pitchFamily="34" charset="0"/>
            </a:endParaRPr>
          </a:p>
        </p:txBody>
      </p:sp>
      <p:sp>
        <p:nvSpPr>
          <p:cNvPr id="4" name="Text Box 3">
            <a:extLst>
              <a:ext uri="{FF2B5EF4-FFF2-40B4-BE49-F238E27FC236}">
                <a16:creationId xmlns:a16="http://schemas.microsoft.com/office/drawing/2014/main" id="{7FD48FD0-AC7D-4F32-8C3F-5FAFC2D9D340}"/>
              </a:ext>
            </a:extLst>
          </p:cNvPr>
          <p:cNvSpPr txBox="1">
            <a:spLocks noChangeArrowheads="1"/>
          </p:cNvSpPr>
          <p:nvPr/>
        </p:nvSpPr>
        <p:spPr bwMode="auto">
          <a:xfrm>
            <a:off x="8075072" y="399665"/>
            <a:ext cx="13428278" cy="1559260"/>
          </a:xfrm>
          <a:prstGeom prst="rect">
            <a:avLst/>
          </a:prstGeom>
          <a:solidFill>
            <a:schemeClr val="tx1">
              <a:alpha val="0"/>
            </a:schemeClr>
          </a:solidFill>
          <a:ln>
            <a:noFill/>
          </a:ln>
          <a:effec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fr-FR" altLang="en-US" sz="3600" b="1" dirty="0">
                <a:solidFill>
                  <a:srgbClr val="E82E1A"/>
                </a:solidFill>
                <a:latin typeface="Arial" panose="020B0604020202020204" pitchFamily="34" charset="0"/>
              </a:rPr>
              <a:t>A perfect </a:t>
            </a:r>
            <a:r>
              <a:rPr lang="en-GB" altLang="en-US" sz="3600" b="1" dirty="0">
                <a:solidFill>
                  <a:srgbClr val="E82E1A"/>
                </a:solidFill>
                <a:latin typeface="Arial" panose="020B0604020202020204" pitchFamily="34" charset="0"/>
              </a:rPr>
              <a:t>strategy</a:t>
            </a:r>
            <a:r>
              <a:rPr lang="fr-FR" altLang="en-US" sz="3600" b="1" dirty="0">
                <a:solidFill>
                  <a:srgbClr val="E82E1A"/>
                </a:solidFill>
                <a:latin typeface="Arial" panose="020B0604020202020204" pitchFamily="34" charset="0"/>
              </a:rPr>
              <a:t> for employee productivity</a:t>
            </a:r>
          </a:p>
        </p:txBody>
      </p:sp>
      <p:sp>
        <p:nvSpPr>
          <p:cNvPr id="13" name="Rectangle 12">
            <a:extLst>
              <a:ext uri="{FF2B5EF4-FFF2-40B4-BE49-F238E27FC236}">
                <a16:creationId xmlns:a16="http://schemas.microsoft.com/office/drawing/2014/main" id="{1FCF90FB-9FA5-41CE-A8F0-921760ECF2D5}"/>
              </a:ext>
            </a:extLst>
          </p:cNvPr>
          <p:cNvSpPr>
            <a:spLocks noChangeArrowheads="1"/>
          </p:cNvSpPr>
          <p:nvPr/>
        </p:nvSpPr>
        <p:spPr bwMode="auto">
          <a:xfrm>
            <a:off x="10842627" y="3392088"/>
            <a:ext cx="10303807" cy="6665100"/>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14" name="Rectangle 14">
            <a:extLst>
              <a:ext uri="{FF2B5EF4-FFF2-40B4-BE49-F238E27FC236}">
                <a16:creationId xmlns:a16="http://schemas.microsoft.com/office/drawing/2014/main" id="{232854F8-0AA1-4313-9299-21F89B6129D2}"/>
              </a:ext>
            </a:extLst>
          </p:cNvPr>
          <p:cNvSpPr>
            <a:spLocks noChangeArrowheads="1"/>
          </p:cNvSpPr>
          <p:nvPr/>
        </p:nvSpPr>
        <p:spPr bwMode="auto">
          <a:xfrm>
            <a:off x="10838276" y="10316432"/>
            <a:ext cx="10370847" cy="4586804"/>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21" name="Rectangle 22">
            <a:extLst>
              <a:ext uri="{FF2B5EF4-FFF2-40B4-BE49-F238E27FC236}">
                <a16:creationId xmlns:a16="http://schemas.microsoft.com/office/drawing/2014/main" id="{20230169-3D03-4E47-ACDA-1FD86C4C1552}"/>
              </a:ext>
            </a:extLst>
          </p:cNvPr>
          <p:cNvSpPr>
            <a:spLocks noChangeArrowheads="1"/>
          </p:cNvSpPr>
          <p:nvPr/>
        </p:nvSpPr>
        <p:spPr bwMode="auto">
          <a:xfrm>
            <a:off x="467479" y="10344320"/>
            <a:ext cx="10140162" cy="4558916"/>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31" name="Rectangle 36">
            <a:extLst>
              <a:ext uri="{FF2B5EF4-FFF2-40B4-BE49-F238E27FC236}">
                <a16:creationId xmlns:a16="http://schemas.microsoft.com/office/drawing/2014/main" id="{9D148778-A0A7-4A39-B238-10C730943F40}"/>
              </a:ext>
            </a:extLst>
          </p:cNvPr>
          <p:cNvSpPr>
            <a:spLocks noChangeArrowheads="1"/>
          </p:cNvSpPr>
          <p:nvPr/>
        </p:nvSpPr>
        <p:spPr bwMode="auto">
          <a:xfrm>
            <a:off x="400836" y="15289863"/>
            <a:ext cx="10140162" cy="6973418"/>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1024" name="Rectangle 37">
            <a:extLst>
              <a:ext uri="{FF2B5EF4-FFF2-40B4-BE49-F238E27FC236}">
                <a16:creationId xmlns:a16="http://schemas.microsoft.com/office/drawing/2014/main" id="{3291D1F2-92EC-4C2A-98B7-2042A942956D}"/>
              </a:ext>
            </a:extLst>
          </p:cNvPr>
          <p:cNvSpPr>
            <a:spLocks noChangeArrowheads="1"/>
          </p:cNvSpPr>
          <p:nvPr/>
        </p:nvSpPr>
        <p:spPr bwMode="auto">
          <a:xfrm>
            <a:off x="10887867" y="22657917"/>
            <a:ext cx="10258568" cy="4643061"/>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1025" name="Rectangle 38">
            <a:extLst>
              <a:ext uri="{FF2B5EF4-FFF2-40B4-BE49-F238E27FC236}">
                <a16:creationId xmlns:a16="http://schemas.microsoft.com/office/drawing/2014/main" id="{194A1344-9902-4685-8017-EFB0565C9A0C}"/>
              </a:ext>
            </a:extLst>
          </p:cNvPr>
          <p:cNvSpPr>
            <a:spLocks noChangeArrowheads="1"/>
          </p:cNvSpPr>
          <p:nvPr/>
        </p:nvSpPr>
        <p:spPr bwMode="auto">
          <a:xfrm>
            <a:off x="400836" y="22660088"/>
            <a:ext cx="10140162" cy="4640890"/>
          </a:xfrm>
          <a:prstGeom prst="rect">
            <a:avLst/>
          </a:prstGeom>
          <a:solidFill>
            <a:srgbClr val="161C32"/>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1028" name="Oval 42">
            <a:extLst>
              <a:ext uri="{FF2B5EF4-FFF2-40B4-BE49-F238E27FC236}">
                <a16:creationId xmlns:a16="http://schemas.microsoft.com/office/drawing/2014/main" id="{13A3A90F-9390-4B3E-BCEC-9C07B70E043E}"/>
              </a:ext>
            </a:extLst>
          </p:cNvPr>
          <p:cNvSpPr>
            <a:spLocks noChangeArrowheads="1"/>
          </p:cNvSpPr>
          <p:nvPr/>
        </p:nvSpPr>
        <p:spPr bwMode="auto">
          <a:xfrm>
            <a:off x="4597400" y="19433805"/>
            <a:ext cx="158750" cy="160337"/>
          </a:xfrm>
          <a:prstGeom prst="ellipse">
            <a:avLst/>
          </a:prstGeom>
          <a:solidFill>
            <a:srgbClr val="464646"/>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dirty="0"/>
          </a:p>
        </p:txBody>
      </p:sp>
      <p:sp>
        <p:nvSpPr>
          <p:cNvPr id="75" name="TextBox 74">
            <a:extLst>
              <a:ext uri="{FF2B5EF4-FFF2-40B4-BE49-F238E27FC236}">
                <a16:creationId xmlns:a16="http://schemas.microsoft.com/office/drawing/2014/main" id="{5C3780C1-9BAB-43DC-9689-E2C539EDE8A4}"/>
              </a:ext>
            </a:extLst>
          </p:cNvPr>
          <p:cNvSpPr txBox="1"/>
          <p:nvPr/>
        </p:nvSpPr>
        <p:spPr>
          <a:xfrm>
            <a:off x="-11390558" y="20090114"/>
            <a:ext cx="9500827" cy="926536"/>
          </a:xfrm>
          <a:prstGeom prst="rect">
            <a:avLst/>
          </a:prstGeom>
          <a:noFill/>
        </p:spPr>
        <p:txBody>
          <a:bodyPr wrap="square" rtlCol="0">
            <a:spAutoFit/>
          </a:bodyPr>
          <a:lstStyle/>
          <a:p>
            <a:pPr>
              <a:lnSpc>
                <a:spcPct val="150000"/>
              </a:lnSpc>
            </a:pPr>
            <a:r>
              <a:rPr lang="fr-FR" sz="2000" b="1" dirty="0">
                <a:solidFill>
                  <a:srgbClr val="F0CDCA"/>
                </a:solidFill>
                <a:latin typeface="Arial" panose="020B0604020202020204" pitchFamily="34" charset="0"/>
                <a:cs typeface="Arial" panose="020B0604020202020204" pitchFamily="34" charset="0"/>
              </a:rPr>
              <a:t>SUMMARY</a:t>
            </a:r>
          </a:p>
          <a:p>
            <a:pPr>
              <a:lnSpc>
                <a:spcPct val="150000"/>
              </a:lnSpc>
            </a:pPr>
            <a:endParaRPr lang="en-GB" dirty="0"/>
          </a:p>
        </p:txBody>
      </p:sp>
      <p:pic>
        <p:nvPicPr>
          <p:cNvPr id="71" name="Picture 70">
            <a:extLst>
              <a:ext uri="{FF2B5EF4-FFF2-40B4-BE49-F238E27FC236}">
                <a16:creationId xmlns:a16="http://schemas.microsoft.com/office/drawing/2014/main" id="{9DC013DF-2C49-492E-A4D9-23559BD5F7FC}"/>
              </a:ext>
            </a:extLst>
          </p:cNvPr>
          <p:cNvPicPr>
            <a:picLocks noChangeAspect="1"/>
          </p:cNvPicPr>
          <p:nvPr/>
        </p:nvPicPr>
        <p:blipFill>
          <a:blip r:embed="rId3"/>
          <a:stretch>
            <a:fillRect/>
          </a:stretch>
        </p:blipFill>
        <p:spPr>
          <a:xfrm>
            <a:off x="624614" y="24549304"/>
            <a:ext cx="9269119" cy="2362530"/>
          </a:xfrm>
          <a:prstGeom prst="rect">
            <a:avLst/>
          </a:prstGeom>
        </p:spPr>
      </p:pic>
      <p:sp>
        <p:nvSpPr>
          <p:cNvPr id="76" name="TextBox 75">
            <a:extLst>
              <a:ext uri="{FF2B5EF4-FFF2-40B4-BE49-F238E27FC236}">
                <a16:creationId xmlns:a16="http://schemas.microsoft.com/office/drawing/2014/main" id="{790928EF-9CA9-4FF1-95F8-C299E5F4781E}"/>
              </a:ext>
            </a:extLst>
          </p:cNvPr>
          <p:cNvSpPr txBox="1"/>
          <p:nvPr/>
        </p:nvSpPr>
        <p:spPr>
          <a:xfrm>
            <a:off x="679519" y="22603226"/>
            <a:ext cx="9486261" cy="739754"/>
          </a:xfrm>
          <a:prstGeom prst="rect">
            <a:avLst/>
          </a:prstGeom>
          <a:noFill/>
        </p:spPr>
        <p:txBody>
          <a:bodyPr wrap="square" rtlCol="0">
            <a:spAutoFit/>
          </a:bodyPr>
          <a:lstStyle/>
          <a:p>
            <a:pPr>
              <a:lnSpc>
                <a:spcPct val="150000"/>
              </a:lnSpc>
              <a:spcAft>
                <a:spcPts val="1200"/>
              </a:spcAft>
            </a:pPr>
            <a:r>
              <a:rPr lang="fr-FR" sz="3200" b="1" dirty="0">
                <a:solidFill>
                  <a:srgbClr val="FFFFFF"/>
                </a:solidFill>
                <a:latin typeface="Arial" panose="020B0604020202020204" pitchFamily="34" charset="0"/>
                <a:cs typeface="Arial" panose="020B0604020202020204" pitchFamily="34" charset="0"/>
              </a:rPr>
              <a:t>Netflix reserves its biggest releases on </a:t>
            </a:r>
            <a:r>
              <a:rPr lang="fr-FR" sz="3200" b="1" dirty="0">
                <a:solidFill>
                  <a:srgbClr val="E82E1A"/>
                </a:solidFill>
                <a:latin typeface="Arial" panose="020B0604020202020204" pitchFamily="34" charset="0"/>
                <a:cs typeface="Arial" panose="020B0604020202020204" pitchFamily="34" charset="0"/>
              </a:rPr>
              <a:t>Fridays</a:t>
            </a:r>
            <a:endParaRPr lang="en-GB" sz="3200" b="1" dirty="0">
              <a:solidFill>
                <a:srgbClr val="E82E1A"/>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B7D448DC-69D7-4186-A31E-784781A48479}"/>
              </a:ext>
            </a:extLst>
          </p:cNvPr>
          <p:cNvSpPr txBox="1"/>
          <p:nvPr/>
        </p:nvSpPr>
        <p:spPr>
          <a:xfrm>
            <a:off x="698113" y="23764019"/>
            <a:ext cx="6965429" cy="1476494"/>
          </a:xfrm>
          <a:prstGeom prst="rect">
            <a:avLst/>
          </a:prstGeom>
          <a:noFill/>
        </p:spPr>
        <p:txBody>
          <a:bodyPr wrap="square" rtlCol="0">
            <a:spAutoFit/>
          </a:bodyPr>
          <a:lstStyle/>
          <a:p>
            <a:pPr marL="0" marR="0" lvl="0" indent="0" algn="l" defTabSz="457200" rtl="0" eaLnBrk="1" fontAlgn="auto" latinLnBrk="0" hangingPunct="1">
              <a:lnSpc>
                <a:spcPct val="115000"/>
              </a:lnSpc>
              <a:spcBef>
                <a:spcPts val="0"/>
              </a:spcBef>
              <a:spcAft>
                <a:spcPts val="1000"/>
              </a:spcAft>
              <a:buClrTx/>
              <a:buSzTx/>
              <a:buFontTx/>
              <a:buNone/>
              <a:tabLst/>
              <a:defRPr/>
            </a:pPr>
            <a:r>
              <a:rPr lang="en-GB" sz="2000" dirty="0">
                <a:solidFill>
                  <a:srgbClr val="FFFFFF"/>
                </a:solidFill>
                <a:latin typeface="Century Gothic" panose="020B0502020202020204" pitchFamily="34" charset="0"/>
              </a:rPr>
              <a:t>Netflix inherited this culture from Hollywood where most people turn to the theatre on weekends giving them the entire weekend to enjoy with families and friends (News NCR, 2022)</a:t>
            </a:r>
            <a:endParaRPr lang="fr-FR" sz="2000" dirty="0">
              <a:solidFill>
                <a:srgbClr val="FFFFFF"/>
              </a:solidFill>
              <a:latin typeface="Century Gothic" panose="020B0502020202020204" pitchFamily="34" charset="0"/>
            </a:endParaRPr>
          </a:p>
        </p:txBody>
      </p:sp>
      <p:pic>
        <p:nvPicPr>
          <p:cNvPr id="47" name="Picture 46">
            <a:extLst>
              <a:ext uri="{FF2B5EF4-FFF2-40B4-BE49-F238E27FC236}">
                <a16:creationId xmlns:a16="http://schemas.microsoft.com/office/drawing/2014/main" id="{FBE030FF-F020-4705-9021-2E339A6D4245}"/>
              </a:ext>
            </a:extLst>
          </p:cNvPr>
          <p:cNvPicPr>
            <a:picLocks noChangeAspect="1"/>
          </p:cNvPicPr>
          <p:nvPr/>
        </p:nvPicPr>
        <p:blipFill rotWithShape="1">
          <a:blip r:embed="rId4">
            <a:extLst>
              <a:ext uri="{28A0092B-C50C-407E-A947-70E740481C1C}">
                <a14:useLocalDpi xmlns:a14="http://schemas.microsoft.com/office/drawing/2010/main" val="0"/>
              </a:ext>
            </a:extLst>
          </a:blip>
          <a:srcRect l="-1" r="60551"/>
          <a:stretch/>
        </p:blipFill>
        <p:spPr>
          <a:xfrm>
            <a:off x="476176" y="27461035"/>
            <a:ext cx="10064822" cy="2472865"/>
          </a:xfrm>
          <a:prstGeom prst="rect">
            <a:avLst/>
          </a:prstGeom>
        </p:spPr>
      </p:pic>
      <p:pic>
        <p:nvPicPr>
          <p:cNvPr id="1039" name="Picture 15">
            <a:extLst>
              <a:ext uri="{FF2B5EF4-FFF2-40B4-BE49-F238E27FC236}">
                <a16:creationId xmlns:a16="http://schemas.microsoft.com/office/drawing/2014/main" id="{03D94313-15F0-473D-B7A8-5EB3BAC86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60" y="12607228"/>
            <a:ext cx="8504319" cy="2267223"/>
          </a:xfrm>
          <a:prstGeom prst="rect">
            <a:avLst/>
          </a:prstGeom>
          <a:noFill/>
          <a:ln>
            <a:noFill/>
          </a:ln>
          <a:effectLst/>
          <a:extLst>
            <a:ext uri="{909E8E84-426E-40DD-AFC4-6F175D3DCCD1}">
              <a14:hiddenFill xmlns:a14="http://schemas.microsoft.com/office/drawing/2010/main">
                <a:solidFill>
                  <a:srgbClr val="46464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029" name="Text Box 44">
            <a:extLst>
              <a:ext uri="{FF2B5EF4-FFF2-40B4-BE49-F238E27FC236}">
                <a16:creationId xmlns:a16="http://schemas.microsoft.com/office/drawing/2014/main" id="{9EEEF813-5692-4606-9E5B-34436E196532}"/>
              </a:ext>
            </a:extLst>
          </p:cNvPr>
          <p:cNvSpPr txBox="1">
            <a:spLocks noChangeArrowheads="1"/>
          </p:cNvSpPr>
          <p:nvPr/>
        </p:nvSpPr>
        <p:spPr bwMode="auto">
          <a:xfrm>
            <a:off x="686183" y="10450565"/>
            <a:ext cx="5665777" cy="1039505"/>
          </a:xfrm>
          <a:prstGeom prst="rect">
            <a:avLst/>
          </a:prstGeom>
          <a:noFill/>
          <a:ln>
            <a:noFill/>
          </a:ln>
          <a:effectLst/>
          <a:extLst>
            <a:ext uri="{909E8E84-426E-40DD-AFC4-6F175D3DCCD1}">
              <a14:hiddenFill xmlns:a14="http://schemas.microsoft.com/office/drawing/2010/main">
                <a:solidFill>
                  <a:srgbClr val="161C32"/>
                </a:solidFill>
              </a14:hiddenFill>
            </a:ext>
            <a:ext uri="{91240B29-F687-4F45-9708-019B960494DF}">
              <a14:hiddenLine xmlns:a14="http://schemas.microsoft.com/office/drawing/2010/main" w="25400" algn="ctr">
                <a:solidFill>
                  <a:srgbClr val="00AFE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914400" eaLnBrk="0" fontAlgn="base" hangingPunct="0">
              <a:spcBef>
                <a:spcPts val="600"/>
              </a:spcBef>
              <a:spcAft>
                <a:spcPts val="600"/>
              </a:spcAft>
            </a:pPr>
            <a:r>
              <a:rPr lang="fr-FR" altLang="en-US" sz="3200" b="1" dirty="0">
                <a:solidFill>
                  <a:srgbClr val="FFFFFF"/>
                </a:solidFill>
                <a:latin typeface="Century Gothic" panose="020B0502020202020204" pitchFamily="34" charset="0"/>
              </a:rPr>
              <a:t>Netflix records phenomenal growth in 2016 due to original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FFFFFF"/>
                </a:solidFill>
                <a:effectLst/>
                <a:latin typeface="Century Gothic" panose="020B0502020202020204" pitchFamily="34" charset="0"/>
              </a:rPr>
              <a:t>This growth is also due to the adoption of internet entertainment and Netflix extension more than 130 more countries. (About Netflix, 2016)</a:t>
            </a:r>
            <a:endParaRPr kumimoji="0" lang="fr-FR" altLang="en-US" sz="2000" b="0" i="0" u="none" strike="noStrike" cap="none" normalizeH="0" baseline="0" dirty="0">
              <a:ln>
                <a:noFill/>
              </a:ln>
              <a:solidFill>
                <a:srgbClr val="FFFFFF"/>
              </a:solidFill>
              <a:effectLst/>
              <a:latin typeface="Century Gothic" panose="020B0502020202020204" pitchFamily="34" charset="0"/>
            </a:endParaRPr>
          </a:p>
        </p:txBody>
      </p:sp>
      <p:sp>
        <p:nvSpPr>
          <p:cNvPr id="82" name="Text Box 33">
            <a:extLst>
              <a:ext uri="{FF2B5EF4-FFF2-40B4-BE49-F238E27FC236}">
                <a16:creationId xmlns:a16="http://schemas.microsoft.com/office/drawing/2014/main" id="{B5C92336-3280-498B-9155-F750CBDD8B50}"/>
              </a:ext>
            </a:extLst>
          </p:cNvPr>
          <p:cNvSpPr txBox="1">
            <a:spLocks noChangeArrowheads="1"/>
          </p:cNvSpPr>
          <p:nvPr/>
        </p:nvSpPr>
        <p:spPr bwMode="auto">
          <a:xfrm>
            <a:off x="8747019" y="13873950"/>
            <a:ext cx="1260234" cy="617538"/>
          </a:xfrm>
          <a:prstGeom prst="rect">
            <a:avLst/>
          </a:prstGeom>
          <a:noFill/>
          <a:ln>
            <a:noFill/>
          </a:ln>
          <a:effectLst/>
          <a:extLst>
            <a:ext uri="{909E8E84-426E-40DD-AFC4-6F175D3DCCD1}">
              <a14:hiddenFill xmlns:a14="http://schemas.microsoft.com/office/drawing/2010/main">
                <a:solidFill>
                  <a:srgbClr val="46464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2000" b="1" i="0" u="none" strike="noStrike" cap="none" normalizeH="0" baseline="0" dirty="0">
                <a:ln>
                  <a:noFill/>
                </a:ln>
                <a:solidFill>
                  <a:srgbClr val="E92E1A"/>
                </a:solidFill>
                <a:effectLst/>
                <a:latin typeface="Century Gothic" panose="020B0502020202020204" pitchFamily="34" charset="0"/>
              </a:rPr>
              <a:t>TV Shows</a:t>
            </a:r>
            <a:endParaRPr kumimoji="0" lang="en-US" altLang="en-US" sz="2000" b="0" i="0" u="none" strike="noStrike" cap="none" normalizeH="0" baseline="0" dirty="0">
              <a:ln>
                <a:noFill/>
              </a:ln>
              <a:solidFill>
                <a:srgbClr val="E92E1A"/>
              </a:solidFill>
              <a:effectLst/>
              <a:latin typeface="Arial" panose="020B0604020202020204" pitchFamily="34" charset="0"/>
            </a:endParaRPr>
          </a:p>
        </p:txBody>
      </p:sp>
      <p:sp>
        <p:nvSpPr>
          <p:cNvPr id="12" name="Text Box 11">
            <a:extLst>
              <a:ext uri="{FF2B5EF4-FFF2-40B4-BE49-F238E27FC236}">
                <a16:creationId xmlns:a16="http://schemas.microsoft.com/office/drawing/2014/main" id="{B5A15013-A82F-4164-B20E-068C2E0F27F0}"/>
              </a:ext>
            </a:extLst>
          </p:cNvPr>
          <p:cNvSpPr txBox="1">
            <a:spLocks noChangeArrowheads="1"/>
          </p:cNvSpPr>
          <p:nvPr/>
        </p:nvSpPr>
        <p:spPr bwMode="auto">
          <a:xfrm>
            <a:off x="467478" y="3362784"/>
            <a:ext cx="10140163" cy="6728332"/>
          </a:xfrm>
          <a:prstGeom prst="rect">
            <a:avLst/>
          </a:prstGeom>
          <a:solidFill>
            <a:srgbClr val="161C32">
              <a:alpha val="99000"/>
            </a:srgbClr>
          </a:solidFill>
          <a:ln>
            <a:noFill/>
          </a:ln>
          <a:effectLst/>
        </p:spPr>
        <p:txBody>
          <a:bodyPr vert="horz" wrap="square" lIns="36576" tIns="36576" rIns="36576" bIns="36576" numCol="1" anchor="t" anchorCtr="0" compatLnSpc="1">
            <a:prstTxWarp prst="textNoShape">
              <a:avLst/>
            </a:prstTxWarp>
          </a:bodyPr>
          <a:lstStyle/>
          <a:p>
            <a:pPr marL="285750" marR="0" indent="-6350">
              <a:spcBef>
                <a:spcPts val="0"/>
              </a:spcBef>
              <a:spcAft>
                <a:spcPts val="1000"/>
              </a:spcAft>
            </a:pPr>
            <a:r>
              <a:rPr lang="en-GB" sz="3200" b="1" dirty="0">
                <a:solidFill>
                  <a:srgbClr val="FFFFFF"/>
                </a:solidFill>
                <a:latin typeface="Arial" panose="020B0604020202020204" pitchFamily="34" charset="0"/>
                <a:cs typeface="Arial" panose="020B0604020202020204" pitchFamily="34" charset="0"/>
              </a:rPr>
              <a:t>Netflix has grown into a global company</a:t>
            </a:r>
          </a:p>
          <a:p>
            <a:pPr marL="285750" marR="0" indent="-6350">
              <a:spcBef>
                <a:spcPts val="0"/>
              </a:spcBef>
              <a:spcAft>
                <a:spcPts val="1000"/>
              </a:spcAft>
            </a:pPr>
            <a:r>
              <a:rPr lang="en-GB" sz="2000" dirty="0">
                <a:solidFill>
                  <a:srgbClr val="FFFFFF"/>
                </a:solidFill>
                <a:latin typeface="Century Gothic" panose="020B0502020202020204" pitchFamily="34" charset="0"/>
              </a:rPr>
              <a:t>In April 2020, Netflix reached 182 million subscribers globally (</a:t>
            </a:r>
            <a:r>
              <a:rPr lang="en-GB" sz="2000" dirty="0">
                <a:solidFill>
                  <a:srgbClr val="FFFFFF"/>
                </a:solidFill>
                <a:latin typeface="Century Gothic" panose="020B0502020202020204" pitchFamily="34" charset="0"/>
                <a:hlinkClick r:id="rId6">
                  <a:extLst>
                    <a:ext uri="{A12FA001-AC4F-418D-AE19-62706E023703}">
                      <ahyp:hlinkClr xmlns:ahyp="http://schemas.microsoft.com/office/drawing/2018/hyperlinkcolor" val="tx"/>
                    </a:ext>
                  </a:extLst>
                </a:hlinkClick>
              </a:rPr>
              <a:t>Alexander, 2020</a:t>
            </a:r>
            <a:r>
              <a:rPr lang="en-GB" sz="2000" dirty="0">
                <a:solidFill>
                  <a:srgbClr val="FFFFFF"/>
                </a:solidFill>
                <a:latin typeface="Century Gothic" panose="020B0502020202020204" pitchFamily="34" charset="0"/>
              </a:rPr>
              <a:t>), more than double as compared to the 70.84 million it had in 2015 (Ortega, 2022).  According to Netflix’s Investor Page (2022), Netflix currently has </a:t>
            </a:r>
            <a:r>
              <a:rPr lang="en-GB" sz="2000" b="1" dirty="0">
                <a:solidFill>
                  <a:srgbClr val="E82E1A"/>
                </a:solidFill>
                <a:latin typeface="Century Gothic" panose="020B0502020202020204" pitchFamily="34" charset="0"/>
              </a:rPr>
              <a:t>221 million paid subscribers </a:t>
            </a:r>
            <a:r>
              <a:rPr lang="en-GB" sz="2000" dirty="0">
                <a:solidFill>
                  <a:srgbClr val="FFFFFF"/>
                </a:solidFill>
                <a:latin typeface="Century Gothic" panose="020B0502020202020204" pitchFamily="34" charset="0"/>
              </a:rPr>
              <a:t>in over </a:t>
            </a:r>
            <a:r>
              <a:rPr lang="en-GB" sz="2000" b="1" dirty="0">
                <a:solidFill>
                  <a:srgbClr val="E82E1A"/>
                </a:solidFill>
                <a:latin typeface="Century Gothic" panose="020B0502020202020204" pitchFamily="34" charset="0"/>
              </a:rPr>
              <a:t>190 countries </a:t>
            </a:r>
            <a:r>
              <a:rPr lang="en-GB" sz="2000" dirty="0">
                <a:solidFill>
                  <a:srgbClr val="FFFFFF"/>
                </a:solidFill>
                <a:latin typeface="Century Gothic" panose="020B0502020202020204" pitchFamily="34" charset="0"/>
              </a:rPr>
              <a:t>giving it a place among the world’s leading entertainment services enjoying TV series, documentaries, feature films and mobile games across a wide variety of categories and languages (Netflix Investor, 2022). Members can access as much content as they want, anytime, anywhere, on any internet connected screen and they have the freedom to play, pause and resume watching, all free from ads.</a:t>
            </a:r>
          </a:p>
          <a:p>
            <a:pPr marL="285750" marR="0" indent="-6350">
              <a:spcBef>
                <a:spcPts val="0"/>
              </a:spcBef>
              <a:spcAft>
                <a:spcPts val="1000"/>
              </a:spcAft>
            </a:pPr>
            <a:r>
              <a:rPr lang="en-GB" sz="2000" dirty="0">
                <a:solidFill>
                  <a:srgbClr val="FFFFFF"/>
                </a:solidFill>
                <a:latin typeface="Century Gothic" panose="020B0502020202020204" pitchFamily="34" charset="0"/>
              </a:rPr>
              <a:t>Netflix pays to acquire the license and quality content to stream movies for a particular period (Kumar, Gupta and Dixit, 2020</a:t>
            </a:r>
            <a:r>
              <a:rPr lang="fr-FR" sz="2000" dirty="0">
                <a:solidFill>
                  <a:srgbClr val="FFFFFF"/>
                </a:solidFill>
                <a:latin typeface="Century Gothic" panose="020B0502020202020204" pitchFamily="34" charset="0"/>
              </a:rPr>
              <a:t> </a:t>
            </a:r>
            <a:r>
              <a:rPr lang="en-GB" sz="2000" dirty="0">
                <a:solidFill>
                  <a:srgbClr val="FFFFFF"/>
                </a:solidFill>
                <a:latin typeface="Century Gothic" panose="020B0502020202020204" pitchFamily="34" charset="0"/>
              </a:rPr>
              <a:t>). In </a:t>
            </a:r>
            <a:r>
              <a:rPr lang="en-GB" sz="2000" b="1" dirty="0">
                <a:solidFill>
                  <a:srgbClr val="FFFFFF"/>
                </a:solidFill>
                <a:latin typeface="Century Gothic" panose="020B0502020202020204" pitchFamily="34" charset="0"/>
              </a:rPr>
              <a:t>2013</a:t>
            </a:r>
            <a:r>
              <a:rPr lang="en-GB" sz="2000" dirty="0">
                <a:solidFill>
                  <a:srgbClr val="FFFFFF"/>
                </a:solidFill>
                <a:latin typeface="Century Gothic" panose="020B0502020202020204" pitchFamily="34" charset="0"/>
              </a:rPr>
              <a:t>, Netflix launched its first slate of </a:t>
            </a:r>
            <a:r>
              <a:rPr lang="en-GB" sz="2000" b="1" dirty="0">
                <a:solidFill>
                  <a:srgbClr val="E82E1A"/>
                </a:solidFill>
                <a:latin typeface="Century Gothic" panose="020B0502020202020204" pitchFamily="34" charset="0"/>
              </a:rPr>
              <a:t>original programming </a:t>
            </a:r>
            <a:r>
              <a:rPr lang="en-GB" sz="2000" dirty="0">
                <a:solidFill>
                  <a:srgbClr val="FFFFFF"/>
                </a:solidFill>
                <a:latin typeface="Century Gothic" panose="020B0502020202020204" pitchFamily="34" charset="0"/>
              </a:rPr>
              <a:t>to save licensing costs making Netflix a strong player in content production becoming the first internet TV network to be nominated for the primetime </a:t>
            </a:r>
            <a:r>
              <a:rPr lang="en-GB" sz="2000" b="1" dirty="0">
                <a:solidFill>
                  <a:srgbClr val="FFFFFF"/>
                </a:solidFill>
                <a:latin typeface="Century Gothic" panose="020B0502020202020204" pitchFamily="34" charset="0"/>
              </a:rPr>
              <a:t>Emmy </a:t>
            </a:r>
            <a:r>
              <a:rPr lang="en-GB" sz="2000" dirty="0">
                <a:solidFill>
                  <a:srgbClr val="FFFFFF"/>
                </a:solidFill>
                <a:latin typeface="Century Gothic" panose="020B0502020202020204" pitchFamily="34" charset="0"/>
              </a:rPr>
              <a:t>(Alves, 2018). </a:t>
            </a:r>
            <a:r>
              <a:rPr lang="fr-FR" sz="2000" dirty="0">
                <a:solidFill>
                  <a:srgbClr val="FFFFFF"/>
                </a:solidFill>
                <a:latin typeface="Century Gothic" panose="020B0502020202020204" pitchFamily="34" charset="0"/>
              </a:rPr>
              <a:t> </a:t>
            </a:r>
            <a:r>
              <a:rPr lang="en-GB" sz="2000" dirty="0">
                <a:solidFill>
                  <a:srgbClr val="FFFFFF"/>
                </a:solidFill>
                <a:latin typeface="Century Gothic" panose="020B0502020202020204" pitchFamily="34" charset="0"/>
              </a:rPr>
              <a:t>Netflix is now available in almost every country around the globe, except China, Crimea, North Korea, and Syria (Netflix Help, 2022).</a:t>
            </a:r>
          </a:p>
          <a:p>
            <a:pPr marL="285750" marR="0" indent="-6350">
              <a:spcBef>
                <a:spcPts val="0"/>
              </a:spcBef>
              <a:spcAft>
                <a:spcPts val="1000"/>
              </a:spcAft>
            </a:pPr>
            <a:r>
              <a:rPr lang="en-GB" sz="2000" dirty="0">
                <a:solidFill>
                  <a:srgbClr val="FFFFFF"/>
                </a:solidFill>
                <a:latin typeface="Century Gothic" panose="020B0502020202020204" pitchFamily="34" charset="0"/>
              </a:rPr>
              <a:t>This poster serves new employees and other employees of the Netflix some insights to get them up to speed and going.</a:t>
            </a:r>
          </a:p>
          <a:p>
            <a:pPr marL="0" marR="0">
              <a:spcBef>
                <a:spcPts val="0"/>
              </a:spcBef>
              <a:spcAft>
                <a:spcPts val="1000"/>
              </a:spcAft>
            </a:pP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6" name="Text Box 44">
            <a:extLst>
              <a:ext uri="{FF2B5EF4-FFF2-40B4-BE49-F238E27FC236}">
                <a16:creationId xmlns:a16="http://schemas.microsoft.com/office/drawing/2014/main" id="{C52B9737-56BD-41A4-82D5-C7BA3E59E988}"/>
              </a:ext>
            </a:extLst>
          </p:cNvPr>
          <p:cNvSpPr txBox="1">
            <a:spLocks noChangeArrowheads="1"/>
          </p:cNvSpPr>
          <p:nvPr/>
        </p:nvSpPr>
        <p:spPr bwMode="auto">
          <a:xfrm>
            <a:off x="7207354" y="10501025"/>
            <a:ext cx="3983323" cy="412631"/>
          </a:xfrm>
          <a:prstGeom prst="rect">
            <a:avLst/>
          </a:prstGeom>
          <a:noFill/>
          <a:ln>
            <a:noFill/>
          </a:ln>
          <a:effectLst/>
          <a:extLst>
            <a:ext uri="{909E8E84-426E-40DD-AFC4-6F175D3DCCD1}">
              <a14:hiddenFill xmlns:a14="http://schemas.microsoft.com/office/drawing/2010/main">
                <a:solidFill>
                  <a:srgbClr val="161C32"/>
                </a:solidFill>
              </a14:hiddenFill>
            </a:ext>
            <a:ext uri="{91240B29-F687-4F45-9708-019B960494DF}">
              <a14:hiddenLine xmlns:a14="http://schemas.microsoft.com/office/drawing/2010/main" w="25400" algn="ctr">
                <a:solidFill>
                  <a:srgbClr val="00AFE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58738" indent="-3175" defTabSz="914400" eaLnBrk="0" fontAlgn="base" hangingPunct="0">
              <a:spcBef>
                <a:spcPts val="600"/>
              </a:spcBef>
              <a:spcAft>
                <a:spcPts val="600"/>
              </a:spcAft>
            </a:pPr>
            <a:r>
              <a:rPr kumimoji="0" lang="fr-FR" altLang="en-US" sz="3200" b="1" i="0" u="none" strike="noStrike" cap="none" spc="-150" normalizeH="0" baseline="0" dirty="0">
                <a:ln>
                  <a:noFill/>
                </a:ln>
                <a:solidFill>
                  <a:srgbClr val="FFFFFF"/>
                </a:solidFill>
                <a:effectLst/>
                <a:latin typeface="Arial" panose="020B0604020202020204" pitchFamily="34" charset="0"/>
                <a:cs typeface="Arial" panose="020B0604020202020204" pitchFamily="34" charset="0"/>
              </a:rPr>
              <a:t>72% of all Netflix content </a:t>
            </a:r>
            <a:r>
              <a:rPr lang="fr-FR" altLang="en-US" sz="3200" b="1" spc="-150" dirty="0">
                <a:solidFill>
                  <a:srgbClr val="FFFFFF"/>
                </a:solidFill>
                <a:latin typeface="Arial" panose="020B0604020202020204" pitchFamily="34" charset="0"/>
                <a:cs typeface="Arial" panose="020B0604020202020204" pitchFamily="34" charset="0"/>
              </a:rPr>
              <a:t>are</a:t>
            </a:r>
            <a:r>
              <a:rPr kumimoji="0" lang="fr-FR" altLang="en-US" sz="3200" b="1" i="0" u="none" strike="noStrike" cap="none" spc="-150" normalizeH="0" baseline="0" dirty="0">
                <a:ln>
                  <a:noFill/>
                </a:ln>
                <a:solidFill>
                  <a:srgbClr val="FFFFFF"/>
                </a:solidFill>
                <a:effectLst/>
                <a:latin typeface="Arial" panose="020B0604020202020204" pitchFamily="34" charset="0"/>
                <a:cs typeface="Arial" panose="020B0604020202020204" pitchFamily="34" charset="0"/>
              </a:rPr>
              <a:t> </a:t>
            </a:r>
            <a:r>
              <a:rPr kumimoji="0" lang="fr-FR" altLang="en-US" sz="3200" b="1" i="0" u="none" strike="noStrike" cap="none" spc="-150" normalizeH="0" baseline="0" dirty="0">
                <a:ln>
                  <a:noFill/>
                </a:ln>
                <a:solidFill>
                  <a:srgbClr val="66CFED"/>
                </a:solidFill>
                <a:effectLst/>
                <a:latin typeface="Arial" panose="020B0604020202020204" pitchFamily="34" charset="0"/>
                <a:cs typeface="Arial" panose="020B0604020202020204" pitchFamily="34" charset="0"/>
              </a:rPr>
              <a:t>Movies</a:t>
            </a:r>
            <a:endParaRPr lang="fr-FR" altLang="en-US" sz="3200" b="1" spc="-150" dirty="0">
              <a:solidFill>
                <a:srgbClr val="66CFED"/>
              </a:solidFill>
              <a:latin typeface="Arial" panose="020B0604020202020204" pitchFamily="34" charset="0"/>
              <a:cs typeface="Arial" panose="020B0604020202020204" pitchFamily="34" charset="0"/>
            </a:endParaRPr>
          </a:p>
        </p:txBody>
      </p:sp>
      <p:sp>
        <p:nvSpPr>
          <p:cNvPr id="133" name="Text Box 33">
            <a:extLst>
              <a:ext uri="{FF2B5EF4-FFF2-40B4-BE49-F238E27FC236}">
                <a16:creationId xmlns:a16="http://schemas.microsoft.com/office/drawing/2014/main" id="{9A4B39F3-F6B2-4582-8D6B-6DC223906A24}"/>
              </a:ext>
            </a:extLst>
          </p:cNvPr>
          <p:cNvSpPr txBox="1">
            <a:spLocks noChangeArrowheads="1"/>
          </p:cNvSpPr>
          <p:nvPr/>
        </p:nvSpPr>
        <p:spPr bwMode="auto">
          <a:xfrm>
            <a:off x="8730524" y="13308808"/>
            <a:ext cx="1260234" cy="617538"/>
          </a:xfrm>
          <a:prstGeom prst="rect">
            <a:avLst/>
          </a:prstGeom>
          <a:noFill/>
          <a:ln>
            <a:noFill/>
          </a:ln>
          <a:effectLst/>
          <a:extLst>
            <a:ext uri="{909E8E84-426E-40DD-AFC4-6F175D3DCCD1}">
              <a14:hiddenFill xmlns:a14="http://schemas.microsoft.com/office/drawing/2010/main">
                <a:solidFill>
                  <a:srgbClr val="46464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fr-FR" altLang="en-US" sz="2000" b="1" dirty="0">
                <a:solidFill>
                  <a:srgbClr val="00AFE1"/>
                </a:solidFill>
                <a:latin typeface="Century Gothic" panose="020B0502020202020204" pitchFamily="34" charset="0"/>
              </a:rPr>
              <a:t>Movies</a:t>
            </a:r>
            <a:endParaRPr kumimoji="0" lang="en-US" altLang="en-US" sz="2000" b="0" i="0" u="none" strike="noStrike" cap="none" normalizeH="0" baseline="0" dirty="0">
              <a:ln>
                <a:noFill/>
              </a:ln>
              <a:solidFill>
                <a:srgbClr val="00AFE1"/>
              </a:solidFill>
              <a:effectLst/>
              <a:latin typeface="Arial" panose="020B0604020202020204" pitchFamily="34" charset="0"/>
            </a:endParaRPr>
          </a:p>
        </p:txBody>
      </p:sp>
      <p:sp>
        <p:nvSpPr>
          <p:cNvPr id="183" name="TextBox 182">
            <a:extLst>
              <a:ext uri="{FF2B5EF4-FFF2-40B4-BE49-F238E27FC236}">
                <a16:creationId xmlns:a16="http://schemas.microsoft.com/office/drawing/2014/main" id="{136C5FAC-773C-48BC-9F7E-8A08EF660A4F}"/>
              </a:ext>
            </a:extLst>
          </p:cNvPr>
          <p:cNvSpPr txBox="1"/>
          <p:nvPr/>
        </p:nvSpPr>
        <p:spPr>
          <a:xfrm>
            <a:off x="11190677" y="22816627"/>
            <a:ext cx="9792112" cy="4358694"/>
          </a:xfrm>
          <a:prstGeom prst="rect">
            <a:avLst/>
          </a:prstGeom>
          <a:noFill/>
        </p:spPr>
        <p:txBody>
          <a:bodyPr wrap="square" rtlCol="0">
            <a:spAutoFit/>
          </a:bodyPr>
          <a:lstStyle/>
          <a:p>
            <a:pPr>
              <a:lnSpc>
                <a:spcPts val="3500"/>
              </a:lnSpc>
              <a:spcAft>
                <a:spcPts val="1200"/>
              </a:spcAft>
            </a:pPr>
            <a:r>
              <a:rPr lang="en-GB" sz="3200" b="1" dirty="0">
                <a:solidFill>
                  <a:srgbClr val="FFFFFF"/>
                </a:solidFill>
                <a:latin typeface="Arial" panose="020B0604020202020204" pitchFamily="34" charset="0"/>
                <a:cs typeface="Arial" panose="020B0604020202020204" pitchFamily="34" charset="0"/>
              </a:rPr>
              <a:t>Conclusion </a:t>
            </a:r>
          </a:p>
          <a:p>
            <a:pPr>
              <a:lnSpc>
                <a:spcPts val="2700"/>
              </a:lnSpc>
              <a:spcAft>
                <a:spcPts val="1800"/>
              </a:spcAft>
            </a:pPr>
            <a:r>
              <a:rPr lang="en-GB" sz="2000" dirty="0">
                <a:solidFill>
                  <a:srgbClr val="FFFFFF"/>
                </a:solidFill>
                <a:latin typeface="Century Gothic" panose="020B0502020202020204" pitchFamily="34" charset="0"/>
              </a:rPr>
              <a:t>Netflix is increasing the amount of dollars dedicated for contents to make available more high-quality outputs that attract new customers (</a:t>
            </a:r>
            <a:r>
              <a:rPr lang="de-DE" sz="2000" dirty="0">
                <a:solidFill>
                  <a:srgbClr val="FFFFFF"/>
                </a:solidFill>
                <a:latin typeface="Century Gothic" panose="020B0502020202020204" pitchFamily="34" charset="0"/>
              </a:rPr>
              <a:t>Meng et al, 2022). Most of the content subscribers are interested in are listed under </a:t>
            </a:r>
            <a:r>
              <a:rPr lang="de-DE" sz="2000" b="1" dirty="0">
                <a:solidFill>
                  <a:srgbClr val="FFFFFF"/>
                </a:solidFill>
                <a:latin typeface="Century Gothic" panose="020B0502020202020204" pitchFamily="34" charset="0"/>
              </a:rPr>
              <a:t>drama</a:t>
            </a:r>
            <a:r>
              <a:rPr lang="de-DE" sz="2000" dirty="0">
                <a:solidFill>
                  <a:srgbClr val="FFFFFF"/>
                </a:solidFill>
                <a:latin typeface="Century Gothic" panose="020B0502020202020204" pitchFamily="34" charset="0"/>
              </a:rPr>
              <a:t>, </a:t>
            </a:r>
            <a:r>
              <a:rPr lang="de-DE" sz="2000" b="1" dirty="0">
                <a:solidFill>
                  <a:srgbClr val="FFFFFF"/>
                </a:solidFill>
                <a:latin typeface="Century Gothic" panose="020B0502020202020204" pitchFamily="34" charset="0"/>
              </a:rPr>
              <a:t>comedies</a:t>
            </a:r>
            <a:r>
              <a:rPr lang="de-DE" sz="2000" dirty="0">
                <a:solidFill>
                  <a:srgbClr val="FFFFFF"/>
                </a:solidFill>
                <a:latin typeface="Century Gothic" panose="020B0502020202020204" pitchFamily="34" charset="0"/>
              </a:rPr>
              <a:t> and </a:t>
            </a:r>
            <a:r>
              <a:rPr lang="de-DE" sz="2000" b="1" dirty="0">
                <a:solidFill>
                  <a:srgbClr val="FFFFFF"/>
                </a:solidFill>
                <a:latin typeface="Century Gothic" panose="020B0502020202020204" pitchFamily="34" charset="0"/>
              </a:rPr>
              <a:t>action &amp; adventure</a:t>
            </a:r>
            <a:r>
              <a:rPr lang="de-DE" sz="2000" dirty="0">
                <a:solidFill>
                  <a:srgbClr val="FFFFFF"/>
                </a:solidFill>
                <a:latin typeface="Century Gothic" panose="020B0502020202020204" pitchFamily="34" charset="0"/>
              </a:rPr>
              <a:t>. Netflix is producing more content for </a:t>
            </a:r>
            <a:r>
              <a:rPr lang="de-DE" sz="2000" b="1" dirty="0">
                <a:solidFill>
                  <a:srgbClr val="FFFFFF"/>
                </a:solidFill>
                <a:latin typeface="Century Gothic" panose="020B0502020202020204" pitchFamily="34" charset="0"/>
              </a:rPr>
              <a:t>adults</a:t>
            </a:r>
            <a:r>
              <a:rPr lang="de-DE" sz="2000" dirty="0">
                <a:solidFill>
                  <a:srgbClr val="FFFFFF"/>
                </a:solidFill>
                <a:latin typeface="Century Gothic" panose="020B0502020202020204" pitchFamily="34" charset="0"/>
              </a:rPr>
              <a:t>. Recent trends show an increase in the number of </a:t>
            </a:r>
            <a:r>
              <a:rPr lang="de-DE" sz="2000" b="1" dirty="0">
                <a:solidFill>
                  <a:srgbClr val="FFFFFF"/>
                </a:solidFill>
                <a:latin typeface="Century Gothic" panose="020B0502020202020204" pitchFamily="34" charset="0"/>
              </a:rPr>
              <a:t>teens</a:t>
            </a:r>
            <a:r>
              <a:rPr lang="de-DE" sz="2000" dirty="0">
                <a:solidFill>
                  <a:srgbClr val="FFFFFF"/>
                </a:solidFill>
                <a:latin typeface="Century Gothic" panose="020B0502020202020204" pitchFamily="34" charset="0"/>
              </a:rPr>
              <a:t> content.</a:t>
            </a:r>
          </a:p>
          <a:p>
            <a:pPr>
              <a:lnSpc>
                <a:spcPts val="2700"/>
              </a:lnSpc>
              <a:spcAft>
                <a:spcPts val="1800"/>
              </a:spcAft>
            </a:pPr>
            <a:r>
              <a:rPr lang="en-GB" sz="2000" dirty="0">
                <a:solidFill>
                  <a:srgbClr val="FFFFFF"/>
                </a:solidFill>
                <a:latin typeface="Century Gothic" panose="020B0502020202020204" pitchFamily="34" charset="0"/>
              </a:rPr>
              <a:t>With the internet becoming more affordable in other countries, Netflix is leveraging the cheaper internet to invade other nations </a:t>
            </a:r>
            <a:r>
              <a:rPr kumimoji="0" lang="en-GB" altLang="en-US" sz="2000" b="0" i="0" u="none" strike="noStrike" cap="none" normalizeH="0" baseline="0" dirty="0">
                <a:ln>
                  <a:noFill/>
                </a:ln>
                <a:solidFill>
                  <a:srgbClr val="FFFFFF"/>
                </a:solidFill>
                <a:effectLst/>
                <a:latin typeface="Century Gothic" panose="020B0502020202020204" pitchFamily="34" charset="0"/>
              </a:rPr>
              <a:t>(About Netflix, 2016). </a:t>
            </a:r>
            <a:r>
              <a:rPr kumimoji="0" lang="en-GB" altLang="en-US" sz="2000" b="1" i="0" u="none" strike="noStrike" cap="none" normalizeH="0" baseline="0" dirty="0">
                <a:ln>
                  <a:noFill/>
                </a:ln>
                <a:solidFill>
                  <a:srgbClr val="FFFFFF"/>
                </a:solidFill>
                <a:effectLst/>
                <a:latin typeface="Century Gothic" panose="020B0502020202020204" pitchFamily="34" charset="0"/>
              </a:rPr>
              <a:t>India</a:t>
            </a:r>
            <a:r>
              <a:rPr kumimoji="0" lang="en-GB" altLang="en-US" sz="2000" b="0" i="0" u="none" strike="noStrike" cap="none" normalizeH="0" baseline="0" dirty="0">
                <a:ln>
                  <a:noFill/>
                </a:ln>
                <a:solidFill>
                  <a:srgbClr val="FFFFFF"/>
                </a:solidFill>
                <a:effectLst/>
                <a:latin typeface="Century Gothic" panose="020B0502020202020204" pitchFamily="34" charset="0"/>
              </a:rPr>
              <a:t> and the </a:t>
            </a:r>
            <a:r>
              <a:rPr kumimoji="0" lang="en-GB" altLang="en-US" sz="2000" b="1" i="0" u="none" strike="noStrike" cap="none" normalizeH="0" baseline="0" dirty="0">
                <a:ln>
                  <a:noFill/>
                </a:ln>
                <a:solidFill>
                  <a:srgbClr val="FFFFFF"/>
                </a:solidFill>
                <a:effectLst/>
                <a:latin typeface="Century Gothic" panose="020B0502020202020204" pitchFamily="34" charset="0"/>
              </a:rPr>
              <a:t>UK</a:t>
            </a:r>
            <a:r>
              <a:rPr kumimoji="0" lang="en-GB" altLang="en-US" sz="2000" b="0" i="0" u="none" strike="noStrike" cap="none" normalizeH="0" baseline="0" dirty="0">
                <a:ln>
                  <a:noFill/>
                </a:ln>
                <a:solidFill>
                  <a:srgbClr val="FFFFFF"/>
                </a:solidFill>
                <a:effectLst/>
                <a:latin typeface="Century Gothic" panose="020B0502020202020204" pitchFamily="34" charset="0"/>
              </a:rPr>
              <a:t> join the </a:t>
            </a:r>
            <a:r>
              <a:rPr kumimoji="0" lang="en-GB" altLang="en-US" sz="2000" b="1" i="0" u="none" strike="noStrike" cap="none" normalizeH="0" baseline="0" dirty="0">
                <a:ln>
                  <a:noFill/>
                </a:ln>
                <a:solidFill>
                  <a:srgbClr val="FFFFFF"/>
                </a:solidFill>
                <a:effectLst/>
                <a:latin typeface="Century Gothic" panose="020B0502020202020204" pitchFamily="34" charset="0"/>
              </a:rPr>
              <a:t>US</a:t>
            </a:r>
            <a:r>
              <a:rPr kumimoji="0" lang="en-GB" altLang="en-US" sz="2000" b="0" i="0" u="none" strike="noStrike" cap="none" normalizeH="0" baseline="0" dirty="0">
                <a:ln>
                  <a:noFill/>
                </a:ln>
                <a:solidFill>
                  <a:srgbClr val="FFFFFF"/>
                </a:solidFill>
                <a:effectLst/>
                <a:latin typeface="Century Gothic" panose="020B0502020202020204" pitchFamily="34" charset="0"/>
              </a:rPr>
              <a:t> as the top producing nations. Since Netflix is a US company, Netflix inherited Hollywood’s culture of releasing the greatest content on </a:t>
            </a:r>
            <a:r>
              <a:rPr kumimoji="0" lang="en-GB" altLang="en-US" sz="2000" b="1" i="0" u="none" strike="noStrike" cap="none" normalizeH="0" baseline="0" dirty="0">
                <a:ln>
                  <a:noFill/>
                </a:ln>
                <a:solidFill>
                  <a:srgbClr val="FFFFFF"/>
                </a:solidFill>
                <a:effectLst/>
                <a:latin typeface="Century Gothic" panose="020B0502020202020204" pitchFamily="34" charset="0"/>
              </a:rPr>
              <a:t>Friday</a:t>
            </a:r>
            <a:r>
              <a:rPr kumimoji="0" lang="en-GB" altLang="en-US" sz="2000" b="0" i="0" u="none" strike="noStrike" cap="none" normalizeH="0" baseline="0" dirty="0">
                <a:ln>
                  <a:noFill/>
                </a:ln>
                <a:solidFill>
                  <a:srgbClr val="FFFFFF"/>
                </a:solidFill>
                <a:effectLst/>
                <a:latin typeface="Century Gothic" panose="020B0502020202020204" pitchFamily="34" charset="0"/>
              </a:rPr>
              <a:t>.</a:t>
            </a:r>
            <a:endParaRPr lang="en-GB" sz="2000" dirty="0">
              <a:solidFill>
                <a:srgbClr val="FFFFFF"/>
              </a:solidFill>
              <a:latin typeface="Century Gothic" panose="020B0502020202020204" pitchFamily="34" charset="0"/>
            </a:endParaRPr>
          </a:p>
        </p:txBody>
      </p:sp>
      <p:sp>
        <p:nvSpPr>
          <p:cNvPr id="67" name="TextBox 66">
            <a:extLst>
              <a:ext uri="{FF2B5EF4-FFF2-40B4-BE49-F238E27FC236}">
                <a16:creationId xmlns:a16="http://schemas.microsoft.com/office/drawing/2014/main" id="{027100BB-8C30-45B7-A0D7-F9A3E2DBC7DD}"/>
              </a:ext>
            </a:extLst>
          </p:cNvPr>
          <p:cNvSpPr txBox="1"/>
          <p:nvPr/>
        </p:nvSpPr>
        <p:spPr>
          <a:xfrm>
            <a:off x="11016918" y="10431416"/>
            <a:ext cx="5609295" cy="1077218"/>
          </a:xfrm>
          <a:prstGeom prst="rect">
            <a:avLst/>
          </a:prstGeom>
          <a:noFill/>
        </p:spPr>
        <p:txBody>
          <a:bodyPr wrap="square" rtlCol="0">
            <a:spAutoFit/>
          </a:bodyPr>
          <a:lstStyle/>
          <a:p>
            <a:pPr>
              <a:spcAft>
                <a:spcPts val="1200"/>
              </a:spcAft>
            </a:pPr>
            <a:r>
              <a:rPr lang="fr-FR" sz="3200" b="1" dirty="0">
                <a:solidFill>
                  <a:schemeClr val="bg1"/>
                </a:solidFill>
                <a:latin typeface="Arial" panose="020B0604020202020204" pitchFamily="34" charset="0"/>
                <a:cs typeface="Arial" panose="020B0604020202020204" pitchFamily="34" charset="0"/>
              </a:rPr>
              <a:t>21% </a:t>
            </a:r>
            <a:r>
              <a:rPr lang="fr-FR" sz="3200" dirty="0">
                <a:solidFill>
                  <a:schemeClr val="bg1"/>
                </a:solidFill>
                <a:latin typeface="Arial" panose="020B0604020202020204" pitchFamily="34" charset="0"/>
                <a:cs typeface="Arial" panose="020B0604020202020204" pitchFamily="34" charset="0"/>
              </a:rPr>
              <a:t>of all Netflix content are listed in </a:t>
            </a:r>
            <a:r>
              <a:rPr lang="fr-FR" sz="3200" b="1" dirty="0">
                <a:solidFill>
                  <a:srgbClr val="FFFF00"/>
                </a:solidFill>
                <a:latin typeface="Arial" panose="020B0604020202020204" pitchFamily="34" charset="0"/>
                <a:cs typeface="Arial" panose="020B0604020202020204" pitchFamily="34" charset="0"/>
              </a:rPr>
              <a:t>Drama</a:t>
            </a:r>
            <a:endParaRPr lang="en-GB" sz="3200" b="1" dirty="0">
              <a:solidFill>
                <a:srgbClr val="FFFF00"/>
              </a:solidFill>
              <a:latin typeface="Arial" panose="020B0604020202020204" pitchFamily="34" charset="0"/>
              <a:cs typeface="Arial" panose="020B0604020202020204" pitchFamily="34" charset="0"/>
            </a:endParaRPr>
          </a:p>
        </p:txBody>
      </p:sp>
      <p:sp>
        <p:nvSpPr>
          <p:cNvPr id="1045" name="TextBox 1044">
            <a:extLst>
              <a:ext uri="{FF2B5EF4-FFF2-40B4-BE49-F238E27FC236}">
                <a16:creationId xmlns:a16="http://schemas.microsoft.com/office/drawing/2014/main" id="{CAA3BB0C-79E4-4C3F-98DA-18F9930743AE}"/>
              </a:ext>
            </a:extLst>
          </p:cNvPr>
          <p:cNvSpPr txBox="1"/>
          <p:nvPr/>
        </p:nvSpPr>
        <p:spPr>
          <a:xfrm>
            <a:off x="16822733" y="10446542"/>
            <a:ext cx="4385042" cy="1077218"/>
          </a:xfrm>
          <a:prstGeom prst="rect">
            <a:avLst/>
          </a:prstGeom>
          <a:noFill/>
        </p:spPr>
        <p:txBody>
          <a:bodyPr wrap="square" rtlCol="0">
            <a:spAutoFit/>
          </a:bodyPr>
          <a:lstStyle/>
          <a:p>
            <a:pPr>
              <a:spcAft>
                <a:spcPts val="1200"/>
              </a:spcAft>
            </a:pPr>
            <a:r>
              <a:rPr lang="fr-FR" sz="3200" b="1" dirty="0">
                <a:solidFill>
                  <a:schemeClr val="bg1"/>
                </a:solidFill>
                <a:latin typeface="Arial" panose="020B0604020202020204" pitchFamily="34" charset="0"/>
                <a:cs typeface="Arial" panose="020B0604020202020204" pitchFamily="34" charset="0"/>
              </a:rPr>
              <a:t>47% </a:t>
            </a:r>
            <a:r>
              <a:rPr lang="fr-FR" sz="3200" dirty="0">
                <a:solidFill>
                  <a:srgbClr val="FFFFFF"/>
                </a:solidFill>
                <a:latin typeface="Arial" panose="020B0604020202020204" pitchFamily="34" charset="0"/>
                <a:cs typeface="Arial" panose="020B0604020202020204" pitchFamily="34" charset="0"/>
              </a:rPr>
              <a:t>of Netflix titles are </a:t>
            </a:r>
            <a:r>
              <a:rPr lang="fr-FR" sz="3200" b="1" dirty="0">
                <a:solidFill>
                  <a:srgbClr val="FFFF00"/>
                </a:solidFill>
                <a:latin typeface="Arial" panose="020B0604020202020204" pitchFamily="34" charset="0"/>
                <a:cs typeface="Arial" panose="020B0604020202020204" pitchFamily="34" charset="0"/>
              </a:rPr>
              <a:t>Adult rated </a:t>
            </a:r>
            <a:r>
              <a:rPr lang="fr-FR" sz="3200" dirty="0">
                <a:solidFill>
                  <a:srgbClr val="FFFFFF"/>
                </a:solidFill>
                <a:latin typeface="Arial" panose="020B0604020202020204" pitchFamily="34" charset="0"/>
                <a:cs typeface="Arial" panose="020B0604020202020204" pitchFamily="34" charset="0"/>
              </a:rPr>
              <a:t>content</a:t>
            </a:r>
          </a:p>
        </p:txBody>
      </p:sp>
      <p:sp>
        <p:nvSpPr>
          <p:cNvPr id="117" name="TextBox 116">
            <a:extLst>
              <a:ext uri="{FF2B5EF4-FFF2-40B4-BE49-F238E27FC236}">
                <a16:creationId xmlns:a16="http://schemas.microsoft.com/office/drawing/2014/main" id="{2445C5EA-6738-4043-8E68-55EA24E1BBD0}"/>
              </a:ext>
            </a:extLst>
          </p:cNvPr>
          <p:cNvSpPr txBox="1"/>
          <p:nvPr/>
        </p:nvSpPr>
        <p:spPr>
          <a:xfrm>
            <a:off x="10887867" y="27605975"/>
            <a:ext cx="10258568" cy="2527615"/>
          </a:xfrm>
          <a:prstGeom prst="rect">
            <a:avLst/>
          </a:prstGeom>
          <a:solidFill>
            <a:srgbClr val="161C32"/>
          </a:solidFill>
        </p:spPr>
        <p:txBody>
          <a:bodyPr wrap="square" rtlCol="0">
            <a:spAutoFit/>
          </a:bodyPr>
          <a:lstStyle/>
          <a:p>
            <a:pPr marL="231775" marR="0">
              <a:buNone/>
            </a:pPr>
            <a:r>
              <a:rPr lang="en-GB" sz="2000" b="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REFERENCES</a:t>
            </a: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About Netflix. (2016)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Netflix Is Now Available Around the World - About Netflix</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Available at: </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https://about.netflix.com/en/news/netflix-is-now-available-around-the-world</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(Accessed: 12 August 2022).</a:t>
            </a:r>
          </a:p>
          <a:p>
            <a:pPr marL="231775" marR="0">
              <a:lnSpc>
                <a:spcPct val="115000"/>
              </a:lnSpc>
              <a:buNone/>
            </a:pPr>
            <a:r>
              <a:rPr lang="en-US"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Alexander, J. (2020). Netflix adds 15 million subscribers as people stream more than ever, but warns about tough road ahead.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The Verge</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21</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Alves, M. (2018) </a:t>
            </a:r>
            <a:r>
              <a:rPr lang="en-GB" sz="700" i="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Netflix: “The Crown” of entertainment</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(Doctoral dissertation). Available at: </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https://run.unl.pt/bitstream/10362/49547/1/Alves_2018.pdf</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(Accessed: 10 August 2022)</a:t>
            </a:r>
            <a:endPar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Daniele, G. (2015). </a:t>
            </a:r>
            <a:r>
              <a:rPr lang="en-GB" sz="700" i="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Netflix: TV series during the Web 2.0 era</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Available at: </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https://www.academia.edu/14144614/Netflix_TV_series_during_the_Web_2_0_era</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(Accessed: 10 August 2022)</a:t>
            </a:r>
            <a:endPar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Keating, G. (2013). Netflixed: </a:t>
            </a:r>
            <a:r>
              <a:rPr lang="en-GB" sz="700" i="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The Epic Battle for America’s Eyeballs</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New York: Penguin</a:t>
            </a:r>
            <a:endPar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Kumar, J., Gupta, A. and Dixit, S., 2020. Netflix: SVoD entertainment of next gen. </a:t>
            </a:r>
            <a:r>
              <a:rPr lang="en-GB" sz="700" i="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Emerald Emerging Markets Case Studies</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Available at : </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https://www.emerald.com/insight/content/doi/10.1108/EEMCS-04-2020-0108/full/html</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Accessed: 9 August 2022)</a:t>
            </a:r>
            <a:endPar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231775" marR="0">
              <a:lnSpc>
                <a:spcPct val="115000"/>
              </a:lnSpc>
              <a:buNone/>
            </a:pP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Lotz, A. (2021) In between the global and the local: Mapping the geographies of Netflix as a multinational service.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International Journal of Cultural Studies</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24</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(2), pp.195-215. Available at : </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https://doi.org/10.1177%2F1367877920953166</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(Accessed: 11 August 2022)</a:t>
            </a: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Meng, H., Zhang, J., Zhang, Y. and Zhou, W. (2022). An Assessment about the Business and Profitability Analysis for Netflix. In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2022 2nd International Conference on Enterprise Management and Economic Development (ICEMED 2022)</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(pp. 467-477). Atlantis Press. Available at : </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https://doi.org/10.2991/aebmr.k.220603.076</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(Accessed: 14 August 2021)</a:t>
            </a:r>
          </a:p>
          <a:p>
            <a:pPr marL="231775" marR="0">
              <a:lnSpc>
                <a:spcPct val="115000"/>
              </a:lnSpc>
              <a:buNone/>
            </a:pP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Nafees, L., Gupta, R., Banerjee, S., Kalia, S. and Mehdi, M. (2019). Netflix in India: Too Good a Market to Give Up!. In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SAGE Business Cases</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NeilsonJournals Publishing. Available at: https://dx.doi.org/10.4135/9781529753684. (Accessed: 11 August 2022)</a:t>
            </a: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Netflix (2022)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Netflix - Overview - Profile</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Available at: </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https://ir.netflix.net/ir-overview/profile/default.aspx</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(Accessed: 11 August 2022).</a:t>
            </a: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Netflix Help Center, (2022).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Where is Netflix available?</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Available at: https://help.netflix.com/en/node/14164 Accessed 12 August 2022.</a:t>
            </a: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News NCR. (2022) </a:t>
            </a:r>
            <a:r>
              <a:rPr lang="en-GB" sz="700" i="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Friday Release: The reason why movies are released on Friday is not just the weekend. </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Available</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https://www.newsncr.com/entertainment/friday-release-the-reason-why-movies-are-released-on-friday-is-not-just-the-weekend</a:t>
            </a:r>
            <a:r>
              <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Accessed: 11 August 2022).</a:t>
            </a:r>
          </a:p>
          <a:p>
            <a:pPr marL="231775" marR="0">
              <a:buNone/>
            </a:pP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Onyusheva, I. and Baker, A. (2021). NETFLIX: A CASE STUDY ON INTERNATIONAL BUSINESS STRATEGY DEVELOPMENT. </a:t>
            </a:r>
            <a:r>
              <a:rPr lang="en-GB" sz="700" i="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The EUrASEANs: journal on global socio-economic dynamics</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a:t>
            </a:r>
            <a:r>
              <a:rPr lang="en-GB" sz="700" i="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6</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(31), pp.40-52. Available at: </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https://euraseans.com/index.php/journal/article/view/288</a:t>
            </a:r>
            <a:r>
              <a:rPr lang="en-GB" sz="7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 (Accessed: 9 August 2022).</a:t>
            </a:r>
            <a:endParaRPr lang="en-GB" sz="7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1031" name="Text Box 46">
            <a:extLst>
              <a:ext uri="{FF2B5EF4-FFF2-40B4-BE49-F238E27FC236}">
                <a16:creationId xmlns:a16="http://schemas.microsoft.com/office/drawing/2014/main" id="{5A88D2B9-8D0C-4EF5-8877-8755B953FB24}"/>
              </a:ext>
            </a:extLst>
          </p:cNvPr>
          <p:cNvSpPr txBox="1">
            <a:spLocks noChangeArrowheads="1"/>
          </p:cNvSpPr>
          <p:nvPr/>
        </p:nvSpPr>
        <p:spPr bwMode="auto">
          <a:xfrm>
            <a:off x="698114" y="15325868"/>
            <a:ext cx="10115924" cy="1139760"/>
          </a:xfrm>
          <a:prstGeom prst="rect">
            <a:avLst/>
          </a:prstGeom>
          <a:noFill/>
          <a:ln>
            <a:noFill/>
          </a:ln>
          <a:effectLst/>
          <a:extLst>
            <a:ext uri="{909E8E84-426E-40DD-AFC4-6F175D3DCCD1}">
              <a14:hiddenFill xmlns:a14="http://schemas.microsoft.com/office/drawing/2010/main">
                <a:solidFill>
                  <a:srgbClr val="161C32"/>
                </a:solidFill>
              </a14:hiddenFill>
            </a:ext>
            <a:ext uri="{91240B29-F687-4F45-9708-019B960494DF}">
              <a14:hiddenLine xmlns:a14="http://schemas.microsoft.com/office/drawing/2010/main" w="25400" algn="ctr">
                <a:solidFill>
                  <a:srgbClr val="00AFE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spcBef>
                <a:spcPct val="0"/>
              </a:spcBef>
              <a:spcAft>
                <a:spcPts val="800"/>
              </a:spcAft>
              <a:buClrTx/>
              <a:buSzTx/>
              <a:buFontTx/>
              <a:buNone/>
              <a:tabLst/>
            </a:pPr>
            <a:r>
              <a:rPr kumimoji="0" lang="fr-FR" altLang="en-US" sz="32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The </a:t>
            </a:r>
            <a:r>
              <a:rPr kumimoji="0" lang="fr-FR" altLang="en-US" sz="3200" b="1" i="0" u="none" strike="noStrike" cap="none" normalizeH="0" baseline="0" dirty="0">
                <a:ln>
                  <a:noFill/>
                </a:ln>
                <a:solidFill>
                  <a:srgbClr val="E82E1A"/>
                </a:solidFill>
                <a:effectLst/>
                <a:latin typeface="Arial" panose="020B0604020202020204" pitchFamily="34" charset="0"/>
                <a:cs typeface="Arial" panose="020B0604020202020204" pitchFamily="34" charset="0"/>
              </a:rPr>
              <a:t>USA</a:t>
            </a:r>
            <a:r>
              <a:rPr kumimoji="0" lang="fr-FR" altLang="en-US" sz="32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 </a:t>
            </a:r>
            <a:r>
              <a:rPr lang="fr-FR" altLang="en-US" sz="3200" b="1" dirty="0">
                <a:solidFill>
                  <a:srgbClr val="E82E1A"/>
                </a:solidFill>
                <a:latin typeface="Arial" panose="020B0604020202020204" pitchFamily="34" charset="0"/>
                <a:cs typeface="Arial" panose="020B0604020202020204" pitchFamily="34" charset="0"/>
              </a:rPr>
              <a:t>India</a:t>
            </a:r>
            <a:r>
              <a:rPr kumimoji="0" lang="fr-FR" altLang="en-US" sz="3200" b="1" i="0" u="none" strike="noStrike" cap="none" normalizeH="0" baseline="0" dirty="0">
                <a:ln>
                  <a:noFill/>
                </a:ln>
                <a:solidFill>
                  <a:srgbClr val="66CFED"/>
                </a:solidFill>
                <a:effectLst/>
                <a:latin typeface="Arial" panose="020B0604020202020204" pitchFamily="34" charset="0"/>
                <a:cs typeface="Arial" panose="020B0604020202020204" pitchFamily="34" charset="0"/>
              </a:rPr>
              <a:t> </a:t>
            </a:r>
            <a:r>
              <a:rPr kumimoji="0" lang="fr-FR" altLang="en-US" sz="3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and the</a:t>
            </a:r>
            <a:r>
              <a:rPr kumimoji="0" lang="fr-FR" altLang="en-US" sz="3200" b="1" i="0" u="none" strike="noStrike" cap="none" normalizeH="0" baseline="0" dirty="0">
                <a:ln>
                  <a:noFill/>
                </a:ln>
                <a:solidFill>
                  <a:srgbClr val="66CFED"/>
                </a:solidFill>
                <a:effectLst/>
                <a:latin typeface="Arial" panose="020B0604020202020204" pitchFamily="34" charset="0"/>
                <a:cs typeface="Arial" panose="020B0604020202020204" pitchFamily="34" charset="0"/>
              </a:rPr>
              <a:t> </a:t>
            </a:r>
            <a:r>
              <a:rPr lang="fr-FR" altLang="en-US" sz="3200" b="1" dirty="0">
                <a:solidFill>
                  <a:srgbClr val="E82E1A"/>
                </a:solidFill>
                <a:latin typeface="Arial" panose="020B0604020202020204" pitchFamily="34" charset="0"/>
                <a:cs typeface="Arial" panose="020B0604020202020204" pitchFamily="34" charset="0"/>
              </a:rPr>
              <a:t>UK</a:t>
            </a:r>
            <a:r>
              <a:rPr kumimoji="0" lang="fr-FR" altLang="en-US" sz="3200" b="1" i="0" u="none" strike="noStrike" cap="none" normalizeH="0" baseline="0" dirty="0">
                <a:ln>
                  <a:noFill/>
                </a:ln>
                <a:solidFill>
                  <a:srgbClr val="66CFED"/>
                </a:solidFill>
                <a:effectLst/>
                <a:latin typeface="Arial" panose="020B0604020202020204" pitchFamily="34" charset="0"/>
                <a:cs typeface="Arial" panose="020B0604020202020204" pitchFamily="34" charset="0"/>
              </a:rPr>
              <a:t> </a:t>
            </a:r>
            <a:r>
              <a:rPr kumimoji="0" lang="fr-FR" altLang="en-US" sz="32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are the top content producing countries</a:t>
            </a:r>
          </a:p>
          <a:p>
            <a:pPr marL="0" marR="0" lvl="0" indent="0" algn="l" defTabSz="914400" rtl="0" eaLnBrk="0" fontAlgn="base" latinLnBrk="0" hangingPunct="0">
              <a:lnSpc>
                <a:spcPct val="150000"/>
              </a:lnSpc>
              <a:spcBef>
                <a:spcPct val="0"/>
              </a:spcBef>
              <a:spcAft>
                <a:spcPts val="800"/>
              </a:spcAft>
              <a:buClrTx/>
              <a:buSzTx/>
              <a:buFontTx/>
              <a:buNone/>
              <a:tabLst/>
            </a:pPr>
            <a:r>
              <a:rPr lang="en-GB" altLang="en-US" sz="2000" dirty="0">
                <a:solidFill>
                  <a:srgbClr val="FFFFFF"/>
                </a:solidFill>
                <a:latin typeface="Century Gothic" panose="020B0502020202020204" pitchFamily="34" charset="0"/>
              </a:rPr>
              <a:t>The English language also favours Netflix's growth in these countries </a:t>
            </a:r>
            <a:r>
              <a:rPr lang="fr-FR" sz="2000" dirty="0">
                <a:solidFill>
                  <a:srgbClr val="FFFFFF"/>
                </a:solidFill>
                <a:latin typeface="Century Gothic" panose="020B0502020202020204" pitchFamily="34" charset="0"/>
              </a:rPr>
              <a:t>(Lotz, 2021).</a:t>
            </a:r>
            <a:endParaRPr lang="en-GB" altLang="en-US" sz="2000" dirty="0">
              <a:solidFill>
                <a:srgbClr val="FFFFFF"/>
              </a:solidFill>
              <a:latin typeface="Century Gothic" panose="020B0502020202020204" pitchFamily="34" charset="0"/>
            </a:endParaRPr>
          </a:p>
        </p:txBody>
      </p:sp>
      <p:pic>
        <p:nvPicPr>
          <p:cNvPr id="79" name="Picture 78">
            <a:extLst>
              <a:ext uri="{FF2B5EF4-FFF2-40B4-BE49-F238E27FC236}">
                <a16:creationId xmlns:a16="http://schemas.microsoft.com/office/drawing/2014/main" id="{5AF30968-0DF7-443D-BCAF-E77B91438A5D}"/>
              </a:ext>
            </a:extLst>
          </p:cNvPr>
          <p:cNvPicPr>
            <a:picLocks noChangeAspect="1"/>
          </p:cNvPicPr>
          <p:nvPr/>
        </p:nvPicPr>
        <p:blipFill rotWithShape="1">
          <a:blip r:embed="rId16"/>
          <a:srcRect t="4651"/>
          <a:stretch/>
        </p:blipFill>
        <p:spPr>
          <a:xfrm>
            <a:off x="2303123" y="17250913"/>
            <a:ext cx="5542100" cy="4888944"/>
          </a:xfrm>
          <a:prstGeom prst="rect">
            <a:avLst/>
          </a:prstGeom>
        </p:spPr>
      </p:pic>
      <p:grpSp>
        <p:nvGrpSpPr>
          <p:cNvPr id="43" name="Group 42">
            <a:extLst>
              <a:ext uri="{FF2B5EF4-FFF2-40B4-BE49-F238E27FC236}">
                <a16:creationId xmlns:a16="http://schemas.microsoft.com/office/drawing/2014/main" id="{0D305E51-6D28-4324-A17F-4D82E270CD50}"/>
              </a:ext>
            </a:extLst>
          </p:cNvPr>
          <p:cNvGrpSpPr/>
          <p:nvPr/>
        </p:nvGrpSpPr>
        <p:grpSpPr>
          <a:xfrm>
            <a:off x="2933833" y="17255877"/>
            <a:ext cx="7447530" cy="1015663"/>
            <a:chOff x="4230801" y="17827253"/>
            <a:chExt cx="7447530" cy="1015663"/>
          </a:xfrm>
        </p:grpSpPr>
        <p:sp>
          <p:nvSpPr>
            <p:cNvPr id="32" name="TextBox 31">
              <a:extLst>
                <a:ext uri="{FF2B5EF4-FFF2-40B4-BE49-F238E27FC236}">
                  <a16:creationId xmlns:a16="http://schemas.microsoft.com/office/drawing/2014/main" id="{8559DF41-D371-4A9A-B501-D9ADF3C7E214}"/>
                </a:ext>
              </a:extLst>
            </p:cNvPr>
            <p:cNvSpPr txBox="1"/>
            <p:nvPr/>
          </p:nvSpPr>
          <p:spPr>
            <a:xfrm>
              <a:off x="7065750" y="17827253"/>
              <a:ext cx="4612581" cy="1015663"/>
            </a:xfrm>
            <a:prstGeom prst="rect">
              <a:avLst/>
            </a:prstGeom>
            <a:noFill/>
          </p:spPr>
          <p:txBody>
            <a:bodyPr wrap="square" rtlCol="0">
              <a:spAutoFit/>
            </a:bodyPr>
            <a:lstStyle/>
            <a:p>
              <a:r>
                <a:rPr lang="fr-FR" sz="2000" dirty="0">
                  <a:solidFill>
                    <a:srgbClr val="FFFFFF"/>
                  </a:solidFill>
                  <a:latin typeface="Century Gothic" panose="020B0502020202020204" pitchFamily="34" charset="0"/>
                </a:rPr>
                <a:t>The highest number of titles (39%) in </a:t>
              </a:r>
              <a:r>
                <a:rPr lang="fr-FR" sz="2000" b="1" dirty="0">
                  <a:solidFill>
                    <a:schemeClr val="bg1"/>
                  </a:solidFill>
                  <a:latin typeface="Century Gothic" panose="020B0502020202020204" pitchFamily="34" charset="0"/>
                </a:rPr>
                <a:t>United States </a:t>
              </a:r>
              <a:r>
                <a:rPr lang="fr-FR" sz="2000" dirty="0">
                  <a:solidFill>
                    <a:schemeClr val="bg1"/>
                  </a:solidFill>
                  <a:latin typeface="Century Gothic" panose="020B0502020202020204" pitchFamily="34" charset="0"/>
                </a:rPr>
                <a:t>is </a:t>
              </a:r>
              <a:r>
                <a:rPr lang="fr-FR" sz="2000" dirty="0">
                  <a:solidFill>
                    <a:srgbClr val="FFFFFF"/>
                  </a:solidFill>
                  <a:latin typeface="Century Gothic" panose="020B0502020202020204" pitchFamily="34" charset="0"/>
                </a:rPr>
                <a:t>because it’s the host country</a:t>
              </a:r>
              <a:r>
                <a:rPr lang="fr-FR" sz="2000" b="1" dirty="0">
                  <a:solidFill>
                    <a:srgbClr val="E82E1A"/>
                  </a:solidFill>
                  <a:latin typeface="Century Gothic" panose="020B0502020202020204" pitchFamily="34" charset="0"/>
                </a:rPr>
                <a:t> </a:t>
              </a:r>
              <a:r>
                <a:rPr lang="fr-FR" sz="2000" dirty="0">
                  <a:solidFill>
                    <a:srgbClr val="FFFFFF"/>
                  </a:solidFill>
                  <a:latin typeface="Century Gothic" panose="020B0502020202020204" pitchFamily="34" charset="0"/>
                </a:rPr>
                <a:t>since creation (Lotz, 2021).</a:t>
              </a:r>
              <a:endParaRPr lang="en-GB" sz="2000" dirty="0">
                <a:solidFill>
                  <a:srgbClr val="FFFFFF"/>
                </a:solidFill>
                <a:latin typeface="Century Gothic" panose="020B0502020202020204" pitchFamily="34" charset="0"/>
              </a:endParaRPr>
            </a:p>
          </p:txBody>
        </p:sp>
        <p:grpSp>
          <p:nvGrpSpPr>
            <p:cNvPr id="42" name="Group 41">
              <a:extLst>
                <a:ext uri="{FF2B5EF4-FFF2-40B4-BE49-F238E27FC236}">
                  <a16:creationId xmlns:a16="http://schemas.microsoft.com/office/drawing/2014/main" id="{7D757FE1-D08E-4790-8666-085511416CCE}"/>
                </a:ext>
              </a:extLst>
            </p:cNvPr>
            <p:cNvGrpSpPr/>
            <p:nvPr/>
          </p:nvGrpSpPr>
          <p:grpSpPr>
            <a:xfrm>
              <a:off x="4230801" y="18079555"/>
              <a:ext cx="2802276" cy="402431"/>
              <a:chOff x="4230801" y="18079555"/>
              <a:chExt cx="2802276" cy="402431"/>
            </a:xfrm>
          </p:grpSpPr>
          <p:cxnSp>
            <p:nvCxnSpPr>
              <p:cNvPr id="34" name="Straight Connector 33">
                <a:extLst>
                  <a:ext uri="{FF2B5EF4-FFF2-40B4-BE49-F238E27FC236}">
                    <a16:creationId xmlns:a16="http://schemas.microsoft.com/office/drawing/2014/main" id="{622AA0C5-697F-497E-8B5B-4E49F87B4651}"/>
                  </a:ext>
                </a:extLst>
              </p:cNvPr>
              <p:cNvCxnSpPr>
                <a:cxnSpLocks/>
              </p:cNvCxnSpPr>
              <p:nvPr/>
            </p:nvCxnSpPr>
            <p:spPr>
              <a:xfrm>
                <a:off x="4230801" y="18272157"/>
                <a:ext cx="2791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0D0FE3-643C-407B-B0FF-F0E60411F918}"/>
                  </a:ext>
                </a:extLst>
              </p:cNvPr>
              <p:cNvCxnSpPr>
                <a:cxnSpLocks/>
              </p:cNvCxnSpPr>
              <p:nvPr/>
            </p:nvCxnSpPr>
            <p:spPr>
              <a:xfrm>
                <a:off x="7033077" y="18079555"/>
                <a:ext cx="0" cy="4024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9" name="Group 58">
            <a:extLst>
              <a:ext uri="{FF2B5EF4-FFF2-40B4-BE49-F238E27FC236}">
                <a16:creationId xmlns:a16="http://schemas.microsoft.com/office/drawing/2014/main" id="{0837AE9A-F93E-4DA8-81E8-87C38DC60943}"/>
              </a:ext>
            </a:extLst>
          </p:cNvPr>
          <p:cNvGrpSpPr/>
          <p:nvPr/>
        </p:nvGrpSpPr>
        <p:grpSpPr>
          <a:xfrm>
            <a:off x="3939210" y="18888548"/>
            <a:ext cx="6616947" cy="1896618"/>
            <a:chOff x="2274825" y="18855798"/>
            <a:chExt cx="6616947" cy="1896618"/>
          </a:xfrm>
        </p:grpSpPr>
        <p:grpSp>
          <p:nvGrpSpPr>
            <p:cNvPr id="41" name="Group 40">
              <a:extLst>
                <a:ext uri="{FF2B5EF4-FFF2-40B4-BE49-F238E27FC236}">
                  <a16:creationId xmlns:a16="http://schemas.microsoft.com/office/drawing/2014/main" id="{078015AD-9FF4-414A-938F-7C54DCF2A316}"/>
                </a:ext>
              </a:extLst>
            </p:cNvPr>
            <p:cNvGrpSpPr/>
            <p:nvPr/>
          </p:nvGrpSpPr>
          <p:grpSpPr>
            <a:xfrm>
              <a:off x="2274825" y="19133663"/>
              <a:ext cx="1776010" cy="1618753"/>
              <a:chOff x="3498458" y="20043283"/>
              <a:chExt cx="1776010" cy="1618753"/>
            </a:xfrm>
          </p:grpSpPr>
          <p:cxnSp>
            <p:nvCxnSpPr>
              <p:cNvPr id="20" name="Straight Connector 19">
                <a:extLst>
                  <a:ext uri="{FF2B5EF4-FFF2-40B4-BE49-F238E27FC236}">
                    <a16:creationId xmlns:a16="http://schemas.microsoft.com/office/drawing/2014/main" id="{2725563D-5ACE-4CF8-BB7A-D4BF9472061F}"/>
                  </a:ext>
                </a:extLst>
              </p:cNvPr>
              <p:cNvCxnSpPr>
                <a:cxnSpLocks/>
              </p:cNvCxnSpPr>
              <p:nvPr/>
            </p:nvCxnSpPr>
            <p:spPr>
              <a:xfrm flipV="1">
                <a:off x="3498458" y="20246204"/>
                <a:ext cx="1429142" cy="14158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7329389-30AD-4953-BBD0-1BB65D484402}"/>
                  </a:ext>
                </a:extLst>
              </p:cNvPr>
              <p:cNvCxnSpPr>
                <a:cxnSpLocks/>
              </p:cNvCxnSpPr>
              <p:nvPr/>
            </p:nvCxnSpPr>
            <p:spPr>
              <a:xfrm flipV="1">
                <a:off x="4924425" y="20243029"/>
                <a:ext cx="334884" cy="18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D96A0CD-31C9-4BB4-B6FE-ACA0ACAA6187}"/>
                  </a:ext>
                </a:extLst>
              </p:cNvPr>
              <p:cNvCxnSpPr>
                <a:cxnSpLocks/>
              </p:cNvCxnSpPr>
              <p:nvPr/>
            </p:nvCxnSpPr>
            <p:spPr>
              <a:xfrm>
                <a:off x="5274468" y="20043283"/>
                <a:ext cx="0" cy="4024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C2CB5ADF-9902-4289-8C95-6A0040B2471D}"/>
                </a:ext>
              </a:extLst>
            </p:cNvPr>
            <p:cNvSpPr txBox="1"/>
            <p:nvPr/>
          </p:nvSpPr>
          <p:spPr>
            <a:xfrm>
              <a:off x="4089766" y="18855798"/>
              <a:ext cx="4802006" cy="1323439"/>
            </a:xfrm>
            <a:prstGeom prst="rect">
              <a:avLst/>
            </a:prstGeom>
            <a:noFill/>
          </p:spPr>
          <p:txBody>
            <a:bodyPr wrap="square" rtlCol="0">
              <a:spAutoFit/>
            </a:bodyPr>
            <a:lstStyle/>
            <a:p>
              <a:r>
                <a:rPr lang="fr-FR" sz="2000" dirty="0">
                  <a:solidFill>
                    <a:srgbClr val="FFFFFF"/>
                  </a:solidFill>
                  <a:latin typeface="Century Gothic" panose="020B0502020202020204" pitchFamily="34" charset="0"/>
                </a:rPr>
                <a:t>The growth </a:t>
              </a:r>
              <a:r>
                <a:rPr lang="fr-FR" sz="2000" dirty="0">
                  <a:solidFill>
                    <a:schemeClr val="bg1"/>
                  </a:solidFill>
                  <a:latin typeface="Century Gothic" panose="020B0502020202020204" pitchFamily="34" charset="0"/>
                </a:rPr>
                <a:t>in </a:t>
              </a:r>
              <a:r>
                <a:rPr lang="fr-FR" sz="2000" b="1" dirty="0">
                  <a:solidFill>
                    <a:schemeClr val="bg1"/>
                  </a:solidFill>
                  <a:latin typeface="Century Gothic" panose="020B0502020202020204" pitchFamily="34" charset="0"/>
                </a:rPr>
                <a:t>India</a:t>
              </a:r>
              <a:r>
                <a:rPr lang="fr-FR" sz="2000" dirty="0">
                  <a:solidFill>
                    <a:schemeClr val="bg1"/>
                  </a:solidFill>
                  <a:latin typeface="Century Gothic" panose="020B0502020202020204" pitchFamily="34" charset="0"/>
                </a:rPr>
                <a:t> is </a:t>
              </a:r>
              <a:r>
                <a:rPr lang="fr-FR" sz="2000" dirty="0">
                  <a:solidFill>
                    <a:srgbClr val="FFFFFF"/>
                  </a:solidFill>
                  <a:latin typeface="Century Gothic" panose="020B0502020202020204" pitchFamily="34" charset="0"/>
                </a:rPr>
                <a:t>a result of its large population size with youths aspiring for western lifestyle coupled with fast internet (Nafees et al, 2019)</a:t>
              </a:r>
              <a:endParaRPr lang="en-GB" sz="2000" dirty="0">
                <a:solidFill>
                  <a:srgbClr val="FFFFFF"/>
                </a:solidFill>
                <a:latin typeface="Century Gothic" panose="020B0502020202020204" pitchFamily="34" charset="0"/>
              </a:endParaRPr>
            </a:p>
          </p:txBody>
        </p:sp>
      </p:grpSp>
      <p:pic>
        <p:nvPicPr>
          <p:cNvPr id="66" name="Picture 65">
            <a:extLst>
              <a:ext uri="{FF2B5EF4-FFF2-40B4-BE49-F238E27FC236}">
                <a16:creationId xmlns:a16="http://schemas.microsoft.com/office/drawing/2014/main" id="{E142F186-1851-46A0-B32D-DA6B6BDFF5A1}"/>
              </a:ext>
            </a:extLst>
          </p:cNvPr>
          <p:cNvPicPr>
            <a:picLocks noChangeAspect="1"/>
          </p:cNvPicPr>
          <p:nvPr/>
        </p:nvPicPr>
        <p:blipFill>
          <a:blip r:embed="rId17"/>
          <a:stretch>
            <a:fillRect/>
          </a:stretch>
        </p:blipFill>
        <p:spPr>
          <a:xfrm>
            <a:off x="12012336" y="17874194"/>
            <a:ext cx="2927911" cy="4265663"/>
          </a:xfrm>
          <a:prstGeom prst="rect">
            <a:avLst/>
          </a:prstGeom>
        </p:spPr>
      </p:pic>
      <p:pic>
        <p:nvPicPr>
          <p:cNvPr id="77" name="Picture 76">
            <a:extLst>
              <a:ext uri="{FF2B5EF4-FFF2-40B4-BE49-F238E27FC236}">
                <a16:creationId xmlns:a16="http://schemas.microsoft.com/office/drawing/2014/main" id="{2618FBC7-EDB0-4412-9BFB-27A66050144B}"/>
              </a:ext>
            </a:extLst>
          </p:cNvPr>
          <p:cNvPicPr>
            <a:picLocks noChangeAspect="1"/>
          </p:cNvPicPr>
          <p:nvPr/>
        </p:nvPicPr>
        <p:blipFill>
          <a:blip r:embed="rId18"/>
          <a:stretch>
            <a:fillRect/>
          </a:stretch>
        </p:blipFill>
        <p:spPr>
          <a:xfrm>
            <a:off x="17712023" y="17874194"/>
            <a:ext cx="2927912" cy="4265664"/>
          </a:xfrm>
          <a:prstGeom prst="rect">
            <a:avLst/>
          </a:prstGeom>
        </p:spPr>
      </p:pic>
      <p:pic>
        <p:nvPicPr>
          <p:cNvPr id="83" name="Picture 82">
            <a:extLst>
              <a:ext uri="{FF2B5EF4-FFF2-40B4-BE49-F238E27FC236}">
                <a16:creationId xmlns:a16="http://schemas.microsoft.com/office/drawing/2014/main" id="{CF1C73F2-FAA4-4583-AD53-08AEE5EE80C8}"/>
              </a:ext>
            </a:extLst>
          </p:cNvPr>
          <p:cNvPicPr>
            <a:picLocks noChangeAspect="1"/>
          </p:cNvPicPr>
          <p:nvPr/>
        </p:nvPicPr>
        <p:blipFill>
          <a:blip r:embed="rId19"/>
          <a:stretch>
            <a:fillRect/>
          </a:stretch>
        </p:blipFill>
        <p:spPr>
          <a:xfrm>
            <a:off x="17386774" y="11690435"/>
            <a:ext cx="2673123" cy="2673123"/>
          </a:xfrm>
          <a:prstGeom prst="rect">
            <a:avLst/>
          </a:prstGeom>
        </p:spPr>
      </p:pic>
      <p:sp>
        <p:nvSpPr>
          <p:cNvPr id="135" name="TextBox 134">
            <a:extLst>
              <a:ext uri="{FF2B5EF4-FFF2-40B4-BE49-F238E27FC236}">
                <a16:creationId xmlns:a16="http://schemas.microsoft.com/office/drawing/2014/main" id="{2D5A5397-FACA-472B-9E47-1E44B605FB9A}"/>
              </a:ext>
            </a:extLst>
          </p:cNvPr>
          <p:cNvSpPr txBox="1"/>
          <p:nvPr/>
        </p:nvSpPr>
        <p:spPr>
          <a:xfrm>
            <a:off x="11190677" y="15330184"/>
            <a:ext cx="4441101" cy="1569660"/>
          </a:xfrm>
          <a:prstGeom prst="rect">
            <a:avLst/>
          </a:prstGeom>
          <a:noFill/>
        </p:spPr>
        <p:txBody>
          <a:bodyPr wrap="square" rtlCol="0">
            <a:spAutoFit/>
          </a:bodyPr>
          <a:lstStyle/>
          <a:p>
            <a:pPr>
              <a:spcAft>
                <a:spcPts val="1200"/>
              </a:spcAft>
            </a:pPr>
            <a:r>
              <a:rPr lang="fr-FR" sz="3200" dirty="0">
                <a:solidFill>
                  <a:schemeClr val="bg1"/>
                </a:solidFill>
                <a:latin typeface="Arial" panose="020B0604020202020204" pitchFamily="34" charset="0"/>
                <a:cs typeface="Arial" panose="020B0604020202020204" pitchFamily="34" charset="0"/>
              </a:rPr>
              <a:t>The </a:t>
            </a:r>
            <a:r>
              <a:rPr lang="fr-FR" sz="3200" b="1" dirty="0">
                <a:solidFill>
                  <a:schemeClr val="bg1"/>
                </a:solidFill>
                <a:latin typeface="Arial" panose="020B0604020202020204" pitchFamily="34" charset="0"/>
                <a:cs typeface="Arial" panose="020B0604020202020204" pitchFamily="34" charset="0"/>
              </a:rPr>
              <a:t>average duration </a:t>
            </a:r>
            <a:r>
              <a:rPr lang="fr-FR" sz="3200" dirty="0">
                <a:solidFill>
                  <a:schemeClr val="bg1"/>
                </a:solidFill>
                <a:latin typeface="Arial" panose="020B0604020202020204" pitchFamily="34" charset="0"/>
                <a:cs typeface="Arial" panose="020B0604020202020204" pitchFamily="34" charset="0"/>
              </a:rPr>
              <a:t>of </a:t>
            </a:r>
            <a:r>
              <a:rPr lang="fr-FR" sz="3200" b="1" dirty="0">
                <a:solidFill>
                  <a:srgbClr val="66CFED"/>
                </a:solidFill>
                <a:latin typeface="Arial" panose="020B0604020202020204" pitchFamily="34" charset="0"/>
                <a:cs typeface="Arial" panose="020B0604020202020204" pitchFamily="34" charset="0"/>
              </a:rPr>
              <a:t>Indian movies </a:t>
            </a:r>
            <a:r>
              <a:rPr lang="fr-FR" sz="3200" dirty="0">
                <a:solidFill>
                  <a:schemeClr val="bg1"/>
                </a:solidFill>
                <a:latin typeface="Arial" panose="020B0604020202020204" pitchFamily="34" charset="0"/>
                <a:cs typeface="Arial" panose="020B0604020202020204" pitchFamily="34" charset="0"/>
              </a:rPr>
              <a:t>is more than </a:t>
            </a:r>
            <a:r>
              <a:rPr lang="fr-FR" sz="3200" b="1" dirty="0">
                <a:solidFill>
                  <a:srgbClr val="66CFED"/>
                </a:solidFill>
                <a:latin typeface="Arial" panose="020B0604020202020204" pitchFamily="34" charset="0"/>
                <a:cs typeface="Arial" panose="020B0604020202020204" pitchFamily="34" charset="0"/>
              </a:rPr>
              <a:t>2 hours</a:t>
            </a:r>
            <a:endParaRPr lang="en-GB" sz="3200" b="1" dirty="0">
              <a:solidFill>
                <a:srgbClr val="66CFED"/>
              </a:solidFill>
              <a:latin typeface="Arial" panose="020B0604020202020204" pitchFamily="34" charset="0"/>
              <a:cs typeface="Arial" panose="020B0604020202020204" pitchFamily="34" charset="0"/>
            </a:endParaRPr>
          </a:p>
        </p:txBody>
      </p:sp>
      <p:sp>
        <p:nvSpPr>
          <p:cNvPr id="137" name="TextBox 136">
            <a:extLst>
              <a:ext uri="{FF2B5EF4-FFF2-40B4-BE49-F238E27FC236}">
                <a16:creationId xmlns:a16="http://schemas.microsoft.com/office/drawing/2014/main" id="{3852186D-1B8E-43CD-A371-49514120F6E0}"/>
              </a:ext>
            </a:extLst>
          </p:cNvPr>
          <p:cNvSpPr txBox="1"/>
          <p:nvPr/>
        </p:nvSpPr>
        <p:spPr>
          <a:xfrm>
            <a:off x="16196360" y="15289863"/>
            <a:ext cx="4950073" cy="1569660"/>
          </a:xfrm>
          <a:prstGeom prst="rect">
            <a:avLst/>
          </a:prstGeom>
          <a:noFill/>
        </p:spPr>
        <p:txBody>
          <a:bodyPr wrap="square" rtlCol="0">
            <a:spAutoFit/>
          </a:bodyPr>
          <a:lstStyle/>
          <a:p>
            <a:pPr>
              <a:spcAft>
                <a:spcPts val="1200"/>
              </a:spcAft>
            </a:pPr>
            <a:r>
              <a:rPr lang="fr-FR" sz="3200" dirty="0">
                <a:solidFill>
                  <a:schemeClr val="bg1"/>
                </a:solidFill>
                <a:latin typeface="Arial" panose="020B0604020202020204" pitchFamily="34" charset="0"/>
                <a:cs typeface="Arial" panose="020B0604020202020204" pitchFamily="34" charset="0"/>
              </a:rPr>
              <a:t>The average duration of </a:t>
            </a:r>
            <a:r>
              <a:rPr lang="fr-FR" sz="3200" b="1" dirty="0">
                <a:solidFill>
                  <a:srgbClr val="E82E1A"/>
                </a:solidFill>
                <a:latin typeface="Arial" panose="020B0604020202020204" pitchFamily="34" charset="0"/>
                <a:cs typeface="Arial" panose="020B0604020202020204" pitchFamily="34" charset="0"/>
              </a:rPr>
              <a:t>US TV shows </a:t>
            </a:r>
            <a:r>
              <a:rPr lang="fr-FR" sz="3200" dirty="0">
                <a:solidFill>
                  <a:schemeClr val="bg1"/>
                </a:solidFill>
                <a:latin typeface="Arial" panose="020B0604020202020204" pitchFamily="34" charset="0"/>
                <a:cs typeface="Arial" panose="020B0604020202020204" pitchFamily="34" charset="0"/>
              </a:rPr>
              <a:t>is generally longer than </a:t>
            </a:r>
            <a:r>
              <a:rPr lang="fr-FR" sz="3200" b="1" dirty="0">
                <a:solidFill>
                  <a:srgbClr val="E82E1A"/>
                </a:solidFill>
                <a:latin typeface="Arial" panose="020B0604020202020204" pitchFamily="34" charset="0"/>
                <a:cs typeface="Arial" panose="020B0604020202020204" pitchFamily="34" charset="0"/>
              </a:rPr>
              <a:t>2 seasons</a:t>
            </a:r>
            <a:endParaRPr lang="en-GB" sz="3200" b="1" dirty="0">
              <a:solidFill>
                <a:srgbClr val="E82E1A"/>
              </a:solidFill>
              <a:latin typeface="Arial" panose="020B0604020202020204" pitchFamily="34" charset="0"/>
              <a:cs typeface="Arial" panose="020B0604020202020204" pitchFamily="34" charset="0"/>
            </a:endParaRPr>
          </a:p>
        </p:txBody>
      </p:sp>
      <p:sp>
        <p:nvSpPr>
          <p:cNvPr id="138" name="Text Box 33">
            <a:extLst>
              <a:ext uri="{FF2B5EF4-FFF2-40B4-BE49-F238E27FC236}">
                <a16:creationId xmlns:a16="http://schemas.microsoft.com/office/drawing/2014/main" id="{AD610B15-8E56-4B61-BF9C-C6FD573AA8C8}"/>
              </a:ext>
            </a:extLst>
          </p:cNvPr>
          <p:cNvSpPr txBox="1">
            <a:spLocks noChangeArrowheads="1"/>
          </p:cNvSpPr>
          <p:nvPr/>
        </p:nvSpPr>
        <p:spPr bwMode="auto">
          <a:xfrm>
            <a:off x="12635933" y="17811869"/>
            <a:ext cx="1260234" cy="617538"/>
          </a:xfrm>
          <a:prstGeom prst="rect">
            <a:avLst/>
          </a:prstGeom>
          <a:noFill/>
          <a:ln>
            <a:noFill/>
          </a:ln>
          <a:effectLst/>
          <a:extLst>
            <a:ext uri="{909E8E84-426E-40DD-AFC4-6F175D3DCCD1}">
              <a14:hiddenFill xmlns:a14="http://schemas.microsoft.com/office/drawing/2010/main">
                <a:solidFill>
                  <a:srgbClr val="46464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2000" b="1" i="0" u="none" strike="noStrike" cap="none" normalizeH="0" baseline="0" dirty="0">
                <a:ln>
                  <a:noFill/>
                </a:ln>
                <a:solidFill>
                  <a:srgbClr val="66CFED"/>
                </a:solidFill>
                <a:effectLst/>
                <a:latin typeface="Century Gothic" panose="020B0502020202020204" pitchFamily="34" charset="0"/>
              </a:rPr>
              <a:t>Movies</a:t>
            </a:r>
            <a:endParaRPr kumimoji="0" lang="en-US" altLang="en-US" sz="1600" b="0" i="0" u="none" strike="noStrike" cap="none" normalizeH="0" baseline="0" dirty="0">
              <a:ln>
                <a:noFill/>
              </a:ln>
              <a:solidFill>
                <a:srgbClr val="66CFED"/>
              </a:solidFill>
              <a:effectLst/>
              <a:latin typeface="Arial" panose="020B0604020202020204" pitchFamily="34" charset="0"/>
            </a:endParaRPr>
          </a:p>
        </p:txBody>
      </p:sp>
      <p:sp>
        <p:nvSpPr>
          <p:cNvPr id="139" name="Text Box 33">
            <a:extLst>
              <a:ext uri="{FF2B5EF4-FFF2-40B4-BE49-F238E27FC236}">
                <a16:creationId xmlns:a16="http://schemas.microsoft.com/office/drawing/2014/main" id="{5CC0E8FC-86CA-4F0A-878C-DF3741E8504F}"/>
              </a:ext>
            </a:extLst>
          </p:cNvPr>
          <p:cNvSpPr txBox="1">
            <a:spLocks noChangeArrowheads="1"/>
          </p:cNvSpPr>
          <p:nvPr/>
        </p:nvSpPr>
        <p:spPr bwMode="auto">
          <a:xfrm>
            <a:off x="18605443" y="17931993"/>
            <a:ext cx="1680710" cy="617538"/>
          </a:xfrm>
          <a:prstGeom prst="rect">
            <a:avLst/>
          </a:prstGeom>
          <a:noFill/>
          <a:ln>
            <a:noFill/>
          </a:ln>
          <a:effectLst/>
          <a:extLst>
            <a:ext uri="{909E8E84-426E-40DD-AFC4-6F175D3DCCD1}">
              <a14:hiddenFill xmlns:a14="http://schemas.microsoft.com/office/drawing/2010/main">
                <a:solidFill>
                  <a:srgbClr val="46464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2000" b="1" i="0" u="none" strike="noStrike" cap="none" normalizeH="0" baseline="0" dirty="0">
                <a:ln>
                  <a:noFill/>
                </a:ln>
                <a:solidFill>
                  <a:srgbClr val="E92E1A"/>
                </a:solidFill>
                <a:effectLst/>
                <a:latin typeface="Century Gothic" panose="020B0502020202020204" pitchFamily="34" charset="0"/>
              </a:rPr>
              <a:t>TV Shows</a:t>
            </a:r>
            <a:endParaRPr kumimoji="0" lang="en-US" altLang="en-US" sz="1400" b="0" i="0" u="none" strike="noStrike" cap="none" normalizeH="0" baseline="0" dirty="0">
              <a:ln>
                <a:noFill/>
              </a:ln>
              <a:solidFill>
                <a:srgbClr val="E92E1A"/>
              </a:solidFill>
              <a:effectLst/>
              <a:latin typeface="Arial" panose="020B0604020202020204" pitchFamily="34" charset="0"/>
            </a:endParaRPr>
          </a:p>
        </p:txBody>
      </p:sp>
      <p:pic>
        <p:nvPicPr>
          <p:cNvPr id="7" name="Picture 6">
            <a:extLst>
              <a:ext uri="{FF2B5EF4-FFF2-40B4-BE49-F238E27FC236}">
                <a16:creationId xmlns:a16="http://schemas.microsoft.com/office/drawing/2014/main" id="{09E9D356-DA22-4F29-A2A6-807C310184F6}"/>
              </a:ext>
            </a:extLst>
          </p:cNvPr>
          <p:cNvPicPr>
            <a:picLocks noChangeAspect="1"/>
          </p:cNvPicPr>
          <p:nvPr/>
        </p:nvPicPr>
        <p:blipFill>
          <a:blip r:embed="rId20"/>
          <a:stretch>
            <a:fillRect/>
          </a:stretch>
        </p:blipFill>
        <p:spPr>
          <a:xfrm>
            <a:off x="11210646" y="11726498"/>
            <a:ext cx="4639322" cy="2695951"/>
          </a:xfrm>
          <a:prstGeom prst="rect">
            <a:avLst/>
          </a:prstGeom>
        </p:spPr>
      </p:pic>
      <p:pic>
        <p:nvPicPr>
          <p:cNvPr id="3" name="Picture 2" descr="A group of people sitting on a couch&#10;&#10;Description automatically generated with low confidence">
            <a:extLst>
              <a:ext uri="{FF2B5EF4-FFF2-40B4-BE49-F238E27FC236}">
                <a16:creationId xmlns:a16="http://schemas.microsoft.com/office/drawing/2014/main" id="{85582B31-F900-422A-9397-5DC461EBA6C1}"/>
              </a:ext>
            </a:extLst>
          </p:cNvPr>
          <p:cNvPicPr>
            <a:picLocks noChangeAspect="1"/>
          </p:cNvPicPr>
          <p:nvPr/>
        </p:nvPicPr>
        <p:blipFill rotWithShape="1">
          <a:blip r:embed="rId21">
            <a:extLst>
              <a:ext uri="{28A0092B-C50C-407E-A947-70E740481C1C}">
                <a14:useLocalDpi xmlns:a14="http://schemas.microsoft.com/office/drawing/2010/main" val="0"/>
              </a:ext>
            </a:extLst>
          </a:blip>
          <a:srcRect t="4982" r="2437" b="4739"/>
          <a:stretch/>
        </p:blipFill>
        <p:spPr>
          <a:xfrm>
            <a:off x="10838275" y="3396450"/>
            <a:ext cx="10118171" cy="6687848"/>
          </a:xfrm>
          <a:prstGeom prst="rect">
            <a:avLst/>
          </a:prstGeom>
        </p:spPr>
      </p:pic>
      <p:sp>
        <p:nvSpPr>
          <p:cNvPr id="72" name="Text Box 3">
            <a:extLst>
              <a:ext uri="{FF2B5EF4-FFF2-40B4-BE49-F238E27FC236}">
                <a16:creationId xmlns:a16="http://schemas.microsoft.com/office/drawing/2014/main" id="{6637344B-3271-469E-8C35-9ED4EA457F08}"/>
              </a:ext>
            </a:extLst>
          </p:cNvPr>
          <p:cNvSpPr txBox="1">
            <a:spLocks noChangeArrowheads="1"/>
          </p:cNvSpPr>
          <p:nvPr/>
        </p:nvSpPr>
        <p:spPr bwMode="auto">
          <a:xfrm>
            <a:off x="8075071" y="1287430"/>
            <a:ext cx="11253139" cy="652416"/>
          </a:xfrm>
          <a:prstGeom prst="rect">
            <a:avLst/>
          </a:prstGeom>
          <a:noFill/>
          <a:ln>
            <a:noFill/>
          </a:ln>
          <a:effectLst/>
        </p:spPr>
        <p:txBody>
          <a:bodyPr vert="horz" wrap="square" lIns="36576" tIns="36576" rIns="36576" bIns="36576" numCol="1" anchor="t" anchorCtr="0" compatLnSpc="1">
            <a:prstTxWarp prst="textNoShape">
              <a:avLst/>
            </a:prstTxWarp>
          </a:bodyPr>
          <a:lstStyle/>
          <a:p>
            <a:pPr defTabSz="914400" eaLnBrk="0" fontAlgn="base" hangingPunct="0">
              <a:spcBef>
                <a:spcPct val="0"/>
              </a:spcBef>
              <a:spcAft>
                <a:spcPct val="0"/>
              </a:spcAft>
            </a:pPr>
            <a:r>
              <a:rPr lang="en-GB" sz="2000" dirty="0">
                <a:solidFill>
                  <a:srgbClr val="FFFFFF"/>
                </a:solidFill>
                <a:latin typeface="Century Gothic" panose="020B0502020202020204" pitchFamily="34" charset="0"/>
              </a:rPr>
              <a:t>Netflix</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a:solidFill>
                  <a:srgbClr val="FFFFFF"/>
                </a:solidFill>
                <a:latin typeface="Century Gothic" panose="020B0502020202020204" pitchFamily="34" charset="0"/>
              </a:rPr>
              <a:t>is an online movie rentals business which started in 1997, covering just the United States at that time (Onyusheva and Baker, 2021). It was co-founded by Reed Hastings and Marc Randolph in August 1997 as a DVD-rental-by-mail firm (Alves, 2018). Netflix expanded into a </a:t>
            </a:r>
            <a:r>
              <a:rPr lang="en-GB" sz="2000" b="1" dirty="0">
                <a:solidFill>
                  <a:srgbClr val="E82E1A"/>
                </a:solidFill>
                <a:latin typeface="Century Gothic" panose="020B0502020202020204" pitchFamily="34" charset="0"/>
              </a:rPr>
              <a:t>streaming service in 2007</a:t>
            </a:r>
            <a:r>
              <a:rPr lang="en-GB" sz="2000" dirty="0">
                <a:solidFill>
                  <a:srgbClr val="FFFFFF"/>
                </a:solidFill>
                <a:latin typeface="Century Gothic" panose="020B0502020202020204" pitchFamily="34" charset="0"/>
              </a:rPr>
              <a:t>, eventually phasing out the DVD service (Keating, 2013).</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entury Gothic" panose="020B0502020202020204" pitchFamily="34" charset="0"/>
            </a:endParaRPr>
          </a:p>
        </p:txBody>
      </p:sp>
      <p:grpSp>
        <p:nvGrpSpPr>
          <p:cNvPr id="74" name="Group 73">
            <a:extLst>
              <a:ext uri="{FF2B5EF4-FFF2-40B4-BE49-F238E27FC236}">
                <a16:creationId xmlns:a16="http://schemas.microsoft.com/office/drawing/2014/main" id="{F8A6CFA6-5D2B-435C-A2BA-BC0E2922E5CF}"/>
              </a:ext>
            </a:extLst>
          </p:cNvPr>
          <p:cNvGrpSpPr/>
          <p:nvPr/>
        </p:nvGrpSpPr>
        <p:grpSpPr>
          <a:xfrm>
            <a:off x="7845223" y="11368156"/>
            <a:ext cx="3135695" cy="1683254"/>
            <a:chOff x="6757829" y="10515333"/>
            <a:chExt cx="3135695" cy="1683254"/>
          </a:xfrm>
        </p:grpSpPr>
        <p:sp>
          <p:nvSpPr>
            <p:cNvPr id="78" name="Text Box 49">
              <a:extLst>
                <a:ext uri="{FF2B5EF4-FFF2-40B4-BE49-F238E27FC236}">
                  <a16:creationId xmlns:a16="http://schemas.microsoft.com/office/drawing/2014/main" id="{58657C25-B50B-4F28-A4BD-0FD25D8B6468}"/>
                </a:ext>
              </a:extLst>
            </p:cNvPr>
            <p:cNvSpPr txBox="1">
              <a:spLocks noChangeArrowheads="1"/>
            </p:cNvSpPr>
            <p:nvPr/>
          </p:nvSpPr>
          <p:spPr bwMode="auto">
            <a:xfrm>
              <a:off x="7592026" y="11167195"/>
              <a:ext cx="1486360" cy="366503"/>
            </a:xfrm>
            <a:prstGeom prst="rect">
              <a:avLst/>
            </a:prstGeom>
            <a:noFill/>
            <a:ln>
              <a:noFill/>
            </a:ln>
            <a:effectLst/>
            <a:extLst>
              <a:ext uri="{909E8E84-426E-40DD-AFC4-6F175D3DCCD1}">
                <a14:hiddenFill xmlns:a14="http://schemas.microsoft.com/office/drawing/2010/main">
                  <a:solidFill>
                    <a:srgbClr val="46464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600" b="1" i="0" u="none" strike="noStrike" cap="none" normalizeH="0" baseline="0" dirty="0">
                  <a:ln>
                    <a:noFill/>
                  </a:ln>
                  <a:solidFill>
                    <a:srgbClr val="FFFFFF"/>
                  </a:solidFill>
                  <a:effectLst/>
                  <a:latin typeface="Century Gothic" panose="020B0502020202020204" pitchFamily="34" charset="0"/>
                </a:rPr>
                <a:t>7,290</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80" name="Chart 79">
              <a:extLst>
                <a:ext uri="{FF2B5EF4-FFF2-40B4-BE49-F238E27FC236}">
                  <a16:creationId xmlns:a16="http://schemas.microsoft.com/office/drawing/2014/main" id="{10A38F48-0D02-4985-BBCF-6DA9DA9F403E}"/>
                </a:ext>
              </a:extLst>
            </p:cNvPr>
            <p:cNvGraphicFramePr>
              <a:graphicFrameLocks/>
            </p:cNvGraphicFramePr>
            <p:nvPr>
              <p:extLst>
                <p:ext uri="{D42A27DB-BD31-4B8C-83A1-F6EECF244321}">
                  <p14:modId xmlns:p14="http://schemas.microsoft.com/office/powerpoint/2010/main" val="3038790906"/>
                </p:ext>
              </p:extLst>
            </p:nvPr>
          </p:nvGraphicFramePr>
          <p:xfrm>
            <a:off x="6757829" y="10515333"/>
            <a:ext cx="3135695" cy="1683254"/>
          </p:xfrm>
          <a:graphic>
            <a:graphicData uri="http://schemas.openxmlformats.org/drawingml/2006/chart">
              <c:chart xmlns:c="http://schemas.openxmlformats.org/drawingml/2006/chart" xmlns:r="http://schemas.openxmlformats.org/officeDocument/2006/relationships" r:id="rId22"/>
            </a:graphicData>
          </a:graphic>
        </p:graphicFrame>
      </p:grpSp>
      <p:pic>
        <p:nvPicPr>
          <p:cNvPr id="8" name="Picture 7" descr="Icon&#10;&#10;Description automatically generated">
            <a:extLst>
              <a:ext uri="{FF2B5EF4-FFF2-40B4-BE49-F238E27FC236}">
                <a16:creationId xmlns:a16="http://schemas.microsoft.com/office/drawing/2014/main" id="{711AB79B-8DA7-43E8-B4BD-6B1333DAF6C3}"/>
              </a:ext>
            </a:extLst>
          </p:cNvPr>
          <p:cNvPicPr>
            <a:picLocks noChangeAspect="1"/>
          </p:cNvPicPr>
          <p:nvPr/>
        </p:nvPicPr>
        <p:blipFill>
          <a:blip r:embed="rId23">
            <a:extLst>
              <a:ext uri="{BEBA8EAE-BF5A-486C-A8C5-ECC9F3942E4B}">
                <a14:imgProps xmlns:a14="http://schemas.microsoft.com/office/drawing/2010/main">
                  <a14:imgLayer r:embed="rId2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328211" y="233703"/>
            <a:ext cx="1628235" cy="1628235"/>
          </a:xfrm>
          <a:prstGeom prst="rect">
            <a:avLst/>
          </a:prstGeom>
        </p:spPr>
      </p:pic>
      <p:sp>
        <p:nvSpPr>
          <p:cNvPr id="91" name="Text Box 3">
            <a:extLst>
              <a:ext uri="{FF2B5EF4-FFF2-40B4-BE49-F238E27FC236}">
                <a16:creationId xmlns:a16="http://schemas.microsoft.com/office/drawing/2014/main" id="{F69BD73D-0FA5-433E-BE55-3A2F72739391}"/>
              </a:ext>
            </a:extLst>
          </p:cNvPr>
          <p:cNvSpPr txBox="1">
            <a:spLocks noChangeArrowheads="1"/>
          </p:cNvSpPr>
          <p:nvPr/>
        </p:nvSpPr>
        <p:spPr bwMode="auto">
          <a:xfrm>
            <a:off x="605385" y="296779"/>
            <a:ext cx="7705622" cy="2209684"/>
          </a:xfrm>
          <a:prstGeom prst="rect">
            <a:avLst/>
          </a:prstGeom>
          <a:solidFill>
            <a:schemeClr val="tx1">
              <a:alpha val="0"/>
            </a:schemeClr>
          </a:solidFill>
          <a:ln>
            <a:noFill/>
          </a:ln>
          <a:effec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ts val="9000"/>
              </a:lnSpc>
              <a:spcBef>
                <a:spcPct val="0"/>
              </a:spcBef>
              <a:spcAft>
                <a:spcPct val="0"/>
              </a:spcAft>
              <a:buClrTx/>
              <a:buSzTx/>
              <a:buFontTx/>
              <a:buNone/>
              <a:tabLst/>
            </a:pPr>
            <a:r>
              <a:rPr lang="fr-FR" altLang="en-US" sz="8800" b="1" dirty="0">
                <a:solidFill>
                  <a:srgbClr val="E82E1A"/>
                </a:solidFill>
                <a:latin typeface="Arial Black" panose="020B0A04020102020204" pitchFamily="34" charset="0"/>
              </a:rPr>
              <a:t>Netflix Onboarding </a:t>
            </a:r>
          </a:p>
        </p:txBody>
      </p:sp>
    </p:spTree>
    <p:extLst>
      <p:ext uri="{BB962C8B-B14F-4D97-AF65-F5344CB8AC3E}">
        <p14:creationId xmlns:p14="http://schemas.microsoft.com/office/powerpoint/2010/main" val="100528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C4AF-B4A3-498E-BF7A-F2A104BC6760}"/>
              </a:ext>
            </a:extLst>
          </p:cNvPr>
          <p:cNvSpPr>
            <a:spLocks noGrp="1"/>
          </p:cNvSpPr>
          <p:nvPr>
            <p:ph type="title"/>
          </p:nvPr>
        </p:nvSpPr>
        <p:spPr>
          <a:xfrm>
            <a:off x="1470124" y="1611882"/>
            <a:ext cx="18443377" cy="1525018"/>
          </a:xfrm>
        </p:spPr>
        <p:txBody>
          <a:bodyPr/>
          <a:lstStyle/>
          <a:p>
            <a:r>
              <a:rPr lang="fr-FR" sz="4400" b="1" dirty="0"/>
              <a:t>References</a:t>
            </a:r>
            <a:r>
              <a:rPr lang="fr-FR" dirty="0"/>
              <a:t> </a:t>
            </a:r>
            <a:endParaRPr lang="en-GB" dirty="0"/>
          </a:p>
        </p:txBody>
      </p:sp>
      <p:sp>
        <p:nvSpPr>
          <p:cNvPr id="3" name="Content Placeholder 2">
            <a:extLst>
              <a:ext uri="{FF2B5EF4-FFF2-40B4-BE49-F238E27FC236}">
                <a16:creationId xmlns:a16="http://schemas.microsoft.com/office/drawing/2014/main" id="{58135D9F-5393-4ADD-B981-845090C9D755}"/>
              </a:ext>
            </a:extLst>
          </p:cNvPr>
          <p:cNvSpPr>
            <a:spLocks noGrp="1"/>
          </p:cNvSpPr>
          <p:nvPr>
            <p:ph idx="1"/>
          </p:nvPr>
        </p:nvSpPr>
        <p:spPr>
          <a:xfrm>
            <a:off x="1470124" y="3136900"/>
            <a:ext cx="18443377" cy="24131819"/>
          </a:xfrm>
        </p:spPr>
        <p:txBody>
          <a:bodyPr>
            <a:normAutofit/>
          </a:bodyPr>
          <a:lstStyle/>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Times New Roman" panose="02020603050405020304" pitchFamily="18" charset="0"/>
              </a:rPr>
              <a:t>About Netflix. (2016)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Netflix Is Now Available Around the World - About Netflix</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Available at: </a:t>
            </a:r>
            <a:r>
              <a:rPr lang="en-GB" sz="1800" u="sng" dirty="0">
                <a:effectLst/>
                <a:latin typeface="Century Gothic" panose="020B0502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https://about.netflix.com/en/news/netflix-is-now-available-around-the-world</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(Accessed: 12 August 2022).</a:t>
            </a:r>
          </a:p>
          <a:p>
            <a:pPr marL="0" marR="0" indent="0">
              <a:lnSpc>
                <a:spcPct val="115000"/>
              </a:lnSpc>
              <a:spcBef>
                <a:spcPts val="0"/>
              </a:spcBef>
              <a:spcAft>
                <a:spcPts val="2400"/>
              </a:spcAft>
              <a:buNone/>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Alexander, J. (2020). Netflix adds 15 million subscribers as people stream more than ever, but warns about tough road ahead.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The Verge</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21</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a:t>
            </a: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Arial" panose="020B0604020202020204" pitchFamily="34" charset="0"/>
              </a:rPr>
              <a:t>Alves, M. (2018) </a:t>
            </a:r>
            <a:r>
              <a:rPr lang="en-GB" sz="1800" i="1" dirty="0">
                <a:effectLst/>
                <a:latin typeface="Century Gothic" panose="020B0502020202020204" pitchFamily="34" charset="0"/>
                <a:ea typeface="Calibri" panose="020F0502020204030204" pitchFamily="34" charset="0"/>
                <a:cs typeface="Arial" panose="020B0604020202020204" pitchFamily="34" charset="0"/>
              </a:rPr>
              <a:t>Netflix: “The Crown” of entertainment</a:t>
            </a:r>
            <a:r>
              <a:rPr lang="en-GB" sz="1800" dirty="0">
                <a:effectLst/>
                <a:latin typeface="Century Gothic" panose="020B0502020202020204" pitchFamily="34" charset="0"/>
                <a:ea typeface="Calibri" panose="020F0502020204030204" pitchFamily="34" charset="0"/>
                <a:cs typeface="Arial" panose="020B0604020202020204" pitchFamily="34" charset="0"/>
              </a:rPr>
              <a:t> (Doctoral dissertation). Available at: </a:t>
            </a:r>
            <a:r>
              <a:rPr lang="en-GB" sz="1800" u="sng" dirty="0">
                <a:effectLst/>
                <a:latin typeface="Century Gothic" panose="020B0502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https://run.unl.pt/bitstream/10362/49547/1/Alves_2018.pdf</a:t>
            </a:r>
            <a:r>
              <a:rPr lang="en-GB" sz="1800" dirty="0">
                <a:effectLst/>
                <a:latin typeface="Century Gothic" panose="020B0502020202020204" pitchFamily="34" charset="0"/>
                <a:ea typeface="Calibri" panose="020F0502020204030204" pitchFamily="34" charset="0"/>
                <a:cs typeface="Arial" panose="020B0604020202020204" pitchFamily="34" charset="0"/>
              </a:rPr>
              <a:t> (Accessed: 10 August 2022)</a:t>
            </a:r>
            <a:endParaRPr lang="en-GB"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Arial" panose="020B0604020202020204" pitchFamily="34" charset="0"/>
              </a:rPr>
              <a:t>Daniele, G. (2015). </a:t>
            </a:r>
            <a:r>
              <a:rPr lang="en-GB" sz="1800" i="1" dirty="0">
                <a:effectLst/>
                <a:latin typeface="Century Gothic" panose="020B0502020202020204" pitchFamily="34" charset="0"/>
                <a:ea typeface="Calibri" panose="020F0502020204030204" pitchFamily="34" charset="0"/>
                <a:cs typeface="Arial" panose="020B0604020202020204" pitchFamily="34" charset="0"/>
              </a:rPr>
              <a:t>Netflix: TV series during the Web 2.0 era</a:t>
            </a:r>
            <a:r>
              <a:rPr lang="en-GB" sz="1800" dirty="0">
                <a:effectLst/>
                <a:latin typeface="Century Gothic" panose="020B0502020202020204" pitchFamily="34" charset="0"/>
                <a:ea typeface="Calibri" panose="020F0502020204030204" pitchFamily="34" charset="0"/>
                <a:cs typeface="Arial" panose="020B0604020202020204" pitchFamily="34" charset="0"/>
              </a:rPr>
              <a:t>. Available at: </a:t>
            </a:r>
            <a:r>
              <a:rPr lang="en-GB" sz="1800" u="sng" dirty="0">
                <a:effectLst/>
                <a:latin typeface="Century Gothic" panose="020B0502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https://www.academia.edu/14144614/Netflix_TV_series_during_the_Web_2_0_era</a:t>
            </a:r>
            <a:r>
              <a:rPr lang="en-GB" sz="1800" dirty="0">
                <a:effectLst/>
                <a:latin typeface="Century Gothic" panose="020B0502020202020204" pitchFamily="34" charset="0"/>
                <a:ea typeface="Calibri" panose="020F0502020204030204" pitchFamily="34" charset="0"/>
                <a:cs typeface="Arial" panose="020B0604020202020204" pitchFamily="34" charset="0"/>
              </a:rPr>
              <a:t> (Accessed: 10 August 2022)</a:t>
            </a:r>
            <a:endParaRPr lang="en-GB"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Arial" panose="020B0604020202020204" pitchFamily="34" charset="0"/>
              </a:rPr>
              <a:t>Keating, G. (2013). Netflixed: </a:t>
            </a:r>
            <a:r>
              <a:rPr lang="en-GB" sz="1800" i="1" dirty="0">
                <a:effectLst/>
                <a:latin typeface="Century Gothic" panose="020B0502020202020204" pitchFamily="34" charset="0"/>
                <a:ea typeface="Calibri" panose="020F0502020204030204" pitchFamily="34" charset="0"/>
                <a:cs typeface="Arial" panose="020B0604020202020204" pitchFamily="34" charset="0"/>
              </a:rPr>
              <a:t>The Epic Battle for America’s Eyeballs</a:t>
            </a:r>
            <a:r>
              <a:rPr lang="en-GB" sz="1800" dirty="0">
                <a:effectLst/>
                <a:latin typeface="Century Gothic" panose="020B0502020202020204" pitchFamily="34" charset="0"/>
                <a:ea typeface="Calibri" panose="020F0502020204030204" pitchFamily="34" charset="0"/>
                <a:cs typeface="Arial" panose="020B0604020202020204" pitchFamily="34" charset="0"/>
              </a:rPr>
              <a:t>. New York: Penguin</a:t>
            </a:r>
            <a:endParaRPr lang="en-GB"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Arial" panose="020B0604020202020204" pitchFamily="34" charset="0"/>
              </a:rPr>
              <a:t>Kumar, J., Gupta, A. and Dixit, S., 2020. Netflix: SVoD entertainment of next gen. </a:t>
            </a:r>
            <a:r>
              <a:rPr lang="en-GB" sz="1800" i="1" dirty="0">
                <a:effectLst/>
                <a:latin typeface="Century Gothic" panose="020B0502020202020204" pitchFamily="34" charset="0"/>
                <a:ea typeface="Calibri" panose="020F0502020204030204" pitchFamily="34" charset="0"/>
                <a:cs typeface="Arial" panose="020B0604020202020204" pitchFamily="34" charset="0"/>
              </a:rPr>
              <a:t>Emerald Emerging Markets Case Studies</a:t>
            </a:r>
            <a:r>
              <a:rPr lang="en-GB" sz="1800" dirty="0">
                <a:effectLst/>
                <a:latin typeface="Century Gothic" panose="020B0502020202020204" pitchFamily="34" charset="0"/>
                <a:ea typeface="Calibri" panose="020F0502020204030204" pitchFamily="34" charset="0"/>
                <a:cs typeface="Arial" panose="020B0604020202020204" pitchFamily="34" charset="0"/>
              </a:rPr>
              <a:t>. Available at : </a:t>
            </a:r>
            <a:r>
              <a:rPr lang="en-GB" sz="1800" u="sng" dirty="0">
                <a:effectLst/>
                <a:latin typeface="Century Gothic" panose="020B0502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https://www.emerald.com/insight/content/doi/10.1108/EEMCS-04-2020-0108/full/html</a:t>
            </a:r>
            <a:r>
              <a:rPr lang="en-GB" sz="1800" dirty="0">
                <a:effectLst/>
                <a:latin typeface="Century Gothic" panose="020B0502020202020204" pitchFamily="34" charset="0"/>
                <a:ea typeface="Calibri" panose="020F0502020204030204" pitchFamily="34" charset="0"/>
                <a:cs typeface="Arial" panose="020B0604020202020204" pitchFamily="34" charset="0"/>
              </a:rPr>
              <a:t> Accessed: 9 August 2022)</a:t>
            </a:r>
            <a:endParaRPr lang="en-GB"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2400"/>
              </a:spcAft>
              <a:buNone/>
            </a:pPr>
            <a:r>
              <a:rPr lang="en-GB" sz="1800" dirty="0">
                <a:effectLst/>
                <a:latin typeface="Century Gothic" panose="020B0502020202020204" pitchFamily="34" charset="0"/>
                <a:ea typeface="Calibri" panose="020F0502020204030204" pitchFamily="34" charset="0"/>
                <a:cs typeface="Times New Roman" panose="02020603050405020304" pitchFamily="18" charset="0"/>
              </a:rPr>
              <a:t>Lotz, A. (2021) In between the global and the local: Mapping the geographies of Netflix as a multinational service.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International Journal of Cultural Studies</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24</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(2), pp.195-215. Available at : </a:t>
            </a:r>
            <a:r>
              <a:rPr lang="en-GB" sz="1800" u="sng" dirty="0">
                <a:effectLst/>
                <a:latin typeface="Century Gothic" panose="020B050202020202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https://doi.org/10.1177%2F1367877920953166</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(Accessed: 11 August 2022)</a:t>
            </a: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Times New Roman" panose="02020603050405020304" pitchFamily="18" charset="0"/>
              </a:rPr>
              <a:t>Meng, H., Zhang, J., Zhang, Y. and Zhou, W. (2022). An Assessment about the Business and Profitability Analysis for Netflix. In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2022 2nd International Conference on Enterprise Management and Economic Development (ICEMED 2022)</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(pp. 467-477). Atlantis Press. Available at : </a:t>
            </a:r>
            <a:r>
              <a:rPr lang="en-GB" sz="1800" u="sng" dirty="0">
                <a:effectLst/>
                <a:latin typeface="Century Gothic" panose="020B050202020202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https://doi.org/10.2991/aebmr.k.220603.076</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(Accessed: 14 August 2021)</a:t>
            </a:r>
          </a:p>
          <a:p>
            <a:pPr marL="0" marR="0" indent="0">
              <a:lnSpc>
                <a:spcPct val="115000"/>
              </a:lnSpc>
              <a:spcBef>
                <a:spcPts val="0"/>
              </a:spcBef>
              <a:spcAft>
                <a:spcPts val="2400"/>
              </a:spcAft>
              <a:buNone/>
            </a:pPr>
            <a:r>
              <a:rPr lang="en-GB" sz="1800" dirty="0">
                <a:effectLst/>
                <a:latin typeface="Century Gothic" panose="020B0502020202020204" pitchFamily="34" charset="0"/>
                <a:ea typeface="Calibri" panose="020F0502020204030204" pitchFamily="34" charset="0"/>
                <a:cs typeface="Times New Roman" panose="02020603050405020304" pitchFamily="18" charset="0"/>
              </a:rPr>
              <a:t>Nafees, L., Gupta, R., Banerjee, S., Kalia, S. and Mehdi, M. (2019). Netflix in India: Too Good a Market to Give Up!. In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SAGE Business Cases</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NeilsonJournals Publishing. Available at: https://dx.doi.org/10.4135/9781529753684. (Accessed: 11 August 2022)</a:t>
            </a: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Times New Roman" panose="02020603050405020304" pitchFamily="18" charset="0"/>
              </a:rPr>
              <a:t>Netflix (2022)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Netflix - Overview - Profile</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Available at: </a:t>
            </a:r>
            <a:r>
              <a:rPr lang="en-GB" sz="1800" u="sng" dirty="0">
                <a:effectLst/>
                <a:latin typeface="Century Gothic" panose="020B050202020202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https://ir.netflix.net/ir-overview/profile/default.aspx</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(Accessed: 11 August 2022).</a:t>
            </a: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Times New Roman" panose="02020603050405020304" pitchFamily="18" charset="0"/>
              </a:rPr>
              <a:t>Netflix Help Center, (2022).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Where is Netflix available?</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Available at: https://help.netflix.com/en/node/14164 Accessed 12 August 2022.</a:t>
            </a: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Times New Roman" panose="02020603050405020304" pitchFamily="18" charset="0"/>
              </a:rPr>
              <a:t>News NCR. (2022) </a:t>
            </a:r>
            <a:r>
              <a:rPr lang="en-GB" sz="1800" i="1" dirty="0">
                <a:effectLst/>
                <a:latin typeface="Century Gothic" panose="020B0502020202020204" pitchFamily="34" charset="0"/>
                <a:ea typeface="Calibri" panose="020F0502020204030204" pitchFamily="34" charset="0"/>
                <a:cs typeface="Times New Roman" panose="02020603050405020304" pitchFamily="18" charset="0"/>
              </a:rPr>
              <a:t>Friday Release: The reason why movies are released on Friday is not just the weekend. </a:t>
            </a:r>
            <a:r>
              <a:rPr lang="en-GB" sz="1800" dirty="0">
                <a:effectLst/>
                <a:latin typeface="Century Gothic" panose="020B0502020202020204" pitchFamily="34" charset="0"/>
                <a:ea typeface="Calibri" panose="020F0502020204030204" pitchFamily="34" charset="0"/>
                <a:cs typeface="Arial" panose="020B0604020202020204" pitchFamily="34" charset="0"/>
              </a:rPr>
              <a:t>Available</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t>
            </a:r>
            <a:r>
              <a:rPr lang="en-GB" sz="1800" u="sng" dirty="0">
                <a:effectLst/>
                <a:latin typeface="Century Gothic" panose="020B050202020202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https://www.newsncr.com/entertainment/friday-release-the-reason-why-movies-are-released-on-friday-is-not-just-the-weekend</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Accessed: 11 August 2022).</a:t>
            </a:r>
          </a:p>
          <a:p>
            <a:pPr marL="0" marR="0" indent="0">
              <a:spcBef>
                <a:spcPts val="1200"/>
              </a:spcBef>
              <a:spcAft>
                <a:spcPts val="2400"/>
              </a:spcAft>
              <a:buNone/>
            </a:pPr>
            <a:r>
              <a:rPr lang="en-GB" sz="1800" dirty="0">
                <a:effectLst/>
                <a:latin typeface="Century Gothic" panose="020B0502020202020204" pitchFamily="34" charset="0"/>
                <a:ea typeface="Calibri" panose="020F0502020204030204" pitchFamily="34" charset="0"/>
                <a:cs typeface="Arial" panose="020B0604020202020204" pitchFamily="34" charset="0"/>
              </a:rPr>
              <a:t>Onyusheva, I. and Baker, A. (2021). NETFLIX: A CASE STUDY ON INTERNATIONAL BUSINESS STRATEGY DEVELOPMENT. </a:t>
            </a:r>
            <a:r>
              <a:rPr lang="en-GB" sz="1800" i="1" dirty="0">
                <a:effectLst/>
                <a:latin typeface="Century Gothic" panose="020B0502020202020204" pitchFamily="34" charset="0"/>
                <a:ea typeface="Calibri" panose="020F0502020204030204" pitchFamily="34" charset="0"/>
                <a:cs typeface="Arial" panose="020B0604020202020204" pitchFamily="34" charset="0"/>
              </a:rPr>
              <a:t>The EUrASEANs: journal on global socio-economic dynamics</a:t>
            </a:r>
            <a:r>
              <a:rPr lang="en-GB" sz="1800" dirty="0">
                <a:effectLst/>
                <a:latin typeface="Century Gothic" panose="020B0502020202020204" pitchFamily="34" charset="0"/>
                <a:ea typeface="Calibri" panose="020F0502020204030204" pitchFamily="34" charset="0"/>
                <a:cs typeface="Arial" panose="020B0604020202020204" pitchFamily="34" charset="0"/>
              </a:rPr>
              <a:t>, </a:t>
            </a:r>
            <a:r>
              <a:rPr lang="en-GB" sz="1800" i="1" dirty="0">
                <a:effectLst/>
                <a:latin typeface="Century Gothic" panose="020B0502020202020204" pitchFamily="34" charset="0"/>
                <a:ea typeface="Calibri" panose="020F0502020204030204" pitchFamily="34" charset="0"/>
                <a:cs typeface="Arial" panose="020B0604020202020204" pitchFamily="34" charset="0"/>
              </a:rPr>
              <a:t>6</a:t>
            </a:r>
            <a:r>
              <a:rPr lang="en-GB" sz="1800" dirty="0">
                <a:effectLst/>
                <a:latin typeface="Century Gothic" panose="020B0502020202020204" pitchFamily="34" charset="0"/>
                <a:ea typeface="Calibri" panose="020F0502020204030204" pitchFamily="34" charset="0"/>
                <a:cs typeface="Arial" panose="020B0604020202020204" pitchFamily="34" charset="0"/>
              </a:rPr>
              <a:t>(31), pp.40-52. Available at: </a:t>
            </a:r>
            <a:r>
              <a:rPr lang="en-GB" sz="1800" u="sng" dirty="0">
                <a:effectLst/>
                <a:latin typeface="Century Gothic" panose="020B0502020202020204" pitchFamily="34" charset="0"/>
                <a:ea typeface="Calibri" panose="020F050202020403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https://euraseans.com/index.php/journal/article/view/288</a:t>
            </a:r>
            <a:r>
              <a:rPr lang="en-GB" sz="1800" dirty="0">
                <a:effectLst/>
                <a:latin typeface="Century Gothic" panose="020B0502020202020204" pitchFamily="34" charset="0"/>
                <a:ea typeface="Calibri" panose="020F0502020204030204" pitchFamily="34" charset="0"/>
                <a:cs typeface="Arial" panose="020B0604020202020204" pitchFamily="34" charset="0"/>
              </a:rPr>
              <a:t> (Accessed: 9 August 2022).</a:t>
            </a:r>
            <a:endParaRPr lang="en-GB"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07213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8420</TotalTime>
  <Words>1910</Words>
  <Application>Microsoft Office PowerPoint</Application>
  <PresentationFormat>Custom</PresentationFormat>
  <Paragraphs>60</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Calibri Light</vt:lpstr>
      <vt:lpstr>Century Gothic</vt:lpstr>
      <vt:lpstr>Office Theme</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Kudi-Ichu, Utia G.</dc:creator>
  <cp:lastModifiedBy>Kudi-Ichu, Utia G.</cp:lastModifiedBy>
  <cp:revision>17</cp:revision>
  <dcterms:created xsi:type="dcterms:W3CDTF">2022-08-05T18:52:09Z</dcterms:created>
  <dcterms:modified xsi:type="dcterms:W3CDTF">2022-08-22T07:20:19Z</dcterms:modified>
</cp:coreProperties>
</file>