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6ca30913b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6ca30913b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94f91076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94f91076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threat intelligence platform will likely be taking in info from external threat intel vendors, as well as any information produced within the threat intel team or the SOC fed back from actual incidents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94f910766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94f910766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94f910766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94f910766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two sets of data are important because they provide complete visibility.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Endpoints show what is happening on devices while Networks show what is happening in between those devices.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94f910766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94f910766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94f910766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94f910766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records contain </a:t>
            </a:r>
            <a:r>
              <a:rPr lang="en"/>
              <a:t>information</a:t>
            </a:r>
            <a:r>
              <a:rPr lang="en"/>
              <a:t> of </a:t>
            </a:r>
            <a:r>
              <a:rPr lang="en"/>
              <a:t>which</a:t>
            </a:r>
            <a:r>
              <a:rPr lang="en"/>
              <a:t> is related to OSI layer 3 and 4 (TCP/IP) and provides the </a:t>
            </a:r>
            <a:r>
              <a:rPr lang="en"/>
              <a:t>follow</a:t>
            </a:r>
            <a:r>
              <a:rPr lang="en"/>
              <a:t> types of data at a glance</a:t>
            </a:r>
            <a:endParaRPr/>
          </a:p>
          <a:p>
            <a:pPr indent="0" lvl="0" marL="0" rtl="0" algn="l">
              <a:spcBef>
                <a:spcPts val="0"/>
              </a:spcBef>
              <a:spcAft>
                <a:spcPts val="0"/>
              </a:spcAft>
              <a:buClr>
                <a:schemeClr val="dk1"/>
              </a:buClr>
              <a:buSzPts val="1100"/>
              <a:buFont typeface="Arial"/>
              <a:buNone/>
            </a:pPr>
            <a:r>
              <a:rPr lang="en"/>
              <a:t>• Traffic volume / bandwidth</a:t>
            </a:r>
            <a:endParaRPr/>
          </a:p>
          <a:p>
            <a:pPr indent="0" lvl="0" marL="0" rtl="0" algn="l">
              <a:spcBef>
                <a:spcPts val="0"/>
              </a:spcBef>
              <a:spcAft>
                <a:spcPts val="0"/>
              </a:spcAft>
              <a:buClr>
                <a:schemeClr val="dk1"/>
              </a:buClr>
              <a:buSzPts val="1100"/>
              <a:buFont typeface="Arial"/>
              <a:buNone/>
            </a:pPr>
            <a:r>
              <a:rPr lang="en"/>
              <a:t>• Start, stop, and length of connections</a:t>
            </a:r>
            <a:endParaRPr/>
          </a:p>
          <a:p>
            <a:pPr indent="0" lvl="0" marL="0" rtl="0" algn="l">
              <a:spcBef>
                <a:spcPts val="0"/>
              </a:spcBef>
              <a:spcAft>
                <a:spcPts val="0"/>
              </a:spcAft>
              <a:buClr>
                <a:schemeClr val="dk1"/>
              </a:buClr>
              <a:buSzPts val="1100"/>
              <a:buFont typeface="Arial"/>
              <a:buNone/>
            </a:pPr>
            <a:r>
              <a:rPr lang="en"/>
              <a:t>• Conversation source and destination IPs</a:t>
            </a:r>
            <a:endParaRPr/>
          </a:p>
          <a:p>
            <a:pPr indent="0" lvl="0" marL="0" rtl="0" algn="l">
              <a:spcBef>
                <a:spcPts val="0"/>
              </a:spcBef>
              <a:spcAft>
                <a:spcPts val="0"/>
              </a:spcAft>
              <a:buClr>
                <a:schemeClr val="dk1"/>
              </a:buClr>
              <a:buSzPts val="1100"/>
              <a:buFont typeface="Arial"/>
              <a:buNone/>
            </a:pPr>
            <a:r>
              <a:rPr lang="en"/>
              <a:t>• Source and destination ports</a:t>
            </a:r>
            <a:endParaRPr/>
          </a:p>
          <a:p>
            <a:pPr indent="0" lvl="0" marL="0" rtl="0" algn="l">
              <a:spcBef>
                <a:spcPts val="0"/>
              </a:spcBef>
              <a:spcAft>
                <a:spcPts val="0"/>
              </a:spcAft>
              <a:buClr>
                <a:schemeClr val="dk1"/>
              </a:buClr>
              <a:buSzPts val="1100"/>
              <a:buFont typeface="Arial"/>
              <a:buNone/>
            </a:pPr>
            <a:r>
              <a:rPr lang="en"/>
              <a:t>• Protocols assumed by ports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Transactional records looks at the entire packet typcilly inspected by a NGFW which has the potential to uncover indicators of attack or compromise when looking at the packet’s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Full packet capture is exactly what we did during the wireshark lab. Every bit it record and is able to be replayed allowed for </a:t>
            </a:r>
            <a:r>
              <a:rPr lang="en"/>
              <a:t>security</a:t>
            </a:r>
            <a:r>
              <a:rPr lang="en"/>
              <a:t> analysts to be able to view full conversations and carving out files send during recorded capture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94f910766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94f910766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Lockheed Martin Cyber Kill Chain: A framework that describes the stages of a cyberattack from reconnaissance to actions on objectives, helping defenders identify and disrupt attacker activity.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Incident Response Cycle (NIST SP 800-61r2): A structured process for managing and responding to cybersecurity incidents, consisting of preparation, detection and analysis, containment, eradication and recovery, and post-incident activity.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David Bianco’s Pyramid of Pain: A model illustrating that as defenders force attackers to change more difficult indicators (like TTPs rather than hashes), they impose greater “pain” and disruption on adversaries.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Diamond Model of Intrusion Analysis: An analytical framework that represents intrusions through relationships among four core features — adversary, capability, infrastructure, and victim — to understand and counter threats.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MITRE ATT&amp;CK: A comprehensive, globally accessible knowledge base of adversary tactics, techniques, and procedures (TTPs) mapped across the stages of an attack to aid in detection, analysis, and defense.</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94f910766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94f910766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ca30913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ca30913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6ca30913b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6ca30913b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6ccd66b5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6ccd66b5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ca30913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ca30913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6ca30913b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6ca30913b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94f910766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94f910766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94f91076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94f91076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6ca30913b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6ca30913b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cumentation.wazuh.com/current/deployment-options/virtual-machine/virtual-machin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Cyber Operations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Cyber Club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SIEM</a:t>
            </a:r>
            <a:endParaRPr/>
          </a:p>
        </p:txBody>
      </p:sp>
      <p:sp>
        <p:nvSpPr>
          <p:cNvPr id="125" name="Google Shape;125;p22"/>
          <p:cNvSpPr txBox="1"/>
          <p:nvPr>
            <p:ph idx="1" type="body"/>
          </p:nvPr>
        </p:nvSpPr>
        <p:spPr>
          <a:xfrm>
            <a:off x="311700" y="1266325"/>
            <a:ext cx="4044600" cy="312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a:t>
            </a:r>
            <a:r>
              <a:rPr lang="en"/>
              <a:t>he eyes of the network - without it, the IT team is blind to their own environment</a:t>
            </a:r>
            <a:endParaRPr/>
          </a:p>
          <a:p>
            <a:pPr indent="0" lvl="0" marL="0" rtl="0" algn="l">
              <a:spcBef>
                <a:spcPts val="1200"/>
              </a:spcBef>
              <a:spcAft>
                <a:spcPts val="0"/>
              </a:spcAft>
              <a:buClr>
                <a:schemeClr val="dk1"/>
              </a:buClr>
              <a:buSzPts val="1100"/>
              <a:buFont typeface="Arial"/>
              <a:buNone/>
            </a:pPr>
            <a:r>
              <a:rPr lang="en"/>
              <a:t>Revieces and parses logs, can enrich or correlate data gathered</a:t>
            </a:r>
            <a:endParaRPr/>
          </a:p>
          <a:p>
            <a:pPr indent="0" lvl="0" marL="0" rtl="0" algn="l">
              <a:spcBef>
                <a:spcPts val="120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4947825" y="1437363"/>
            <a:ext cx="3686750" cy="2268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Threat Intelligence Platform</a:t>
            </a:r>
            <a:endParaRPr/>
          </a:p>
        </p:txBody>
      </p:sp>
      <p:sp>
        <p:nvSpPr>
          <p:cNvPr id="132" name="Google Shape;132;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Gathers and analyzes data on current and emerging cyber threats</a:t>
            </a:r>
            <a:endParaRPr/>
          </a:p>
          <a:p>
            <a:pPr indent="-342900" lvl="0" marL="457200" rtl="0" algn="l">
              <a:spcBef>
                <a:spcPts val="1000"/>
              </a:spcBef>
              <a:spcAft>
                <a:spcPts val="0"/>
              </a:spcAft>
              <a:buSzPts val="1800"/>
              <a:buChar char="●"/>
            </a:pPr>
            <a:r>
              <a:rPr lang="en"/>
              <a:t>Feeds the </a:t>
            </a:r>
            <a:r>
              <a:rPr lang="en"/>
              <a:t>Incident Management System</a:t>
            </a:r>
            <a:r>
              <a:rPr lang="en"/>
              <a:t> real time threat data </a:t>
            </a:r>
            <a:endParaRPr/>
          </a:p>
          <a:p>
            <a:pPr indent="-342900" lvl="0" marL="457200" rtl="0" algn="l">
              <a:spcBef>
                <a:spcPts val="1000"/>
              </a:spcBef>
              <a:spcAft>
                <a:spcPts val="1000"/>
              </a:spcAft>
              <a:buSzPts val="1800"/>
              <a:buChar char="●"/>
            </a:pPr>
            <a:r>
              <a:rPr lang="en"/>
              <a:t>Enhances security against known threats </a:t>
            </a:r>
            <a:endParaRPr/>
          </a:p>
        </p:txBody>
      </p:sp>
      <p:pic>
        <p:nvPicPr>
          <p:cNvPr id="133" name="Google Shape;133;p23"/>
          <p:cNvPicPr preferRelativeResize="0"/>
          <p:nvPr/>
        </p:nvPicPr>
        <p:blipFill>
          <a:blip r:embed="rId3">
            <a:alphaModFix/>
          </a:blip>
          <a:stretch>
            <a:fillRect/>
          </a:stretch>
        </p:blipFill>
        <p:spPr>
          <a:xfrm>
            <a:off x="2540055" y="2654925"/>
            <a:ext cx="4063900" cy="228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t>
            </a:r>
            <a:r>
              <a:rPr lang="en"/>
              <a:t>Incident Management System</a:t>
            </a:r>
            <a:endParaRPr/>
          </a:p>
        </p:txBody>
      </p:sp>
      <p:sp>
        <p:nvSpPr>
          <p:cNvPr id="139" name="Google Shape;139;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Helps track, manage, and resolve any incidents in a structured and timely manner</a:t>
            </a:r>
            <a:endParaRPr/>
          </a:p>
          <a:p>
            <a:pPr indent="-342900" lvl="0" marL="457200" rtl="0" algn="l">
              <a:spcBef>
                <a:spcPts val="1000"/>
              </a:spcBef>
              <a:spcAft>
                <a:spcPts val="1000"/>
              </a:spcAft>
              <a:buSzPts val="1800"/>
              <a:buChar char="●"/>
            </a:pPr>
            <a:r>
              <a:rPr lang="en"/>
              <a:t>Information is passed from the SIEM and enhanced to </a:t>
            </a:r>
            <a:r>
              <a:rPr lang="en"/>
              <a:t>allow</a:t>
            </a:r>
            <a:r>
              <a:rPr lang="en"/>
              <a:t> for direct analysis of active incidents</a:t>
            </a:r>
            <a:endParaRPr/>
          </a:p>
        </p:txBody>
      </p:sp>
      <p:pic>
        <p:nvPicPr>
          <p:cNvPr id="140" name="Google Shape;140;p24"/>
          <p:cNvPicPr preferRelativeResize="0"/>
          <p:nvPr/>
        </p:nvPicPr>
        <p:blipFill>
          <a:blip r:embed="rId3">
            <a:alphaModFix/>
          </a:blip>
          <a:stretch>
            <a:fillRect/>
          </a:stretch>
        </p:blipFill>
        <p:spPr>
          <a:xfrm>
            <a:off x="2525400" y="2897554"/>
            <a:ext cx="4093175" cy="2046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Data Collected</a:t>
            </a:r>
            <a:endParaRPr/>
          </a:p>
        </p:txBody>
      </p:sp>
      <p:sp>
        <p:nvSpPr>
          <p:cNvPr id="146" name="Google Shape;146;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Endpoint Data</a:t>
            </a:r>
            <a:endParaRPr/>
          </a:p>
          <a:p>
            <a:pPr indent="0" lvl="0" marL="0" rtl="0" algn="l">
              <a:spcBef>
                <a:spcPts val="1200"/>
              </a:spcBef>
              <a:spcAft>
                <a:spcPts val="0"/>
              </a:spcAft>
              <a:buClr>
                <a:schemeClr val="dk1"/>
              </a:buClr>
              <a:buSzPts val="1100"/>
              <a:buFont typeface="Arial"/>
              <a:buNone/>
            </a:pPr>
            <a:r>
              <a:rPr lang="en"/>
              <a:t>	Information found at the device which ask for and give information</a:t>
            </a:r>
            <a:endParaRPr/>
          </a:p>
          <a:p>
            <a:pPr indent="0" lvl="0" marL="0" rtl="0" algn="l">
              <a:spcBef>
                <a:spcPts val="1200"/>
              </a:spcBef>
              <a:spcAft>
                <a:spcPts val="0"/>
              </a:spcAft>
              <a:buClr>
                <a:schemeClr val="dk1"/>
              </a:buClr>
              <a:buSzPts val="1100"/>
              <a:buFont typeface="Arial"/>
              <a:buNone/>
            </a:pPr>
            <a:r>
              <a:rPr lang="en"/>
              <a:t>- Network Data</a:t>
            </a:r>
            <a:endParaRPr/>
          </a:p>
          <a:p>
            <a:pPr indent="0" lvl="0" marL="0" rtl="0" algn="l">
              <a:spcBef>
                <a:spcPts val="1200"/>
              </a:spcBef>
              <a:spcAft>
                <a:spcPts val="0"/>
              </a:spcAft>
              <a:buClr>
                <a:schemeClr val="dk1"/>
              </a:buClr>
              <a:buSzPts val="1100"/>
              <a:buFont typeface="Arial"/>
              <a:buNone/>
            </a:pPr>
            <a:r>
              <a:rPr lang="en"/>
              <a:t>	Information as it travel across a network, aka data in transit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Endpoint Data</a:t>
            </a:r>
            <a:endParaRPr/>
          </a:p>
        </p:txBody>
      </p:sp>
      <p:sp>
        <p:nvSpPr>
          <p:cNvPr id="152" name="Google Shape;152;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P</a:t>
            </a:r>
            <a:r>
              <a:rPr lang="en"/>
              <a:t>rocess of collecting information of a system in which details about key </a:t>
            </a:r>
            <a:r>
              <a:rPr lang="en"/>
              <a:t>information</a:t>
            </a:r>
            <a:r>
              <a:rPr lang="en"/>
              <a:t> points are, typically stored in logs, are then centralized to a SIEM</a:t>
            </a:r>
            <a:endParaRPr/>
          </a:p>
          <a:p>
            <a:pPr indent="0" lvl="0" marL="0" rtl="0" algn="l">
              <a:spcBef>
                <a:spcPts val="1200"/>
              </a:spcBef>
              <a:spcAft>
                <a:spcPts val="0"/>
              </a:spcAft>
              <a:buClr>
                <a:schemeClr val="dk1"/>
              </a:buClr>
              <a:buSzPts val="1100"/>
              <a:buFont typeface="Arial"/>
              <a:buNone/>
            </a:pPr>
            <a:r>
              <a:rPr lang="en"/>
              <a:t>- Program Executions</a:t>
            </a:r>
            <a:endParaRPr/>
          </a:p>
          <a:p>
            <a:pPr indent="0" lvl="0" marL="0" rtl="0" algn="l">
              <a:spcBef>
                <a:spcPts val="1200"/>
              </a:spcBef>
              <a:spcAft>
                <a:spcPts val="0"/>
              </a:spcAft>
              <a:buClr>
                <a:schemeClr val="dk1"/>
              </a:buClr>
              <a:buSzPts val="1100"/>
              <a:buFont typeface="Arial"/>
              <a:buNone/>
            </a:pPr>
            <a:r>
              <a:rPr lang="en"/>
              <a:t>- Script Execution</a:t>
            </a:r>
            <a:endParaRPr/>
          </a:p>
          <a:p>
            <a:pPr indent="0" lvl="0" marL="0" rtl="0" algn="l">
              <a:spcBef>
                <a:spcPts val="1200"/>
              </a:spcBef>
              <a:spcAft>
                <a:spcPts val="0"/>
              </a:spcAft>
              <a:buClr>
                <a:schemeClr val="dk1"/>
              </a:buClr>
              <a:buSzPts val="1100"/>
              <a:buFont typeface="Arial"/>
              <a:buNone/>
            </a:pPr>
            <a:r>
              <a:rPr lang="en"/>
              <a:t>- Authentication Logs</a:t>
            </a:r>
            <a:endParaRPr/>
          </a:p>
          <a:p>
            <a:pPr indent="0" lvl="0" marL="0" rtl="0" algn="l">
              <a:spcBef>
                <a:spcPts val="1200"/>
              </a:spcBef>
              <a:spcAft>
                <a:spcPts val="1200"/>
              </a:spcAft>
              <a:buNone/>
            </a:pPr>
            <a:r>
              <a:rPr lang="en"/>
              <a:t>- Config Monitoring</a:t>
            </a:r>
            <a:endParaRPr/>
          </a:p>
        </p:txBody>
      </p:sp>
      <p:pic>
        <p:nvPicPr>
          <p:cNvPr id="153" name="Google Shape;153;p26"/>
          <p:cNvPicPr preferRelativeResize="0"/>
          <p:nvPr/>
        </p:nvPicPr>
        <p:blipFill>
          <a:blip r:embed="rId3">
            <a:alphaModFix/>
          </a:blip>
          <a:stretch>
            <a:fillRect/>
          </a:stretch>
        </p:blipFill>
        <p:spPr>
          <a:xfrm>
            <a:off x="5004538" y="2497713"/>
            <a:ext cx="2143125" cy="214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Networking Data</a:t>
            </a:r>
            <a:endParaRPr/>
          </a:p>
        </p:txBody>
      </p:sp>
      <p:sp>
        <p:nvSpPr>
          <p:cNvPr id="159" name="Google Shape;159;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F</a:t>
            </a:r>
            <a:r>
              <a:rPr lang="en"/>
              <a:t>low records - layer 3 and 4</a:t>
            </a:r>
            <a:endParaRPr/>
          </a:p>
          <a:p>
            <a:pPr indent="-342900" lvl="0" marL="457200" rtl="0" algn="l">
              <a:spcBef>
                <a:spcPts val="1000"/>
              </a:spcBef>
              <a:spcAft>
                <a:spcPts val="0"/>
              </a:spcAft>
              <a:buSzPts val="1800"/>
              <a:buAutoNum type="arabicPeriod"/>
            </a:pPr>
            <a:r>
              <a:rPr lang="en"/>
              <a:t>Transactional records - layer 7</a:t>
            </a:r>
            <a:endParaRPr/>
          </a:p>
          <a:p>
            <a:pPr indent="-342900" lvl="0" marL="457200" rtl="0" algn="l">
              <a:spcBef>
                <a:spcPts val="1000"/>
              </a:spcBef>
              <a:spcAft>
                <a:spcPts val="1000"/>
              </a:spcAft>
              <a:buSzPts val="1800"/>
              <a:buAutoNum type="arabicPeriod"/>
            </a:pPr>
            <a:r>
              <a:rPr lang="en"/>
              <a:t>Full packet capture</a:t>
            </a:r>
            <a:endParaRPr/>
          </a:p>
        </p:txBody>
      </p:sp>
      <p:pic>
        <p:nvPicPr>
          <p:cNvPr id="160" name="Google Shape;160;p27"/>
          <p:cNvPicPr preferRelativeResize="0"/>
          <p:nvPr/>
        </p:nvPicPr>
        <p:blipFill>
          <a:blip r:embed="rId3">
            <a:alphaModFix/>
          </a:blip>
          <a:stretch>
            <a:fillRect/>
          </a:stretch>
        </p:blipFill>
        <p:spPr>
          <a:xfrm>
            <a:off x="4572000" y="1723750"/>
            <a:ext cx="4045250" cy="2387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Frameworks</a:t>
            </a:r>
            <a:endParaRPr/>
          </a:p>
        </p:txBody>
      </p:sp>
      <p:sp>
        <p:nvSpPr>
          <p:cNvPr id="166" name="Google Shape;166;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are the guides which are called and used on a daily basis to allow for full functionality of SOC with best practices</a:t>
            </a:r>
            <a:endParaRPr/>
          </a:p>
          <a:p>
            <a:pPr indent="0" lvl="0" marL="0" rtl="0" algn="l">
              <a:spcBef>
                <a:spcPts val="1200"/>
              </a:spcBef>
              <a:spcAft>
                <a:spcPts val="0"/>
              </a:spcAft>
              <a:buClr>
                <a:schemeClr val="dk1"/>
              </a:buClr>
              <a:buSzPts val="1100"/>
              <a:buFont typeface="Arial"/>
              <a:buNone/>
            </a:pPr>
            <a:r>
              <a:rPr lang="en"/>
              <a:t>- The Lockheed Martin Cyber Kill Chain</a:t>
            </a:r>
            <a:endParaRPr/>
          </a:p>
          <a:p>
            <a:pPr indent="0" lvl="0" marL="0" rtl="0" algn="l">
              <a:spcBef>
                <a:spcPts val="1200"/>
              </a:spcBef>
              <a:spcAft>
                <a:spcPts val="0"/>
              </a:spcAft>
              <a:buClr>
                <a:schemeClr val="dk1"/>
              </a:buClr>
              <a:buSzPts val="1100"/>
              <a:buFont typeface="Arial"/>
              <a:buNone/>
            </a:pPr>
            <a:r>
              <a:rPr lang="en"/>
              <a:t>- Incident Response Cycle (NIST SP800-61r2)</a:t>
            </a:r>
            <a:endParaRPr/>
          </a:p>
          <a:p>
            <a:pPr indent="0" lvl="0" marL="0" rtl="0" algn="l">
              <a:spcBef>
                <a:spcPts val="1200"/>
              </a:spcBef>
              <a:spcAft>
                <a:spcPts val="0"/>
              </a:spcAft>
              <a:buClr>
                <a:schemeClr val="dk1"/>
              </a:buClr>
              <a:buSzPts val="1100"/>
              <a:buFont typeface="Arial"/>
              <a:buNone/>
            </a:pPr>
            <a:r>
              <a:rPr lang="en"/>
              <a:t>- David Bianco’s Pyramid of Pain</a:t>
            </a:r>
            <a:endParaRPr/>
          </a:p>
          <a:p>
            <a:pPr indent="0" lvl="0" marL="0" rtl="0" algn="l">
              <a:spcBef>
                <a:spcPts val="1200"/>
              </a:spcBef>
              <a:spcAft>
                <a:spcPts val="0"/>
              </a:spcAft>
              <a:buClr>
                <a:schemeClr val="dk1"/>
              </a:buClr>
              <a:buSzPts val="1100"/>
              <a:buFont typeface="Arial"/>
              <a:buNone/>
            </a:pPr>
            <a:r>
              <a:rPr lang="en"/>
              <a:t>- The Diamond Model of Intrusion Analysis</a:t>
            </a:r>
            <a:endParaRPr/>
          </a:p>
          <a:p>
            <a:pPr indent="0" lvl="0" marL="0" rtl="0" algn="l">
              <a:spcBef>
                <a:spcPts val="1200"/>
              </a:spcBef>
              <a:spcAft>
                <a:spcPts val="1200"/>
              </a:spcAft>
              <a:buNone/>
            </a:pPr>
            <a:r>
              <a:rPr lang="en"/>
              <a:t>- MITRE ATT&amp;CK – list of attacker tactics, tech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72" name="Google Shape;172;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Either</a:t>
            </a:r>
            <a:endParaRPr/>
          </a:p>
          <a:p>
            <a:pPr indent="0" lvl="0" marL="0" rtl="0" algn="l">
              <a:spcBef>
                <a:spcPts val="1200"/>
              </a:spcBef>
              <a:spcAft>
                <a:spcPts val="0"/>
              </a:spcAft>
              <a:buClr>
                <a:schemeClr val="dk1"/>
              </a:buClr>
              <a:buSzPts val="1100"/>
              <a:buFont typeface="Arial"/>
              <a:buNone/>
            </a:pPr>
            <a:r>
              <a:rPr lang="en"/>
              <a:t>1. Making a SIEM from scratch</a:t>
            </a:r>
            <a:endParaRPr/>
          </a:p>
          <a:p>
            <a:pPr indent="0" lvl="0" marL="0" rtl="0" algn="l">
              <a:spcBef>
                <a:spcPts val="1200"/>
              </a:spcBef>
              <a:spcAft>
                <a:spcPts val="0"/>
              </a:spcAft>
              <a:buClr>
                <a:schemeClr val="dk1"/>
              </a:buClr>
              <a:buSzPts val="1100"/>
              <a:buFont typeface="Arial"/>
              <a:buNone/>
            </a:pPr>
            <a:r>
              <a:rPr lang="en"/>
              <a:t>2. Testing SIEM via RangeForce or </a:t>
            </a:r>
            <a:r>
              <a:rPr lang="en" u="sng">
                <a:solidFill>
                  <a:schemeClr val="hlink"/>
                </a:solidFill>
                <a:hlinkClick r:id="rId3"/>
              </a:rPr>
              <a:t>OVA</a:t>
            </a:r>
            <a:endParaRPr/>
          </a:p>
          <a:p>
            <a:pPr indent="0" lvl="0" marL="0" rtl="0" algn="l">
              <a:spcBef>
                <a:spcPts val="1200"/>
              </a:spcBef>
              <a:spcAft>
                <a:spcPts val="0"/>
              </a:spcAft>
              <a:buClr>
                <a:schemeClr val="dk1"/>
              </a:buClr>
              <a:buSzPts val="1100"/>
              <a:buFont typeface="Arial"/>
              <a:buNone/>
            </a:pPr>
            <a:r>
              <a:rPr lang="en"/>
              <a:t>3. Exploring one of the provided tools as a Club </a:t>
            </a:r>
            <a:endParaRPr/>
          </a:p>
          <a:p>
            <a:pPr indent="0" lvl="0" marL="0" rtl="0" algn="l">
              <a:spcBef>
                <a:spcPts val="1200"/>
              </a:spcBef>
              <a:spcAft>
                <a:spcPts val="0"/>
              </a:spcAft>
              <a:buNone/>
            </a:pPr>
            <a:r>
              <a:rPr lang="en"/>
              <a:t>     -&gt; jumping into the deep end and trying to make it work out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All information can be found on github for any of the </a:t>
            </a:r>
            <a:r>
              <a:rPr lang="en"/>
              <a:t>potential</a:t>
            </a:r>
            <a:r>
              <a:rPr lang="en"/>
              <a:t> demos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1. Raymond James and CNY Hackathon talk</a:t>
            </a:r>
            <a:endParaRPr/>
          </a:p>
          <a:p>
            <a:pPr indent="0" lvl="0" marL="0" rtl="0" algn="l">
              <a:spcBef>
                <a:spcPts val="1200"/>
              </a:spcBef>
              <a:spcAft>
                <a:spcPts val="0"/>
              </a:spcAft>
              <a:buClr>
                <a:schemeClr val="dk1"/>
              </a:buClr>
              <a:buSzPts val="1100"/>
              <a:buFont typeface="Arial"/>
              <a:buNone/>
            </a:pPr>
            <a:r>
              <a:rPr lang="en"/>
              <a:t>2. Review</a:t>
            </a:r>
            <a:endParaRPr/>
          </a:p>
          <a:p>
            <a:pPr indent="0" lvl="0" marL="0" rtl="0" algn="l">
              <a:spcBef>
                <a:spcPts val="1200"/>
              </a:spcBef>
              <a:spcAft>
                <a:spcPts val="0"/>
              </a:spcAft>
              <a:buClr>
                <a:schemeClr val="dk1"/>
              </a:buClr>
              <a:buSzPts val="1100"/>
              <a:buFont typeface="Arial"/>
              <a:buNone/>
            </a:pPr>
            <a:r>
              <a:rPr lang="en"/>
              <a:t>3. SOC</a:t>
            </a:r>
            <a:endParaRPr/>
          </a:p>
          <a:p>
            <a:pPr indent="0" lvl="0" marL="0" rtl="0" algn="l">
              <a:spcBef>
                <a:spcPts val="1200"/>
              </a:spcBef>
              <a:spcAft>
                <a:spcPts val="0"/>
              </a:spcAft>
              <a:buClr>
                <a:schemeClr val="dk1"/>
              </a:buClr>
              <a:buSzPts val="1100"/>
              <a:buFont typeface="Arial"/>
              <a:buNone/>
            </a:pPr>
            <a:r>
              <a:rPr lang="en"/>
              <a:t>4. SOC Tools</a:t>
            </a:r>
            <a:endParaRPr/>
          </a:p>
          <a:p>
            <a:pPr indent="0" lvl="0" marL="0" rtl="0" algn="l">
              <a:spcBef>
                <a:spcPts val="1200"/>
              </a:spcBef>
              <a:spcAft>
                <a:spcPts val="0"/>
              </a:spcAft>
              <a:buClr>
                <a:schemeClr val="dk1"/>
              </a:buClr>
              <a:buSzPts val="1100"/>
              <a:buFont typeface="Arial"/>
              <a:buNone/>
            </a:pPr>
            <a:r>
              <a:rPr lang="en"/>
              <a:t>5. SOC Data</a:t>
            </a:r>
            <a:endParaRPr/>
          </a:p>
          <a:p>
            <a:pPr indent="0" lvl="0" marL="0" rtl="0" algn="l">
              <a:spcBef>
                <a:spcPts val="1200"/>
              </a:spcBef>
              <a:spcAft>
                <a:spcPts val="1200"/>
              </a:spcAft>
              <a:buNone/>
            </a:pPr>
            <a:r>
              <a:rPr lang="en"/>
              <a:t>6. Demo</a:t>
            </a:r>
            <a:endParaRPr/>
          </a:p>
        </p:txBody>
      </p:sp>
      <p:pic>
        <p:nvPicPr>
          <p:cNvPr id="74" name="Google Shape;74;p14"/>
          <p:cNvPicPr preferRelativeResize="0"/>
          <p:nvPr/>
        </p:nvPicPr>
        <p:blipFill>
          <a:blip r:embed="rId3">
            <a:alphaModFix/>
          </a:blip>
          <a:stretch>
            <a:fillRect/>
          </a:stretch>
        </p:blipFill>
        <p:spPr>
          <a:xfrm>
            <a:off x="3954125" y="2065200"/>
            <a:ext cx="4306650" cy="2009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 Control Review</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security process that regulates who can view or use resources in a system.</a:t>
            </a:r>
            <a:endParaRPr/>
          </a:p>
          <a:p>
            <a:pPr indent="-342900" lvl="0" marL="457200" rtl="0" algn="l">
              <a:spcBef>
                <a:spcPts val="1000"/>
              </a:spcBef>
              <a:spcAft>
                <a:spcPts val="0"/>
              </a:spcAft>
              <a:buSzPts val="1800"/>
              <a:buChar char="●"/>
            </a:pPr>
            <a:r>
              <a:rPr lang="en"/>
              <a:t>You can apply it by setting permissions </a:t>
            </a:r>
            <a:r>
              <a:rPr lang="en"/>
              <a:t>through</a:t>
            </a:r>
            <a:r>
              <a:rPr lang="en"/>
              <a:t> passwords, mfa, rbac, etc.</a:t>
            </a:r>
            <a:endParaRPr/>
          </a:p>
          <a:p>
            <a:pPr indent="-342900" lvl="0" marL="457200" rtl="0" algn="l">
              <a:spcBef>
                <a:spcPts val="1000"/>
              </a:spcBef>
              <a:spcAft>
                <a:spcPts val="1000"/>
              </a:spcAft>
              <a:buSzPts val="1800"/>
              <a:buChar char="●"/>
            </a:pPr>
            <a:r>
              <a:rPr lang="en"/>
              <a:t>It is most commonly seen in systems, networks, and physical environments.</a:t>
            </a:r>
            <a:endParaRPr/>
          </a:p>
        </p:txBody>
      </p:sp>
      <p:pic>
        <p:nvPicPr>
          <p:cNvPr id="81" name="Google Shape;81;p15"/>
          <p:cNvPicPr preferRelativeResize="0"/>
          <p:nvPr/>
        </p:nvPicPr>
        <p:blipFill>
          <a:blip r:embed="rId3">
            <a:alphaModFix/>
          </a:blip>
          <a:stretch>
            <a:fillRect/>
          </a:stretch>
        </p:blipFill>
        <p:spPr>
          <a:xfrm>
            <a:off x="3851500" y="3033900"/>
            <a:ext cx="3298850" cy="184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Cyber Stats</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a:t>The average cost of a data breach is $3.86 million globally.</a:t>
            </a:r>
            <a:endParaRPr/>
          </a:p>
          <a:p>
            <a:pPr indent="-342900" lvl="0" marL="457200" rtl="0" algn="l">
              <a:lnSpc>
                <a:spcPct val="115000"/>
              </a:lnSpc>
              <a:spcBef>
                <a:spcPts val="1000"/>
              </a:spcBef>
              <a:spcAft>
                <a:spcPts val="0"/>
              </a:spcAft>
              <a:buSzPts val="1800"/>
              <a:buAutoNum type="arabicPeriod"/>
            </a:pPr>
            <a:r>
              <a:rPr lang="en"/>
              <a:t>In the US, the average cost of a data breach is $8.64 million.</a:t>
            </a:r>
            <a:endParaRPr/>
          </a:p>
          <a:p>
            <a:pPr indent="-342900" lvl="0" marL="457200" rtl="0" algn="l">
              <a:lnSpc>
                <a:spcPct val="115000"/>
              </a:lnSpc>
              <a:spcBef>
                <a:spcPts val="1000"/>
              </a:spcBef>
              <a:spcAft>
                <a:spcPts val="1000"/>
              </a:spcAft>
              <a:buSzPts val="1800"/>
              <a:buAutoNum type="arabicPeriod"/>
            </a:pPr>
            <a:r>
              <a:rPr lang="en"/>
              <a:t>The average time it takes an organization to identify and contain a breach is 280 days.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SOC</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Security Operations Center - one layer of many used to prevent threat actors</a:t>
            </a:r>
            <a:endParaRPr/>
          </a:p>
          <a:p>
            <a:pPr indent="-342900" lvl="0" marL="457200" rtl="0" algn="l">
              <a:spcBef>
                <a:spcPts val="0"/>
              </a:spcBef>
              <a:spcAft>
                <a:spcPts val="0"/>
              </a:spcAft>
              <a:buSzPts val="1800"/>
              <a:buChar char="●"/>
            </a:pPr>
            <a:r>
              <a:rPr lang="en"/>
              <a:t>Continuously watches over network activity looking for suspicious behavior</a:t>
            </a:r>
            <a:endParaRPr/>
          </a:p>
          <a:p>
            <a:pPr indent="-342900" lvl="0" marL="457200" rtl="0" algn="l">
              <a:spcBef>
                <a:spcPts val="0"/>
              </a:spcBef>
              <a:spcAft>
                <a:spcPts val="0"/>
              </a:spcAft>
              <a:buSzPts val="1800"/>
              <a:buChar char="●"/>
            </a:pPr>
            <a:r>
              <a:rPr lang="en"/>
              <a:t>Threat monitoring, incident detection and response, etc.</a:t>
            </a:r>
            <a:endParaRPr/>
          </a:p>
        </p:txBody>
      </p:sp>
      <p:pic>
        <p:nvPicPr>
          <p:cNvPr id="94" name="Google Shape;94;p17"/>
          <p:cNvPicPr preferRelativeResize="0"/>
          <p:nvPr/>
        </p:nvPicPr>
        <p:blipFill>
          <a:blip r:embed="rId3">
            <a:alphaModFix/>
          </a:blip>
          <a:stretch>
            <a:fillRect/>
          </a:stretch>
        </p:blipFill>
        <p:spPr>
          <a:xfrm>
            <a:off x="2743500" y="3007851"/>
            <a:ext cx="3657000" cy="1913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 Functions</a:t>
            </a:r>
            <a:endParaRPr/>
          </a:p>
        </p:txBody>
      </p:sp>
      <p:sp>
        <p:nvSpPr>
          <p:cNvPr id="100" name="Google Shape;100;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Collection</a:t>
            </a:r>
            <a:endParaRPr/>
          </a:p>
          <a:p>
            <a:pPr indent="-342900" lvl="0" marL="457200" rtl="0" algn="l">
              <a:spcBef>
                <a:spcPts val="1000"/>
              </a:spcBef>
              <a:spcAft>
                <a:spcPts val="0"/>
              </a:spcAft>
              <a:buSzPts val="1800"/>
              <a:buAutoNum type="arabicPeriod"/>
            </a:pPr>
            <a:r>
              <a:rPr lang="en"/>
              <a:t>Detection</a:t>
            </a:r>
            <a:endParaRPr/>
          </a:p>
          <a:p>
            <a:pPr indent="-342900" lvl="0" marL="457200" rtl="0" algn="l">
              <a:spcBef>
                <a:spcPts val="1000"/>
              </a:spcBef>
              <a:spcAft>
                <a:spcPts val="0"/>
              </a:spcAft>
              <a:buSzPts val="1800"/>
              <a:buAutoNum type="arabicPeriod"/>
            </a:pPr>
            <a:r>
              <a:rPr lang="en"/>
              <a:t>Triage</a:t>
            </a:r>
            <a:endParaRPr/>
          </a:p>
          <a:p>
            <a:pPr indent="-342900" lvl="0" marL="457200" rtl="0" algn="l">
              <a:spcBef>
                <a:spcPts val="1000"/>
              </a:spcBef>
              <a:spcAft>
                <a:spcPts val="0"/>
              </a:spcAft>
              <a:buSzPts val="1800"/>
              <a:buAutoNum type="arabicPeriod"/>
            </a:pPr>
            <a:r>
              <a:rPr lang="en"/>
              <a:t>Investigation</a:t>
            </a:r>
            <a:endParaRPr/>
          </a:p>
          <a:p>
            <a:pPr indent="-342900" lvl="0" marL="457200" rtl="0" algn="l">
              <a:spcBef>
                <a:spcPts val="1000"/>
              </a:spcBef>
              <a:spcAft>
                <a:spcPts val="1000"/>
              </a:spcAft>
              <a:buSzPts val="1800"/>
              <a:buAutoNum type="arabicPeriod"/>
            </a:pPr>
            <a:r>
              <a:rPr lang="en"/>
              <a:t>Incident Response</a:t>
            </a:r>
            <a:endParaRPr/>
          </a:p>
        </p:txBody>
      </p:sp>
      <p:pic>
        <p:nvPicPr>
          <p:cNvPr id="101" name="Google Shape;101;p18"/>
          <p:cNvPicPr preferRelativeResize="0"/>
          <p:nvPr/>
        </p:nvPicPr>
        <p:blipFill>
          <a:blip r:embed="rId3">
            <a:alphaModFix/>
          </a:blip>
          <a:stretch>
            <a:fillRect/>
          </a:stretch>
        </p:blipFill>
        <p:spPr>
          <a:xfrm>
            <a:off x="4326075" y="1005312"/>
            <a:ext cx="3827375" cy="3132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 within SOC</a:t>
            </a:r>
            <a:endParaRPr/>
          </a:p>
        </p:txBody>
      </p:sp>
      <p:sp>
        <p:nvSpPr>
          <p:cNvPr id="107" name="Google Shape;107;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 Analysts - have specified tasks but work in tandem with various of other professionals</a:t>
            </a:r>
            <a:endParaRPr/>
          </a:p>
          <a:p>
            <a:pPr indent="0" lvl="0" marL="0" rtl="0" algn="l">
              <a:spcBef>
                <a:spcPts val="1200"/>
              </a:spcBef>
              <a:spcAft>
                <a:spcPts val="0"/>
              </a:spcAft>
              <a:buNone/>
            </a:pPr>
            <a:r>
              <a:rPr lang="en"/>
              <a:t>SOC managers - Direct a group SOC analysts to be observe and tackle a possible incident</a:t>
            </a:r>
            <a:endParaRPr/>
          </a:p>
          <a:p>
            <a:pPr indent="0" lvl="0" marL="0" rtl="0" algn="l">
              <a:spcBef>
                <a:spcPts val="1200"/>
              </a:spcBef>
              <a:spcAft>
                <a:spcPts val="1200"/>
              </a:spcAft>
              <a:buNone/>
            </a:pPr>
            <a:r>
              <a:rPr lang="en"/>
              <a:t>CISO (Chief </a:t>
            </a:r>
            <a:r>
              <a:rPr lang="en"/>
              <a:t>Information</a:t>
            </a:r>
            <a:r>
              <a:rPr lang="en"/>
              <a:t> Security Officer) - oversee all functions within the SOC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Supporting SOC Roles</a:t>
            </a:r>
            <a:endParaRPr/>
          </a:p>
        </p:txBody>
      </p:sp>
      <p:sp>
        <p:nvSpPr>
          <p:cNvPr id="113" name="Google Shape;113;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Other roles which work</a:t>
            </a:r>
            <a:r>
              <a:rPr lang="en"/>
              <a:t> closely within SOC environments</a:t>
            </a:r>
            <a:endParaRPr/>
          </a:p>
          <a:p>
            <a:pPr indent="0" lvl="0" marL="0" rtl="0" algn="l">
              <a:spcBef>
                <a:spcPts val="1200"/>
              </a:spcBef>
              <a:spcAft>
                <a:spcPts val="0"/>
              </a:spcAft>
              <a:buClr>
                <a:schemeClr val="dk1"/>
              </a:buClr>
              <a:buSzPts val="1100"/>
              <a:buFont typeface="Arial"/>
              <a:buNone/>
            </a:pPr>
            <a:r>
              <a:rPr lang="en"/>
              <a:t>- Threat Intelligence / T</a:t>
            </a:r>
            <a:r>
              <a:rPr lang="en"/>
              <a:t>hreat Hunters</a:t>
            </a:r>
            <a:endParaRPr/>
          </a:p>
          <a:p>
            <a:pPr indent="0" lvl="0" marL="0" rtl="0" algn="l">
              <a:spcBef>
                <a:spcPts val="1200"/>
              </a:spcBef>
              <a:spcAft>
                <a:spcPts val="0"/>
              </a:spcAft>
              <a:buClr>
                <a:schemeClr val="dk1"/>
              </a:buClr>
              <a:buSzPts val="1100"/>
              <a:buFont typeface="Arial"/>
              <a:buNone/>
            </a:pPr>
            <a:r>
              <a:rPr lang="en"/>
              <a:t>- </a:t>
            </a:r>
            <a:r>
              <a:rPr lang="en"/>
              <a:t>Forensics Investigators</a:t>
            </a:r>
            <a:endParaRPr/>
          </a:p>
          <a:p>
            <a:pPr indent="0" lvl="0" marL="0" rtl="0" algn="l">
              <a:spcBef>
                <a:spcPts val="1200"/>
              </a:spcBef>
              <a:spcAft>
                <a:spcPts val="0"/>
              </a:spcAft>
              <a:buClr>
                <a:schemeClr val="dk1"/>
              </a:buClr>
              <a:buSzPts val="1100"/>
              <a:buFont typeface="Arial"/>
              <a:buNone/>
            </a:pPr>
            <a:r>
              <a:rPr lang="en"/>
              <a:t>- Pen Testing/Red Teaming</a:t>
            </a:r>
            <a:endParaRPr/>
          </a:p>
          <a:p>
            <a:pPr indent="0" lvl="0" marL="0" rtl="0" algn="l">
              <a:spcBef>
                <a:spcPts val="1200"/>
              </a:spcBef>
              <a:spcAft>
                <a:spcPts val="0"/>
              </a:spcAft>
              <a:buNone/>
            </a:pPr>
            <a:r>
              <a:rPr lang="en"/>
              <a:t>- Vuln Management</a:t>
            </a:r>
            <a:endParaRPr/>
          </a:p>
          <a:p>
            <a:pPr indent="0" lvl="0" marL="0" rtl="0" algn="l">
              <a:spcBef>
                <a:spcPts val="1200"/>
              </a:spcBef>
              <a:spcAft>
                <a:spcPts val="0"/>
              </a:spcAft>
              <a:buNone/>
            </a:pPr>
            <a:r>
              <a:rPr lang="en"/>
              <a:t>- S</a:t>
            </a:r>
            <a:r>
              <a:rPr lang="en"/>
              <a:t>ecurity engineers</a:t>
            </a:r>
            <a:endParaRPr/>
          </a:p>
          <a:p>
            <a:pPr indent="0" lvl="0" marL="0" rtl="0" algn="l">
              <a:spcBef>
                <a:spcPts val="1200"/>
              </a:spcBef>
              <a:spcAft>
                <a:spcPts val="1200"/>
              </a:spcAft>
              <a:buNone/>
            </a:pPr>
            <a:r>
              <a:rPr lang="en"/>
              <a:t>- Reverse Malware Engineers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of SOC</a:t>
            </a:r>
            <a:endParaRPr/>
          </a:p>
        </p:txBody>
      </p:sp>
      <p:sp>
        <p:nvSpPr>
          <p:cNvPr id="119" name="Google Shape;119;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Core tools</a:t>
            </a:r>
            <a:endParaRPr/>
          </a:p>
          <a:p>
            <a:pPr indent="0" lvl="0" marL="0" rtl="0" algn="l">
              <a:spcBef>
                <a:spcPts val="1200"/>
              </a:spcBef>
              <a:spcAft>
                <a:spcPts val="0"/>
              </a:spcAft>
              <a:buClr>
                <a:schemeClr val="dk1"/>
              </a:buClr>
              <a:buSzPts val="1100"/>
              <a:buFont typeface="Arial"/>
              <a:buNone/>
            </a:pPr>
            <a:r>
              <a:rPr lang="en"/>
              <a:t>1. SIEM</a:t>
            </a:r>
            <a:endParaRPr/>
          </a:p>
          <a:p>
            <a:pPr indent="0" lvl="0" marL="0" rtl="0" algn="l">
              <a:spcBef>
                <a:spcPts val="1200"/>
              </a:spcBef>
              <a:spcAft>
                <a:spcPts val="0"/>
              </a:spcAft>
              <a:buClr>
                <a:schemeClr val="dk1"/>
              </a:buClr>
              <a:buSzPts val="1100"/>
              <a:buFont typeface="Arial"/>
              <a:buNone/>
            </a:pPr>
            <a:r>
              <a:rPr lang="en"/>
              <a:t>2. Threat Intelligence Platform</a:t>
            </a:r>
            <a:endParaRPr/>
          </a:p>
          <a:p>
            <a:pPr indent="0" lvl="0" marL="0" rtl="0" algn="l">
              <a:spcBef>
                <a:spcPts val="1200"/>
              </a:spcBef>
              <a:spcAft>
                <a:spcPts val="0"/>
              </a:spcAft>
              <a:buNone/>
            </a:pPr>
            <a:r>
              <a:rPr lang="en"/>
              <a:t>3. Incident Management System</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SOAR, IDS, Firewalls, GRC</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