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75" r:id="rId6"/>
    <p:sldId id="286" r:id="rId7"/>
    <p:sldId id="276" r:id="rId8"/>
    <p:sldId id="279" r:id="rId9"/>
    <p:sldId id="285" r:id="rId10"/>
    <p:sldId id="278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9"/>
  </p:normalViewPr>
  <p:slideViewPr>
    <p:cSldViewPr snapToGrid="0">
      <p:cViewPr varScale="1">
        <p:scale>
          <a:sx n="105" d="100"/>
          <a:sy n="105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1863-C35E-7142-A436-A3FC1CB6CE23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31D7B-CF8F-8042-9F6D-F95D86915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A0524-E737-7DAE-4AD2-E89725008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1799F-8389-934E-3C78-18C469AA3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DB606-075A-5A6B-3D35-92F63F543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CC705-29FF-4E1B-2F61-AFA6BA804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9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38403-B962-45EB-91C8-DF2688BF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06DBD-A56E-B8BF-8587-CBB643F098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7504C4-9660-AF3A-9791-49DD803C5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95DC5-EAE3-AF68-4A05-F0A4EA00C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09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E58F3-5597-8F35-C6F4-C4610EAB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B3F3E-2A40-B065-F0FF-C29A928D7A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4E353-AC34-B8A0-1FF0-39C870264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AADA8-1809-8BB1-CD7C-6769DA4B3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EC6D0-519A-CA4D-CB9E-CC7DAC96C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0CD0B-ED85-64DA-BC12-FE0E030AF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1BFEF-FCA1-E1AB-B8E8-AA1423ED7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F7EE1-5340-18C3-4D10-1EBAD69DB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87067-218B-E0DF-52A8-D90AB1A49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04FD97-DE10-97CE-7BBB-BE978C3E8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D1EC2-BDAB-3390-8746-D5777539A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1AA7-526A-6D2F-9C98-07524A0F5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81D31-8EE8-B90A-BA56-C81D08B01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3FDDD-4A6F-5BE1-6E7F-22B445BF2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2D0726-5410-9781-6C76-AF2F0FF33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AF77D-21DC-7BB3-82F6-4A6540E63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1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A80D9-6B79-6C22-E208-EB90EAC54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80446-44BF-FC66-528D-8B981BACF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4D7E5-B57B-C980-6762-A3628FD57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4D68-1591-97B8-ECED-D05326F7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6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771B-91E9-1534-D582-5AF83288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7E63D8-F97B-92C3-1792-29BFE2C59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652EE-06B2-6611-6B19-E03566769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F0039-6132-828C-1505-75CEF2085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B12-0FD1-7319-C071-8D2FB909B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385BE-CEA9-6DAF-B0A1-B14FFEBE2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665EDC-08F3-477E-66D3-E22464916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AF445-A64A-3D8A-8EA0-52E38834F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B08DA-BFFF-9EFC-6B2A-2DF5C3FE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0D60F-9B3F-66D6-B511-CC81DFC3BE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BFB69-0401-0A80-55AD-204EDAB3F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88737-2B84-CF91-1DC4-6A8F5C04C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1ADFC-CF92-FC16-3125-6149B38D7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679B89-496D-63FC-6492-EC920CC41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75183-476B-CB27-D76F-79D1D34D2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17A43-7588-6A9A-B100-E61A6005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1199-8541-7F4C-8BD4-5FD1F304D8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0563-505B-0935-4466-7EA2AF6C0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DCAB-821F-1816-12EC-84B9FBF07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74D7-4B50-1A51-477E-858E8C6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3F2A2-D23C-D689-6007-31E81FDC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2934-CB3A-77B1-ABA8-CE28B12E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3E4B-B97D-34C1-3665-6AB1FBEF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A1AE0-7B85-232D-08FE-79F17396A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F576-5439-F1D1-CE6A-806E34D8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C2E5-1293-1EBD-D642-E3C5301F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6CD3-F864-8C9D-2F26-6733413D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B4DCA-C1B2-74FD-38F6-E53A013AB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32E0-77ED-3AC4-1FA6-78360AED3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9ABC-B012-0732-AEFB-7DADF8DF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F034C-8599-DE34-9993-0CDAA4A4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F0BD-77D1-0D70-9AC9-5495C4E8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3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5378-0E5A-86BE-6360-7FDFF4D5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5721-20CE-375D-F445-BAE966C4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EEB78-4536-D5A7-146A-64E5B0F8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AD2A-6790-2DF5-B3BB-3312C801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85D8-FB2E-B47D-FCB7-3AA04A1D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CF40-A4BA-F21F-D7DB-79164F97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43F57-D070-9CFD-871D-9C0E3BCB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0607-2355-FFEF-A85C-AF080D02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5AA08-91A5-C56E-BB7F-337F68CB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105BE-EAA3-CB15-1024-748AF601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4742-1C6D-9702-1A81-64DD4629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79D7-C0BF-5771-D1D7-265AB666B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3898D-0C3A-F3AA-B49B-C2853013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2DC46-E8A3-61AF-D10C-C3EFE0D3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1D622-CEA0-B4CA-1DE5-62201B18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58A6-A40A-929E-4A89-DC92C2E9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158C-9C1E-5C27-A803-4B8A2AC9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6A12-43F4-8C3F-323D-6E666B0AF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FD935-7564-B2C0-DC71-0A4A80ACC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52F48-9994-C2AF-AC2A-CE4E65CEB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FD264-BD67-6308-0F23-05A16B336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66A72-1559-72A8-FB73-1FA7D762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CE29B-5624-755A-229E-F3C7358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6A767-F693-B5A5-C822-CA152A04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78A8-19ED-05B7-54C0-50697C7B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51CAE-04B8-892D-5CAC-41CB743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52E35-AA96-B39B-CF09-4B42DF19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9A9A1-ECF5-D8DE-61FE-B0F1A3CD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225A4-7B0D-B949-85B8-715DDB0E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C1CF5-6C5A-7E41-2965-02283848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DF35-9740-3D7D-06A7-49ABC1AC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7A0A-8AE5-F8A9-AD63-A249809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116A-F41D-F172-EE66-F6D2CF6A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7B1A2-95E3-483E-DF2E-2948EEB6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4D1E9-3A71-B88A-963C-85A45A87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D1556-A3CB-5A99-0135-6C1480B1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5327-1255-DEF5-AFF7-3798AB1C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507B-C0D8-F854-2FE8-79E09669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D7526-AAF1-D205-3EF3-CE48A8907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535E-708D-E5DB-0576-8ACDCCF16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C62AD-2909-5B9A-9035-1590E26D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FB134-563C-BAD8-4CB1-F6C5A282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78073-91E0-C7E1-04DD-2BD36CED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2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B0B99-8A71-A3EA-7961-CD043C78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BD3E-AB2B-8028-215A-7B0E3A085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8764-C656-7AE5-90CE-23C56417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5648D-8C91-A447-B7D9-22D61A7ADBC1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7C260-04CD-81C1-5A2E-EAE8181B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2264-4758-8CA3-FD20-F699B85E0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75416-076B-C64E-AD7C-DEC7BAE9B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435B3-AC8B-09B3-473E-5C5C8810B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EC2C-49E6-E342-3D65-FE2D4125D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977" y="2390785"/>
            <a:ext cx="10108019" cy="58514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venir Book" panose="02000503020000020003" pitchFamily="2" charset="0"/>
              </a:rPr>
              <a:t>P</a:t>
            </a:r>
            <a:r>
              <a:rPr lang="en-US" altLang="zh-CN" sz="3200" b="1" dirty="0">
                <a:latin typeface="Avenir Book" panose="02000503020000020003" pitchFamily="2" charset="0"/>
              </a:rPr>
              <a:t>2</a:t>
            </a:r>
            <a:r>
              <a:rPr lang="en-US" sz="3200" b="1" dirty="0">
                <a:latin typeface="Avenir Book" panose="02000503020000020003" pitchFamily="2" charset="0"/>
              </a:rPr>
              <a:t>. LLM Agent Integration with Tools</a:t>
            </a:r>
            <a:endParaRPr lang="en-US" sz="32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2FEB7-914C-5975-685F-EF2503CBC069}"/>
              </a:ext>
            </a:extLst>
          </p:cNvPr>
          <p:cNvSpPr txBox="1"/>
          <p:nvPr/>
        </p:nvSpPr>
        <p:spPr>
          <a:xfrm>
            <a:off x="3909733" y="3314061"/>
            <a:ext cx="6098240" cy="471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>
                <a:latin typeface="Avenir Book" panose="02000503020000020003" pitchFamily="2" charset="0"/>
              </a:rPr>
              <a:t>LLM is not universally adept...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7F4CD-C6BE-E2CF-B1B2-48DACF63ACC9}"/>
              </a:ext>
            </a:extLst>
          </p:cNvPr>
          <p:cNvSpPr txBox="1"/>
          <p:nvPr/>
        </p:nvSpPr>
        <p:spPr>
          <a:xfrm>
            <a:off x="1447721" y="4124113"/>
            <a:ext cx="934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compensate for LLM disadvantage through external tools, memory, and retrieval systems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77C639-4027-F305-CA7D-E123C6FEDC6D}"/>
              </a:ext>
            </a:extLst>
          </p:cNvPr>
          <p:cNvCxnSpPr/>
          <p:nvPr/>
        </p:nvCxnSpPr>
        <p:spPr>
          <a:xfrm>
            <a:off x="5647765" y="3785985"/>
            <a:ext cx="0" cy="338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92C407D-BC78-1162-CC78-1C6A384B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33" y="4493445"/>
            <a:ext cx="3060700" cy="214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59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20A0B-C1EA-E82F-006F-8A25C978B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AAD8B4-01AA-06CE-62F1-86D0D52C1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81" y="543697"/>
            <a:ext cx="10767737" cy="729049"/>
          </a:xfrm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p3. </a:t>
            </a:r>
            <a:r>
              <a:rPr lang="en-US" sz="2800" b="1" dirty="0">
                <a:latin typeface="Avenir Book" panose="02000503020000020003" pitchFamily="2" charset="0"/>
              </a:rPr>
              <a:t>Multi-agent Collaboration</a:t>
            </a:r>
            <a:endParaRPr lang="en-US" sz="2800" dirty="0">
              <a:latin typeface="Avenir Book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88EF2-7B4F-F7BB-6F2C-FD72A452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190" y="161364"/>
            <a:ext cx="3089882" cy="1734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359947-A9EA-CB93-1BC1-1BE82CD44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81" y="1655079"/>
            <a:ext cx="9172336" cy="47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6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35E3C-4030-FED2-49D1-BD33E543C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8404F75-8F1A-7BD0-58D0-2C343A3B9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0206" y="2547551"/>
            <a:ext cx="10767737" cy="729049"/>
          </a:xfrm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latin typeface="Avenir Book" panose="02000503020000020003" pitchFamily="2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65467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53AC9-5BDA-460D-F17A-9C0277AE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6D6CB3-D5F2-159E-D39C-085B918D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81" y="543697"/>
            <a:ext cx="10767737" cy="729049"/>
          </a:xfrm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p2. </a:t>
            </a:r>
            <a:r>
              <a:rPr lang="en-US" sz="2800" b="1" dirty="0">
                <a:latin typeface="Avenir Book" panose="02000503020000020003" pitchFamily="2" charset="0"/>
              </a:rPr>
              <a:t>LLM Agent Integration with Symbolic Reasoning and Tools</a:t>
            </a:r>
            <a:endParaRPr lang="en-US" sz="2800" dirty="0">
              <a:latin typeface="Avenir Book" panose="02000503020000020003" pitchFamily="2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CDFCF5-CE82-328B-1025-561A4F20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81" y="2675041"/>
            <a:ext cx="5207097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4FF44-836B-C75C-09B6-ECBE99F23D52}"/>
              </a:ext>
            </a:extLst>
          </p:cNvPr>
          <p:cNvSpPr txBox="1"/>
          <p:nvPr/>
        </p:nvSpPr>
        <p:spPr>
          <a:xfrm>
            <a:off x="618565" y="1801906"/>
            <a:ext cx="49754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An </a:t>
            </a:r>
            <a:r>
              <a:rPr lang="en-US" sz="1400" b="1" dirty="0">
                <a:latin typeface="Avenir Book" panose="02000503020000020003" pitchFamily="2" charset="0"/>
              </a:rPr>
              <a:t>agent</a:t>
            </a:r>
            <a:r>
              <a:rPr lang="en-US" sz="1400" dirty="0">
                <a:latin typeface="Avenir Book" panose="02000503020000020003" pitchFamily="2" charset="0"/>
              </a:rPr>
              <a:t> is anything that can be viewed as perceiving its environment through </a:t>
            </a:r>
            <a:r>
              <a:rPr lang="en-US" sz="1400" b="1" dirty="0">
                <a:latin typeface="Avenir Book" panose="02000503020000020003" pitchFamily="2" charset="0"/>
              </a:rPr>
              <a:t>sensors</a:t>
            </a:r>
            <a:r>
              <a:rPr lang="en-US" sz="1400" dirty="0">
                <a:latin typeface="Avenir Book" panose="02000503020000020003" pitchFamily="2" charset="0"/>
              </a:rPr>
              <a:t> and acting upon that </a:t>
            </a:r>
            <a:r>
              <a:rPr lang="en-US" sz="1400" b="1" dirty="0">
                <a:latin typeface="Avenir Book" panose="02000503020000020003" pitchFamily="2" charset="0"/>
              </a:rPr>
              <a:t>environment</a:t>
            </a:r>
            <a:r>
              <a:rPr lang="en-US" sz="1400" dirty="0">
                <a:latin typeface="Avenir Book" panose="02000503020000020003" pitchFamily="2" charset="0"/>
              </a:rPr>
              <a:t> through </a:t>
            </a:r>
            <a:r>
              <a:rPr lang="en-US" sz="1400" b="1" dirty="0">
                <a:latin typeface="Avenir Book" panose="02000503020000020003" pitchFamily="2" charset="0"/>
              </a:rPr>
              <a:t>actuators</a:t>
            </a:r>
            <a:r>
              <a:rPr lang="en-US" sz="1400" dirty="0">
                <a:latin typeface="Avenir Book" panose="02000503020000020003" pitchFamily="2" charset="0"/>
              </a:rPr>
              <a:t>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382B1A0-ECEF-067C-8AE8-F6EA03D1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42" y="2675041"/>
            <a:ext cx="4447733" cy="229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DFAA17-7C30-01C3-CF72-89281CA4314F}"/>
              </a:ext>
            </a:extLst>
          </p:cNvPr>
          <p:cNvCxnSpPr/>
          <p:nvPr/>
        </p:nvCxnSpPr>
        <p:spPr>
          <a:xfrm>
            <a:off x="6017278" y="4003030"/>
            <a:ext cx="411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46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10478-10D1-8252-A408-3BAD56F9F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F135A4F-D162-C675-C1B9-B65D441F2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81" y="543697"/>
            <a:ext cx="10767737" cy="729049"/>
          </a:xfrm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p2. </a:t>
            </a:r>
            <a:r>
              <a:rPr lang="en-US" sz="2800" b="1" dirty="0">
                <a:latin typeface="Avenir Book" panose="02000503020000020003" pitchFamily="2" charset="0"/>
              </a:rPr>
              <a:t>LLM Agent Integration with Symbolic Reasoning and Tools</a:t>
            </a:r>
            <a:endParaRPr lang="en-US" sz="2800" dirty="0">
              <a:latin typeface="Avenir Book" panose="02000503020000020003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7D6CB1-C931-55A2-C6FA-F0C95C348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93" y="1876473"/>
            <a:ext cx="4318957" cy="301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50FEF9A-8D5D-1FA3-6520-4CAFF20F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0293"/>
            <a:ext cx="3263153" cy="24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3677946-2E3B-F3CB-110E-434EC5C2C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244" y="4466256"/>
            <a:ext cx="6140518" cy="153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DBD93-E21A-48A9-78DB-ED16DB2A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05145A0-3A55-6474-7B4D-CB7BA6DE5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81" y="543697"/>
            <a:ext cx="10767737" cy="729049"/>
          </a:xfrm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p2. </a:t>
            </a:r>
            <a:r>
              <a:rPr lang="en-US" sz="2800" b="1" dirty="0">
                <a:latin typeface="Avenir Book" panose="02000503020000020003" pitchFamily="2" charset="0"/>
              </a:rPr>
              <a:t>LLM Agent Integration with Tools</a:t>
            </a:r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E98E1-7745-3C38-ED97-B677CB06914F}"/>
              </a:ext>
            </a:extLst>
          </p:cNvPr>
          <p:cNvSpPr txBox="1"/>
          <p:nvPr/>
        </p:nvSpPr>
        <p:spPr>
          <a:xfrm>
            <a:off x="-44823" y="1417622"/>
            <a:ext cx="497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venir Book" panose="02000503020000020003" pitchFamily="2" charset="0"/>
              </a:rPr>
              <a:t>ReAct</a:t>
            </a:r>
            <a:r>
              <a:rPr lang="en-US" dirty="0">
                <a:latin typeface="Avenir Book" panose="02000503020000020003" pitchFamily="2" charset="0"/>
              </a:rPr>
              <a:t> (Reasoning and Acting)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059D33-E3F7-4787-0313-BD6943076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42" y="2015284"/>
            <a:ext cx="4155141" cy="14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6421477-352C-14F6-8C21-128B07E63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56" y="1993383"/>
            <a:ext cx="4155138" cy="14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84F1FF-0289-33E2-839E-62B5DA443C78}"/>
              </a:ext>
            </a:extLst>
          </p:cNvPr>
          <p:cNvCxnSpPr/>
          <p:nvPr/>
        </p:nvCxnSpPr>
        <p:spPr>
          <a:xfrm>
            <a:off x="5903259" y="2037675"/>
            <a:ext cx="0" cy="1380322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8" name="Picture 6">
            <a:extLst>
              <a:ext uri="{FF2B5EF4-FFF2-40B4-BE49-F238E27FC236}">
                <a16:creationId xmlns:a16="http://schemas.microsoft.com/office/drawing/2014/main" id="{51A6FE73-E331-593A-6EC0-D2DF39567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47" y="3875747"/>
            <a:ext cx="4155141" cy="243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C5FCAB04-5451-3695-C843-C04E16C1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88" y="3831978"/>
            <a:ext cx="4922188" cy="302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08F849-E299-83A4-4F85-356E2D811D74}"/>
              </a:ext>
            </a:extLst>
          </p:cNvPr>
          <p:cNvSpPr/>
          <p:nvPr/>
        </p:nvSpPr>
        <p:spPr>
          <a:xfrm>
            <a:off x="5983376" y="1786954"/>
            <a:ext cx="3765741" cy="1697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A2AE4-09D3-4F4B-D385-75A45C9A66CE}"/>
              </a:ext>
            </a:extLst>
          </p:cNvPr>
          <p:cNvSpPr txBox="1"/>
          <p:nvPr/>
        </p:nvSpPr>
        <p:spPr>
          <a:xfrm>
            <a:off x="1037968" y="395416"/>
            <a:ext cx="9000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dirty="0">
                <a:solidFill>
                  <a:srgbClr val="363737"/>
                </a:solidFill>
                <a:effectLst/>
                <a:latin typeface="Avenir Book" panose="02000503020000020003" pitchFamily="2" charset="0"/>
              </a:rPr>
              <a:t>Ref: </a:t>
            </a:r>
            <a:r>
              <a:rPr lang="en-US" sz="1600" b="0" i="1" dirty="0" err="1">
                <a:solidFill>
                  <a:srgbClr val="363737"/>
                </a:solidFill>
                <a:effectLst/>
                <a:latin typeface="Avenir Book" panose="02000503020000020003" pitchFamily="2" charset="0"/>
              </a:rPr>
              <a:t>ReAct</a:t>
            </a:r>
            <a:r>
              <a:rPr lang="en-US" sz="1600" b="0" i="1" dirty="0">
                <a:solidFill>
                  <a:srgbClr val="363737"/>
                </a:solidFill>
                <a:effectLst/>
                <a:latin typeface="Avenir Book" panose="02000503020000020003" pitchFamily="2" charset="0"/>
              </a:rPr>
              <a:t>: Synergizing Reasoning and Acting in Language Models</a:t>
            </a:r>
            <a:r>
              <a:rPr lang="en-US" sz="1600" b="0" i="0" dirty="0">
                <a:solidFill>
                  <a:srgbClr val="363737"/>
                </a:solidFill>
                <a:effectLst/>
                <a:latin typeface="Avenir Book" panose="02000503020000020003" pitchFamily="2" charset="0"/>
              </a:rPr>
              <a:t>. ICLR 2023 (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notable-top-5%</a:t>
            </a:r>
            <a:r>
              <a:rPr lang="en-US" sz="1600" b="0" i="0" dirty="0">
                <a:solidFill>
                  <a:srgbClr val="363737"/>
                </a:solidFill>
                <a:effectLst/>
                <a:latin typeface="Avenir Book" panose="02000503020000020003" pitchFamily="2" charset="0"/>
              </a:rPr>
              <a:t>)</a:t>
            </a:r>
            <a:endParaRPr lang="en-US" sz="1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3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5C6B7-0B42-6AF5-1673-37468F534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8D33-75C7-1634-EF74-8DCB717F2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977" y="2390785"/>
            <a:ext cx="10108019" cy="58514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venir Book" panose="02000503020000020003" pitchFamily="2" charset="0"/>
              </a:rPr>
              <a:t>P3. Multi-agent Collaboration</a:t>
            </a:r>
            <a:endParaRPr lang="en-US" sz="3200" dirty="0">
              <a:latin typeface="Avenir Book" panose="0200050302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C9141-55A9-5CDC-63B2-BD266BC7F4ED}"/>
              </a:ext>
            </a:extLst>
          </p:cNvPr>
          <p:cNvSpPr txBox="1"/>
          <p:nvPr/>
        </p:nvSpPr>
        <p:spPr>
          <a:xfrm>
            <a:off x="1410650" y="5446287"/>
            <a:ext cx="8894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venir Book" panose="02000503020000020003" pitchFamily="2" charset="0"/>
              </a:rPr>
              <a:t>Multi-Agent systems consist of </a:t>
            </a:r>
            <a:r>
              <a:rPr lang="en-US" u="sng" dirty="0">
                <a:latin typeface="Avenir Book" panose="02000503020000020003" pitchFamily="2" charset="0"/>
              </a:rPr>
              <a:t>specialized Agents</a:t>
            </a:r>
            <a:r>
              <a:rPr lang="en-US" dirty="0">
                <a:latin typeface="Avenir Book" panose="02000503020000020003" pitchFamily="2" charset="0"/>
              </a:rPr>
              <a:t>, each equipped with their own toolset and overseen by a supervisor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D55F6-4186-A3F5-292B-945077E20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94" y="3077065"/>
            <a:ext cx="2083547" cy="2268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CE946-6F0C-0ABE-A0E3-739856EB2FB0}"/>
              </a:ext>
            </a:extLst>
          </p:cNvPr>
          <p:cNvSpPr txBox="1"/>
          <p:nvPr/>
        </p:nvSpPr>
        <p:spPr>
          <a:xfrm>
            <a:off x="1191417" y="765382"/>
            <a:ext cx="933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b="1" dirty="0">
                <a:latin typeface="Avenir Book" panose="02000503020000020003" pitchFamily="2" charset="0"/>
              </a:rPr>
              <a:t>Society of Mind (SOM): higher-level intelligence emerges from the combination of simpler and modular cognitive components.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2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9134F-7C19-782B-F7FF-6FF0D54D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54B246-B13F-6399-A85E-DE88033DC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81" y="543697"/>
            <a:ext cx="10767737" cy="729049"/>
          </a:xfrm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p3. </a:t>
            </a:r>
            <a:r>
              <a:rPr lang="en-US" sz="2800" b="1" dirty="0">
                <a:latin typeface="Avenir Book" panose="02000503020000020003" pitchFamily="2" charset="0"/>
              </a:rPr>
              <a:t>Multi-agent Collaboration</a:t>
            </a:r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5AE58-1ED7-66B1-BC5F-22BABFEAAD74}"/>
              </a:ext>
            </a:extLst>
          </p:cNvPr>
          <p:cNvSpPr txBox="1"/>
          <p:nvPr/>
        </p:nvSpPr>
        <p:spPr>
          <a:xfrm>
            <a:off x="1478085" y="4975552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b="1" dirty="0">
                <a:latin typeface="Avenir Book" panose="02000503020000020003" pitchFamily="2" charset="0"/>
              </a:rPr>
              <a:t>Some Multi-agent Frameworks:</a:t>
            </a:r>
            <a:br>
              <a:rPr lang="en-US" b="1" dirty="0">
                <a:latin typeface="Avenir Book" panose="02000503020000020003" pitchFamily="2" charset="0"/>
              </a:rPr>
            </a:br>
            <a:r>
              <a:rPr lang="en-US" b="1" dirty="0">
                <a:latin typeface="Avenir Book" panose="02000503020000020003" pitchFamily="2" charset="0"/>
              </a:rPr>
              <a:t>1.</a:t>
            </a:r>
            <a:r>
              <a:rPr lang="en-US" dirty="0">
                <a:latin typeface="Avenir Book" panose="02000503020000020003" pitchFamily="2" charset="0"/>
              </a:rPr>
              <a:t>OpenAI Swarm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2.Amazon Bedrock Agents 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3.Microsoft </a:t>
            </a:r>
            <a:r>
              <a:rPr lang="en-US" dirty="0" err="1">
                <a:latin typeface="Avenir Book" panose="02000503020000020003" pitchFamily="2" charset="0"/>
              </a:rPr>
              <a:t>Magentic</a:t>
            </a:r>
            <a:r>
              <a:rPr lang="en-US" dirty="0">
                <a:latin typeface="Avenir Book" panose="02000503020000020003" pitchFamily="2" charset="0"/>
              </a:rPr>
              <a:t>-One</a:t>
            </a:r>
            <a:br>
              <a:rPr lang="en-US" dirty="0">
                <a:latin typeface="Avenir Book" panose="02000503020000020003" pitchFamily="2" charset="0"/>
              </a:rPr>
            </a:br>
            <a:r>
              <a:rPr lang="en-US" dirty="0">
                <a:latin typeface="Avenir Book" panose="02000503020000020003" pitchFamily="2" charset="0"/>
              </a:rPr>
              <a:t>4.KAUST </a:t>
            </a:r>
            <a:r>
              <a:rPr lang="en-US" dirty="0" err="1">
                <a:latin typeface="Avenir Book" panose="02000503020000020003" pitchFamily="2" charset="0"/>
              </a:rPr>
              <a:t>GPTSwarm</a:t>
            </a:r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9CD5A-8C52-C6AF-6366-5885C04CD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085" y="1516209"/>
            <a:ext cx="8849255" cy="34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6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6D29-DF79-4FDB-3366-9B152BFC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26B4CB9-4E5E-36A2-D694-3ECB1578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4"/>
          <a:stretch/>
        </p:blipFill>
        <p:spPr>
          <a:xfrm>
            <a:off x="5924972" y="2429377"/>
            <a:ext cx="6863829" cy="22354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3A5CC2-CF76-8ED3-2F17-F4484B16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4820"/>
            <a:ext cx="5924972" cy="22354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BDB70DB-A0B2-51BD-222D-6B3E766F8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81" y="543697"/>
            <a:ext cx="10767737" cy="729049"/>
          </a:xfrm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p3. </a:t>
            </a:r>
            <a:r>
              <a:rPr lang="en-US" sz="2800" b="1" dirty="0">
                <a:latin typeface="Avenir Book" panose="02000503020000020003" pitchFamily="2" charset="0"/>
              </a:rPr>
              <a:t>Multi-agent Collaboration</a:t>
            </a:r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E8D35-208A-4409-759A-69B392C22339}"/>
              </a:ext>
            </a:extLst>
          </p:cNvPr>
          <p:cNvSpPr txBox="1"/>
          <p:nvPr/>
        </p:nvSpPr>
        <p:spPr>
          <a:xfrm>
            <a:off x="810181" y="1361153"/>
            <a:ext cx="1078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Avenir Book" panose="02000503020000020003" pitchFamily="2" charset="0"/>
              </a:rPr>
              <a:t>coordinating multiple specialized agents within a unified system to efficiently </a:t>
            </a:r>
            <a:r>
              <a:rPr lang="en-US" b="0" i="0" u="sng" dirty="0">
                <a:effectLst/>
                <a:latin typeface="Avenir Book" panose="02000503020000020003" pitchFamily="2" charset="0"/>
              </a:rPr>
              <a:t>achieve shared objectives</a:t>
            </a:r>
            <a:r>
              <a:rPr lang="en-US" b="0" i="0" dirty="0">
                <a:effectLst/>
                <a:latin typeface="Avenir Book" panose="02000503020000020003" pitchFamily="2" charset="0"/>
              </a:rPr>
              <a:t>.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F5D27-9421-49A9-B8BA-1679B67971B9}"/>
              </a:ext>
            </a:extLst>
          </p:cNvPr>
          <p:cNvSpPr txBox="1"/>
          <p:nvPr/>
        </p:nvSpPr>
        <p:spPr>
          <a:xfrm>
            <a:off x="93716" y="4664806"/>
            <a:ext cx="1727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Centralized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O</a:t>
            </a:r>
            <a:r>
              <a:rPr lang="en-US" b="1" i="0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rchestration</a:t>
            </a:r>
            <a:endParaRPr lang="en-US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F78DB-E620-720E-8641-36B08146BF7E}"/>
              </a:ext>
            </a:extLst>
          </p:cNvPr>
          <p:cNvSpPr txBox="1"/>
          <p:nvPr/>
        </p:nvSpPr>
        <p:spPr>
          <a:xfrm>
            <a:off x="8317157" y="4652600"/>
            <a:ext cx="1727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Decentralized </a:t>
            </a:r>
          </a:p>
          <a:p>
            <a:r>
              <a:rPr lang="en-US" i="0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Orchestration</a:t>
            </a:r>
            <a:endParaRPr lang="en-US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3D1A33-BFD9-6675-8BAB-235D13C81DCB}"/>
              </a:ext>
            </a:extLst>
          </p:cNvPr>
          <p:cNvSpPr/>
          <p:nvPr/>
        </p:nvSpPr>
        <p:spPr>
          <a:xfrm>
            <a:off x="725035" y="3264224"/>
            <a:ext cx="754853" cy="551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4910D-65BF-B556-95FE-B7B493EA4E96}"/>
              </a:ext>
            </a:extLst>
          </p:cNvPr>
          <p:cNvSpPr txBox="1"/>
          <p:nvPr/>
        </p:nvSpPr>
        <p:spPr>
          <a:xfrm>
            <a:off x="800367" y="29146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brain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BD633-1B5F-F657-AF5F-D17E55519F8D}"/>
              </a:ext>
            </a:extLst>
          </p:cNvPr>
          <p:cNvSpPr txBox="1"/>
          <p:nvPr/>
        </p:nvSpPr>
        <p:spPr>
          <a:xfrm>
            <a:off x="6934125" y="5434468"/>
            <a:ext cx="449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sng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Agents make independent decisions or reach a consensus as a group</a:t>
            </a:r>
            <a:endParaRPr lang="en-US" u="sng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0CE73E-A356-8C0B-2CE6-D4E5026A2E03}"/>
              </a:ext>
            </a:extLst>
          </p:cNvPr>
          <p:cNvSpPr/>
          <p:nvPr/>
        </p:nvSpPr>
        <p:spPr>
          <a:xfrm rot="17715365">
            <a:off x="6877240" y="2599885"/>
            <a:ext cx="695563" cy="1170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947D1-810F-BD4A-E36C-E8149E3B9173}"/>
              </a:ext>
            </a:extLst>
          </p:cNvPr>
          <p:cNvSpPr txBox="1"/>
          <p:nvPr/>
        </p:nvSpPr>
        <p:spPr>
          <a:xfrm>
            <a:off x="7385130" y="2205400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direct communication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33DAD-7D80-D03E-49DB-C821FD99DD47}"/>
              </a:ext>
            </a:extLst>
          </p:cNvPr>
          <p:cNvSpPr txBox="1"/>
          <p:nvPr/>
        </p:nvSpPr>
        <p:spPr>
          <a:xfrm>
            <a:off x="3057526" y="4643521"/>
            <a:ext cx="1727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Hierarchical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</a:rPr>
              <a:t>O</a:t>
            </a:r>
            <a:r>
              <a:rPr lang="en-US" b="1" i="0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rchestration</a:t>
            </a:r>
            <a:endParaRPr lang="en-US" dirty="0">
              <a:solidFill>
                <a:srgbClr val="FF000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0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41B7D-0FB3-FC49-D944-C7A15691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050905-28B3-EE82-EE0A-A5BE17EAE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81" y="543697"/>
            <a:ext cx="10767737" cy="729049"/>
          </a:xfrm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p3. </a:t>
            </a:r>
            <a:r>
              <a:rPr lang="en-US" sz="2800" b="1" dirty="0">
                <a:latin typeface="Avenir Book" panose="02000503020000020003" pitchFamily="2" charset="0"/>
              </a:rPr>
              <a:t>Multi-agent Collaboration</a:t>
            </a:r>
            <a:endParaRPr lang="en-US" sz="2800" dirty="0"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C8D57-92EE-87DB-680A-51FB2EA68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624362"/>
            <a:ext cx="10604368" cy="49243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4A589-3944-7F57-EDF3-78BA6F7F2AD7}"/>
              </a:ext>
            </a:extLst>
          </p:cNvPr>
          <p:cNvSpPr txBox="1"/>
          <p:nvPr/>
        </p:nvSpPr>
        <p:spPr>
          <a:xfrm>
            <a:off x="1057316" y="300234"/>
            <a:ext cx="6994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venir Book" panose="02000503020000020003" pitchFamily="2" charset="0"/>
              </a:rPr>
              <a:t>Ref: </a:t>
            </a:r>
            <a:r>
              <a:rPr lang="en-US" sz="1600" i="1" dirty="0" err="1">
                <a:latin typeface="Avenir Book" panose="02000503020000020003" pitchFamily="2" charset="0"/>
              </a:rPr>
              <a:t>GPTSwarm</a:t>
            </a:r>
            <a:r>
              <a:rPr lang="en-US" sz="1600" i="1" dirty="0">
                <a:latin typeface="Avenir Book" panose="02000503020000020003" pitchFamily="2" charset="0"/>
              </a:rPr>
              <a:t>: Language Agents as Optimizable Graphs. ICML 2024 Oral</a:t>
            </a:r>
          </a:p>
          <a:p>
            <a:endParaRPr lang="en-US" sz="1600" i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7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47F03-FEAB-2A58-45B7-FFA1E52DD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3D299B-4DE9-56A3-CB00-979A71BCB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181" y="543697"/>
            <a:ext cx="10767737" cy="729049"/>
          </a:xfrm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latin typeface="Avenir Book" panose="02000503020000020003" pitchFamily="2" charset="0"/>
              </a:rPr>
              <a:t>p3. </a:t>
            </a:r>
            <a:r>
              <a:rPr lang="en-US" sz="2800" b="1" dirty="0">
                <a:latin typeface="Avenir Book" panose="02000503020000020003" pitchFamily="2" charset="0"/>
              </a:rPr>
              <a:t>Multi-agent Collaboration</a:t>
            </a:r>
            <a:endParaRPr lang="en-US" sz="2800" dirty="0"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1D15F-0C94-B6E9-9D89-9150AFCE43F9}"/>
              </a:ext>
            </a:extLst>
          </p:cNvPr>
          <p:cNvSpPr txBox="1"/>
          <p:nvPr/>
        </p:nvSpPr>
        <p:spPr>
          <a:xfrm>
            <a:off x="1057316" y="300234"/>
            <a:ext cx="6994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Avenir Book" panose="02000503020000020003" pitchFamily="2" charset="0"/>
              </a:rPr>
              <a:t>Ref: </a:t>
            </a:r>
            <a:r>
              <a:rPr lang="en-US" sz="1600" i="1" dirty="0" err="1">
                <a:latin typeface="Avenir Book" panose="02000503020000020003" pitchFamily="2" charset="0"/>
              </a:rPr>
              <a:t>GPTSwarm</a:t>
            </a:r>
            <a:r>
              <a:rPr lang="en-US" sz="1600" i="1" dirty="0">
                <a:latin typeface="Avenir Book" panose="02000503020000020003" pitchFamily="2" charset="0"/>
              </a:rPr>
              <a:t>: Language Agents as Optimizable Graphs. ICML 2024 Oral</a:t>
            </a:r>
          </a:p>
          <a:p>
            <a:endParaRPr lang="en-US" sz="1600" i="1" dirty="0">
              <a:latin typeface="Avenir Book" panose="02000503020000020003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8E2EC-2726-ED2D-3B75-40C71A78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128472"/>
            <a:ext cx="2952834" cy="4695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F2A62-844A-EF5F-01A2-C2B01CCC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400" y="1358900"/>
            <a:ext cx="2223981" cy="283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682A3-B513-FCC2-3CEC-2DD35DA9F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425" y="4548307"/>
            <a:ext cx="1298575" cy="1156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5E8D4-E592-598F-E5E8-53DD60054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762" y="496126"/>
            <a:ext cx="2952834" cy="3342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EF5DD6-FB2A-5E88-FBD7-994949E02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8656" y="4021606"/>
            <a:ext cx="2223981" cy="2340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AEC1E-E122-9661-8648-4D0F4A072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4341" y="3964006"/>
            <a:ext cx="2343578" cy="27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255</Words>
  <Application>Microsoft Macintosh PowerPoint</Application>
  <PresentationFormat>Widescreen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Avenir Book</vt:lpstr>
      <vt:lpstr>Noto Sans</vt:lpstr>
      <vt:lpstr>Office Theme</vt:lpstr>
      <vt:lpstr>P2. LLM Agent Integration with Tools</vt:lpstr>
      <vt:lpstr>p2. LLM Agent Integration with Symbolic Reasoning and Tools</vt:lpstr>
      <vt:lpstr>p2. LLM Agent Integration with Symbolic Reasoning and Tools</vt:lpstr>
      <vt:lpstr>p2. LLM Agent Integration with Tools</vt:lpstr>
      <vt:lpstr>P3. Multi-agent Collaboration</vt:lpstr>
      <vt:lpstr>p3. Multi-agent Collaboration</vt:lpstr>
      <vt:lpstr>p3. Multi-agent Collaboration</vt:lpstr>
      <vt:lpstr>p3. Multi-agent Collaboration</vt:lpstr>
      <vt:lpstr>p3. Multi-agent Collaboration</vt:lpstr>
      <vt:lpstr>p3. Multi-agent Collaboration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10770</dc:creator>
  <cp:lastModifiedBy>10770</cp:lastModifiedBy>
  <cp:revision>2</cp:revision>
  <dcterms:created xsi:type="dcterms:W3CDTF">2025-06-04T14:03:38Z</dcterms:created>
  <dcterms:modified xsi:type="dcterms:W3CDTF">2025-06-04T14:24:15Z</dcterms:modified>
</cp:coreProperties>
</file>