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75" r:id="rId7"/>
    <p:sldId id="271" r:id="rId8"/>
    <p:sldId id="282" r:id="rId9"/>
    <p:sldId id="262" r:id="rId10"/>
    <p:sldId id="272" r:id="rId11"/>
    <p:sldId id="273" r:id="rId12"/>
    <p:sldId id="263" r:id="rId13"/>
    <p:sldId id="274" r:id="rId14"/>
    <p:sldId id="264" r:id="rId15"/>
    <p:sldId id="276" r:id="rId16"/>
    <p:sldId id="265" r:id="rId17"/>
    <p:sldId id="266" r:id="rId18"/>
    <p:sldId id="267" r:id="rId19"/>
    <p:sldId id="283" r:id="rId20"/>
    <p:sldId id="268" r:id="rId21"/>
    <p:sldId id="270" r:id="rId22"/>
    <p:sldId id="278" r:id="rId23"/>
    <p:sldId id="280" r:id="rId24"/>
    <p:sldId id="279" r:id="rId25"/>
    <p:sldId id="284"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709"/>
    <a:srgbClr val="024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6" name="Footer Placeholder 5">
            <a:extLst>
              <a:ext uri="{FF2B5EF4-FFF2-40B4-BE49-F238E27FC236}">
                <a16:creationId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8" name="Footer Placeholder 7">
            <a:extLst>
              <a:ext uri="{FF2B5EF4-FFF2-40B4-BE49-F238E27FC236}">
                <a16:creationId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4" name="Footer Placeholder 3">
            <a:extLst>
              <a:ext uri="{FF2B5EF4-FFF2-40B4-BE49-F238E27FC236}">
                <a16:creationId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3" name="Footer Placeholder 2">
            <a:extLst>
              <a:ext uri="{FF2B5EF4-FFF2-40B4-BE49-F238E27FC236}">
                <a16:creationId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6" name="Footer Placeholder 5">
            <a:extLst>
              <a:ext uri="{FF2B5EF4-FFF2-40B4-BE49-F238E27FC236}">
                <a16:creationId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6" name="Footer Placeholder 5">
            <a:extLst>
              <a:ext uri="{FF2B5EF4-FFF2-40B4-BE49-F238E27FC236}">
                <a16:creationId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baeldung.com/spring-email" TargetMode="External"/><Relationship Id="rId3" Type="http://schemas.openxmlformats.org/officeDocument/2006/relationships/image" Target="../media/image3.png"/><Relationship Id="rId7" Type="http://schemas.openxmlformats.org/officeDocument/2006/relationships/hyperlink" Target="https://www.w3schools.com/"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tutorialspoint.com/hibernate/index.htm" TargetMode="External"/><Relationship Id="rId5" Type="http://schemas.openxmlformats.org/officeDocument/2006/relationships/hyperlink" Target="https://www.geeksforgeeks.org/introduction-to-jsp/" TargetMode="External"/><Relationship Id="rId4" Type="http://schemas.openxmlformats.org/officeDocument/2006/relationships/hyperlink" Target="https://www.baeldung.com/spring-boot-start"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547650"/>
          </a:xfrm>
          <a:prstGeom prst="rect">
            <a:avLst/>
          </a:prstGeom>
          <a:noFill/>
        </p:spPr>
        <p:txBody>
          <a:bodyPr wrap="square">
            <a:spAutoFit/>
          </a:bodyPr>
          <a:lstStyle/>
          <a:p>
            <a:pPr algn="ctr">
              <a:lnSpc>
                <a:spcPct val="115000"/>
              </a:lnSpc>
            </a:pPr>
            <a:r>
              <a:rPr lang="en-IN" sz="2800" dirty="0">
                <a:effectLst/>
                <a:latin typeface="Times New Roman" panose="02020603050405020304" pitchFamily="18" charset="0"/>
                <a:ea typeface="Arial" panose="020B0604020202020204" pitchFamily="34" charset="0"/>
              </a:rPr>
              <a:t>“</a:t>
            </a:r>
            <a:r>
              <a:rPr lang="en-IN" sz="2800" b="1" dirty="0">
                <a:latin typeface="Times New Roman" panose="02020603050405020304" pitchFamily="18" charset="0"/>
              </a:rPr>
              <a:t>Employee Leave Management System</a:t>
            </a:r>
            <a:r>
              <a:rPr lang="en-IN" sz="2800" dirty="0">
                <a:effectLst/>
                <a:latin typeface="Times New Roman" panose="02020603050405020304" pitchFamily="18" charset="0"/>
                <a:ea typeface="Arial" panose="020B0604020202020204" pitchFamily="34" charset="0"/>
              </a:rPr>
              <a:t>”</a:t>
            </a:r>
            <a:endParaRPr lang="en-IN" sz="12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4E67A2AC-00F6-985A-C661-784C2AA22DB5}"/>
              </a:ext>
            </a:extLst>
          </p:cNvPr>
          <p:cNvSpPr txBox="1">
            <a:spLocks noGrp="1" noRot="1" noMove="1" noResize="1" noEditPoints="1" noAdjustHandles="1" noChangeArrowheads="1" noChangeShapeType="1"/>
          </p:cNvSpPr>
          <p:nvPr/>
        </p:nvSpPr>
        <p:spPr>
          <a:xfrm>
            <a:off x="833120" y="4111045"/>
            <a:ext cx="6197600" cy="2322174"/>
          </a:xfrm>
          <a:prstGeom prst="rect">
            <a:avLst/>
          </a:prstGeom>
          <a:noFill/>
        </p:spPr>
        <p:txBody>
          <a:bodyPr wrap="square">
            <a:spAutoFit/>
          </a:bodyPr>
          <a:lstStyle/>
          <a:p>
            <a:pPr>
              <a:lnSpc>
                <a:spcPct val="115000"/>
              </a:lnSpc>
            </a:pPr>
            <a:r>
              <a:rPr lang="en-IN" sz="1800" b="1" dirty="0">
                <a:effectLst/>
                <a:latin typeface="Times New Roman" panose="02020603050405020304" pitchFamily="18" charset="0"/>
                <a:ea typeface="Arial" panose="020B0604020202020204" pitchFamily="34" charset="0"/>
              </a:rPr>
              <a:t>Submitted by</a:t>
            </a:r>
            <a:r>
              <a:rPr lang="en-IN" b="1" dirty="0">
                <a:latin typeface="Times New Roman" panose="02020603050405020304" pitchFamily="18" charset="0"/>
                <a:ea typeface="Arial" panose="020B0604020202020204" pitchFamily="34" charset="0"/>
              </a:rPr>
              <a:t>: Utkarsh Tiwari </a:t>
            </a:r>
            <a:endParaRPr lang="en-IN" sz="1050" b="1" dirty="0">
              <a:effectLst/>
              <a:latin typeface="Arial" panose="020B0604020202020204" pitchFamily="34" charset="0"/>
              <a:ea typeface="Arial" panose="020B0604020202020204" pitchFamily="34" charset="0"/>
            </a:endParaRPr>
          </a:p>
          <a:p>
            <a:pPr>
              <a:lnSpc>
                <a:spcPct val="115000"/>
              </a:lnSpc>
            </a:pPr>
            <a:r>
              <a:rPr lang="en-IN" b="1" dirty="0">
                <a:latin typeface="Times New Roman" panose="02020603050405020304" pitchFamily="18" charset="0"/>
              </a:rPr>
              <a:t>Submission type : Individual</a:t>
            </a:r>
          </a:p>
          <a:p>
            <a:pPr>
              <a:lnSpc>
                <a:spcPct val="115000"/>
              </a:lnSpc>
            </a:pPr>
            <a:r>
              <a:rPr lang="en-IN" sz="1800" b="1" dirty="0">
                <a:effectLst/>
                <a:latin typeface="Times New Roman" panose="02020603050405020304" pitchFamily="18" charset="0"/>
                <a:ea typeface="Arial" panose="020B0604020202020204" pitchFamily="34" charset="0"/>
              </a:rPr>
              <a:t>Name: </a:t>
            </a:r>
            <a:r>
              <a:rPr lang="en-IN" b="1" dirty="0">
                <a:latin typeface="Times New Roman" panose="02020603050405020304" pitchFamily="18" charset="0"/>
                <a:ea typeface="Arial" panose="020B0604020202020204" pitchFamily="34" charset="0"/>
              </a:rPr>
              <a:t>O</a:t>
            </a:r>
            <a:r>
              <a:rPr lang="en-IN" sz="1800" b="1" dirty="0">
                <a:effectLst/>
                <a:latin typeface="Times New Roman" panose="02020603050405020304" pitchFamily="18" charset="0"/>
                <a:ea typeface="Arial" panose="020B0604020202020204" pitchFamily="34" charset="0"/>
              </a:rPr>
              <a:t>ffice </a:t>
            </a:r>
            <a:r>
              <a:rPr lang="en-IN" b="1" dirty="0">
                <a:latin typeface="Times New Roman" panose="02020603050405020304" pitchFamily="18" charset="0"/>
                <a:ea typeface="Arial" panose="020B0604020202020204" pitchFamily="34" charset="0"/>
              </a:rPr>
              <a:t>L</a:t>
            </a:r>
            <a:r>
              <a:rPr lang="en-IN" sz="1800" b="1" dirty="0">
                <a:effectLst/>
                <a:latin typeface="Times New Roman" panose="02020603050405020304" pitchFamily="18" charset="0"/>
                <a:ea typeface="Arial" panose="020B0604020202020204" pitchFamily="34" charset="0"/>
              </a:rPr>
              <a:t>eave </a:t>
            </a:r>
            <a:r>
              <a:rPr lang="en-IN" b="1" dirty="0">
                <a:latin typeface="Times New Roman" panose="02020603050405020304" pitchFamily="18" charset="0"/>
                <a:ea typeface="Arial" panose="020B0604020202020204" pitchFamily="34" charset="0"/>
              </a:rPr>
              <a:t>M</a:t>
            </a:r>
            <a:r>
              <a:rPr lang="en-IN" sz="1800" b="1" dirty="0">
                <a:effectLst/>
                <a:latin typeface="Times New Roman" panose="02020603050405020304" pitchFamily="18" charset="0"/>
                <a:ea typeface="Arial" panose="020B0604020202020204" pitchFamily="34" charset="0"/>
              </a:rPr>
              <a:t>anagement </a:t>
            </a:r>
            <a:r>
              <a:rPr lang="en-IN" b="1" dirty="0">
                <a:latin typeface="Times New Roman" panose="02020603050405020304" pitchFamily="18" charset="0"/>
                <a:ea typeface="Arial" panose="020B0604020202020204" pitchFamily="34" charset="0"/>
              </a:rPr>
              <a:t>A</a:t>
            </a:r>
            <a:r>
              <a:rPr lang="en-IN" sz="1800" b="1" dirty="0">
                <a:effectLst/>
                <a:latin typeface="Times New Roman" panose="02020603050405020304" pitchFamily="18" charset="0"/>
                <a:ea typeface="Arial" panose="020B0604020202020204" pitchFamily="34" charset="0"/>
              </a:rPr>
              <a:t>pplication</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Batch : B-12</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LMS Id : </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Program : AXIS FINTECH</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Date: 31/05/2023</a:t>
            </a:r>
            <a:endParaRPr lang="en-IN" sz="105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581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665F3BBB-36FE-E6E4-6217-C50A5E5EF88B}"/>
              </a:ext>
            </a:extLst>
          </p:cNvPr>
          <p:cNvSpPr txBox="1"/>
          <p:nvPr/>
        </p:nvSpPr>
        <p:spPr>
          <a:xfrm>
            <a:off x="217505" y="1349646"/>
            <a:ext cx="11100734" cy="5401479"/>
          </a:xfrm>
          <a:prstGeom prst="rect">
            <a:avLst/>
          </a:prstGeom>
          <a:noFill/>
        </p:spPr>
        <p:txBody>
          <a:bodyPr wrap="square">
            <a:spAutoFit/>
          </a:bodyPr>
          <a:lstStyle/>
          <a:p>
            <a:pPr marL="342900" indent="-342900">
              <a:lnSpc>
                <a:spcPct val="115000"/>
              </a:lnSpc>
              <a:buFont typeface="Arial" panose="020B0604020202020204" pitchFamily="34" charset="0"/>
              <a:buChar char="•"/>
            </a:pPr>
            <a:r>
              <a:rPr lang="en-IN" sz="2000" b="1" dirty="0">
                <a:ea typeface="Arial" panose="020B0604020202020204" pitchFamily="34" charset="0"/>
              </a:rPr>
              <a:t>Employee</a:t>
            </a:r>
            <a:r>
              <a:rPr lang="en-IN" sz="2000" b="1" dirty="0">
                <a:latin typeface="+mj-lt"/>
                <a:ea typeface="Arial" panose="020B0604020202020204" pitchFamily="34" charset="0"/>
              </a:rPr>
              <a:t> </a:t>
            </a:r>
            <a:r>
              <a:rPr lang="en-IN" sz="2000" b="1" dirty="0">
                <a:ea typeface="Arial" panose="020B0604020202020204" pitchFamily="34" charset="0"/>
              </a:rPr>
              <a:t>Module UI Design</a:t>
            </a:r>
            <a:endParaRPr lang="en-IN" sz="2000" b="1" dirty="0">
              <a:effectLst/>
              <a:latin typeface="+mj-lt"/>
              <a:ea typeface="Arial" panose="020B0604020202020204" pitchFamily="34" charset="0"/>
            </a:endParaRPr>
          </a:p>
          <a:p>
            <a:pPr>
              <a:lnSpc>
                <a:spcPct val="115000"/>
              </a:lnSpc>
            </a:pPr>
            <a:r>
              <a:rPr lang="en-IN" sz="2000" dirty="0">
                <a:latin typeface="+mj-lt"/>
                <a:ea typeface="Arial" panose="020B0604020202020204" pitchFamily="34" charset="0"/>
              </a:rPr>
              <a:t>		</a:t>
            </a:r>
          </a:p>
          <a:p>
            <a:pPr>
              <a:lnSpc>
                <a:spcPct val="115000"/>
              </a:lnSpc>
            </a:pPr>
            <a:r>
              <a:rPr lang="en-IN" sz="2000" dirty="0">
                <a:latin typeface="+mj-lt"/>
                <a:ea typeface="Arial" panose="020B0604020202020204" pitchFamily="34" charset="0"/>
              </a:rPr>
              <a:t>	</a:t>
            </a:r>
          </a:p>
          <a:p>
            <a:pPr>
              <a:lnSpc>
                <a:spcPct val="115000"/>
              </a:lnSpc>
            </a:pPr>
            <a:r>
              <a:rPr lang="en-IN" sz="2000" dirty="0">
                <a:effectLst/>
                <a:latin typeface="+mj-lt"/>
                <a:ea typeface="Arial" panose="020B0604020202020204" pitchFamily="34" charset="0"/>
              </a:rPr>
              <a:t>	</a:t>
            </a:r>
          </a:p>
          <a:p>
            <a:pPr>
              <a:lnSpc>
                <a:spcPct val="115000"/>
              </a:lnSpc>
            </a:pPr>
            <a:endParaRPr lang="en-IN" sz="2000" dirty="0">
              <a:latin typeface="+mj-lt"/>
              <a:ea typeface="Arial" panose="020B0604020202020204" pitchFamily="34" charset="0"/>
            </a:endParaRPr>
          </a:p>
          <a:p>
            <a:pPr>
              <a:lnSpc>
                <a:spcPct val="115000"/>
              </a:lnSpc>
            </a:pPr>
            <a:endParaRPr lang="en-IN" sz="2000" dirty="0">
              <a:effectLst/>
              <a:latin typeface="+mj-lt"/>
              <a:ea typeface="Arial" panose="020B0604020202020204" pitchFamily="34" charset="0"/>
            </a:endParaRPr>
          </a:p>
          <a:p>
            <a:pPr>
              <a:lnSpc>
                <a:spcPct val="115000"/>
              </a:lnSpc>
            </a:pPr>
            <a:endParaRPr lang="en-IN" sz="2000" dirty="0">
              <a:latin typeface="+mj-lt"/>
              <a:ea typeface="Arial" panose="020B0604020202020204" pitchFamily="34" charset="0"/>
            </a:endParaRPr>
          </a:p>
          <a:p>
            <a:pPr>
              <a:lnSpc>
                <a:spcPct val="115000"/>
              </a:lnSpc>
            </a:pPr>
            <a:endParaRPr lang="en-IN" sz="2000" dirty="0">
              <a:effectLst/>
              <a:latin typeface="+mj-lt"/>
              <a:ea typeface="Arial" panose="020B0604020202020204" pitchFamily="34" charset="0"/>
            </a:endParaRPr>
          </a:p>
          <a:p>
            <a:pPr>
              <a:lnSpc>
                <a:spcPct val="115000"/>
              </a:lnSpc>
            </a:pPr>
            <a:endParaRPr lang="en-IN" sz="2000" dirty="0">
              <a:latin typeface="+mj-lt"/>
              <a:ea typeface="Arial" panose="020B0604020202020204" pitchFamily="34" charset="0"/>
            </a:endParaRPr>
          </a:p>
          <a:p>
            <a:pPr>
              <a:lnSpc>
                <a:spcPct val="115000"/>
              </a:lnSpc>
            </a:pPr>
            <a:endParaRPr lang="en-IN" sz="2000" dirty="0">
              <a:effectLst/>
              <a:latin typeface="+mj-lt"/>
              <a:ea typeface="Arial" panose="020B0604020202020204" pitchFamily="34" charset="0"/>
            </a:endParaRPr>
          </a:p>
          <a:p>
            <a:pPr>
              <a:lnSpc>
                <a:spcPct val="115000"/>
              </a:lnSpc>
            </a:pPr>
            <a:endParaRPr lang="en-IN" sz="2000" dirty="0">
              <a:latin typeface="+mj-lt"/>
              <a:ea typeface="Arial" panose="020B0604020202020204" pitchFamily="34" charset="0"/>
            </a:endParaRPr>
          </a:p>
          <a:p>
            <a:pPr>
              <a:lnSpc>
                <a:spcPct val="115000"/>
              </a:lnSpc>
            </a:pPr>
            <a:endParaRPr lang="en-IN" sz="2000" dirty="0">
              <a:effectLst/>
              <a:latin typeface="+mj-lt"/>
              <a:ea typeface="Arial" panose="020B0604020202020204" pitchFamily="34" charset="0"/>
            </a:endParaRPr>
          </a:p>
          <a:p>
            <a:pPr>
              <a:lnSpc>
                <a:spcPct val="115000"/>
              </a:lnSpc>
            </a:pPr>
            <a:endParaRPr lang="en-IN" sz="2000" dirty="0">
              <a:latin typeface="+mj-lt"/>
              <a:ea typeface="Arial" panose="020B0604020202020204" pitchFamily="34" charset="0"/>
            </a:endParaRPr>
          </a:p>
          <a:p>
            <a:pPr>
              <a:lnSpc>
                <a:spcPct val="115000"/>
              </a:lnSpc>
            </a:pPr>
            <a:endParaRPr lang="en-IN" sz="2000" dirty="0">
              <a:effectLst/>
              <a:latin typeface="+mj-lt"/>
              <a:ea typeface="Arial" panose="020B0604020202020204" pitchFamily="34" charset="0"/>
            </a:endParaRPr>
          </a:p>
          <a:p>
            <a:pPr>
              <a:lnSpc>
                <a:spcPct val="115000"/>
              </a:lnSpc>
            </a:pPr>
            <a:endParaRPr lang="en-IN" sz="2000" dirty="0">
              <a:effectLst/>
              <a:latin typeface="+mj-lt"/>
              <a:ea typeface="Arial" panose="020B0604020202020204" pitchFamily="34" charset="0"/>
            </a:endParaRPr>
          </a:p>
        </p:txBody>
      </p:sp>
      <p:pic>
        <p:nvPicPr>
          <p:cNvPr id="3" name="Picture 2"/>
          <p:cNvPicPr>
            <a:picLocks noChangeAspect="1"/>
          </p:cNvPicPr>
          <p:nvPr/>
        </p:nvPicPr>
        <p:blipFill>
          <a:blip r:embed="rId4"/>
          <a:stretch>
            <a:fillRect/>
          </a:stretch>
        </p:blipFill>
        <p:spPr>
          <a:xfrm>
            <a:off x="2499360" y="1988660"/>
            <a:ext cx="6708648" cy="4421284"/>
          </a:xfrm>
          <a:prstGeom prst="rect">
            <a:avLst/>
          </a:prstGeom>
        </p:spPr>
      </p:pic>
    </p:spTree>
    <p:extLst>
      <p:ext uri="{BB962C8B-B14F-4D97-AF65-F5344CB8AC3E}">
        <p14:creationId xmlns:p14="http://schemas.microsoft.com/office/powerpoint/2010/main" val="748358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665F3BBB-36FE-E6E4-6217-C50A5E5EF88B}"/>
              </a:ext>
            </a:extLst>
          </p:cNvPr>
          <p:cNvSpPr txBox="1"/>
          <p:nvPr/>
        </p:nvSpPr>
        <p:spPr>
          <a:xfrm>
            <a:off x="217505" y="1349646"/>
            <a:ext cx="11100734" cy="5401479"/>
          </a:xfrm>
          <a:prstGeom prst="rect">
            <a:avLst/>
          </a:prstGeom>
          <a:noFill/>
        </p:spPr>
        <p:txBody>
          <a:bodyPr wrap="square">
            <a:spAutoFit/>
          </a:bodyPr>
          <a:lstStyle/>
          <a:p>
            <a:pPr marL="342900" indent="-342900">
              <a:lnSpc>
                <a:spcPct val="115000"/>
              </a:lnSpc>
              <a:buFont typeface="Arial" panose="020B0604020202020204" pitchFamily="34" charset="0"/>
              <a:buChar char="•"/>
            </a:pPr>
            <a:r>
              <a:rPr lang="en-IN" sz="2000" dirty="0">
                <a:ea typeface="Arial" panose="020B0604020202020204" pitchFamily="34" charset="0"/>
              </a:rPr>
              <a:t>Home page UI </a:t>
            </a:r>
            <a:endParaRPr lang="en-IN" sz="2000" dirty="0">
              <a:effectLst/>
              <a:latin typeface="+mj-lt"/>
              <a:ea typeface="Arial" panose="020B0604020202020204" pitchFamily="34" charset="0"/>
            </a:endParaRPr>
          </a:p>
          <a:p>
            <a:pPr>
              <a:lnSpc>
                <a:spcPct val="115000"/>
              </a:lnSpc>
            </a:pPr>
            <a:r>
              <a:rPr lang="en-IN" sz="2000" dirty="0">
                <a:latin typeface="+mj-lt"/>
                <a:ea typeface="Arial" panose="020B0604020202020204" pitchFamily="34" charset="0"/>
              </a:rPr>
              <a:t>		</a:t>
            </a:r>
          </a:p>
          <a:p>
            <a:pPr>
              <a:lnSpc>
                <a:spcPct val="115000"/>
              </a:lnSpc>
            </a:pPr>
            <a:r>
              <a:rPr lang="en-IN" sz="2000" dirty="0">
                <a:latin typeface="+mj-lt"/>
                <a:ea typeface="Arial" panose="020B0604020202020204" pitchFamily="34" charset="0"/>
              </a:rPr>
              <a:t>	</a:t>
            </a:r>
          </a:p>
          <a:p>
            <a:pPr>
              <a:lnSpc>
                <a:spcPct val="115000"/>
              </a:lnSpc>
            </a:pPr>
            <a:r>
              <a:rPr lang="en-IN" sz="2000" dirty="0">
                <a:effectLst/>
                <a:latin typeface="+mj-lt"/>
                <a:ea typeface="Arial" panose="020B0604020202020204" pitchFamily="34" charset="0"/>
              </a:rPr>
              <a:t>	</a:t>
            </a:r>
          </a:p>
          <a:p>
            <a:pPr>
              <a:lnSpc>
                <a:spcPct val="115000"/>
              </a:lnSpc>
            </a:pPr>
            <a:endParaRPr lang="en-IN" sz="2000" dirty="0">
              <a:latin typeface="+mj-lt"/>
              <a:ea typeface="Arial" panose="020B0604020202020204" pitchFamily="34" charset="0"/>
            </a:endParaRPr>
          </a:p>
          <a:p>
            <a:pPr>
              <a:lnSpc>
                <a:spcPct val="115000"/>
              </a:lnSpc>
            </a:pPr>
            <a:endParaRPr lang="en-IN" sz="2000" dirty="0">
              <a:effectLst/>
              <a:latin typeface="+mj-lt"/>
              <a:ea typeface="Arial" panose="020B0604020202020204" pitchFamily="34" charset="0"/>
            </a:endParaRPr>
          </a:p>
          <a:p>
            <a:pPr>
              <a:lnSpc>
                <a:spcPct val="115000"/>
              </a:lnSpc>
            </a:pPr>
            <a:endParaRPr lang="en-IN" sz="2000" dirty="0">
              <a:latin typeface="+mj-lt"/>
              <a:ea typeface="Arial" panose="020B0604020202020204" pitchFamily="34" charset="0"/>
            </a:endParaRPr>
          </a:p>
          <a:p>
            <a:pPr>
              <a:lnSpc>
                <a:spcPct val="115000"/>
              </a:lnSpc>
            </a:pPr>
            <a:endParaRPr lang="en-IN" sz="2000" dirty="0">
              <a:effectLst/>
              <a:latin typeface="+mj-lt"/>
              <a:ea typeface="Arial" panose="020B0604020202020204" pitchFamily="34" charset="0"/>
            </a:endParaRPr>
          </a:p>
          <a:p>
            <a:pPr>
              <a:lnSpc>
                <a:spcPct val="115000"/>
              </a:lnSpc>
            </a:pPr>
            <a:endParaRPr lang="en-IN" sz="2000" dirty="0">
              <a:latin typeface="+mj-lt"/>
              <a:ea typeface="Arial" panose="020B0604020202020204" pitchFamily="34" charset="0"/>
            </a:endParaRPr>
          </a:p>
          <a:p>
            <a:pPr>
              <a:lnSpc>
                <a:spcPct val="115000"/>
              </a:lnSpc>
            </a:pPr>
            <a:endParaRPr lang="en-IN" sz="2000" dirty="0">
              <a:effectLst/>
              <a:latin typeface="+mj-lt"/>
              <a:ea typeface="Arial" panose="020B0604020202020204" pitchFamily="34" charset="0"/>
            </a:endParaRPr>
          </a:p>
          <a:p>
            <a:pPr>
              <a:lnSpc>
                <a:spcPct val="115000"/>
              </a:lnSpc>
            </a:pPr>
            <a:endParaRPr lang="en-IN" sz="2000" dirty="0">
              <a:latin typeface="+mj-lt"/>
              <a:ea typeface="Arial" panose="020B0604020202020204" pitchFamily="34" charset="0"/>
            </a:endParaRPr>
          </a:p>
          <a:p>
            <a:pPr>
              <a:lnSpc>
                <a:spcPct val="115000"/>
              </a:lnSpc>
            </a:pPr>
            <a:endParaRPr lang="en-IN" sz="2000" dirty="0">
              <a:effectLst/>
              <a:latin typeface="+mj-lt"/>
              <a:ea typeface="Arial" panose="020B0604020202020204" pitchFamily="34" charset="0"/>
            </a:endParaRPr>
          </a:p>
          <a:p>
            <a:pPr>
              <a:lnSpc>
                <a:spcPct val="115000"/>
              </a:lnSpc>
            </a:pPr>
            <a:endParaRPr lang="en-IN" sz="2000" dirty="0">
              <a:latin typeface="+mj-lt"/>
              <a:ea typeface="Arial" panose="020B0604020202020204" pitchFamily="34" charset="0"/>
            </a:endParaRPr>
          </a:p>
          <a:p>
            <a:pPr>
              <a:lnSpc>
                <a:spcPct val="115000"/>
              </a:lnSpc>
            </a:pPr>
            <a:endParaRPr lang="en-IN" sz="2000" dirty="0">
              <a:effectLst/>
              <a:latin typeface="+mj-lt"/>
              <a:ea typeface="Arial" panose="020B0604020202020204" pitchFamily="34" charset="0"/>
            </a:endParaRPr>
          </a:p>
          <a:p>
            <a:pPr>
              <a:lnSpc>
                <a:spcPct val="115000"/>
              </a:lnSpc>
            </a:pPr>
            <a:endParaRPr lang="en-IN" sz="2000" dirty="0">
              <a:effectLst/>
              <a:latin typeface="+mj-lt"/>
              <a:ea typeface="Arial" panose="020B0604020202020204" pitchFamily="34" charset="0"/>
            </a:endParaRPr>
          </a:p>
        </p:txBody>
      </p:sp>
      <p:pic>
        <p:nvPicPr>
          <p:cNvPr id="9" name="Picture 8">
            <a:extLst>
              <a:ext uri="{FF2B5EF4-FFF2-40B4-BE49-F238E27FC236}">
                <a16:creationId xmlns:a16="http://schemas.microsoft.com/office/drawing/2014/main" id="{E9E2B9D1-00D1-12EC-4284-2717496A508A}"/>
              </a:ext>
            </a:extLst>
          </p:cNvPr>
          <p:cNvPicPr>
            <a:picLocks noChangeAspect="1"/>
          </p:cNvPicPr>
          <p:nvPr/>
        </p:nvPicPr>
        <p:blipFill>
          <a:blip r:embed="rId4"/>
          <a:stretch>
            <a:fillRect/>
          </a:stretch>
        </p:blipFill>
        <p:spPr>
          <a:xfrm>
            <a:off x="1250302" y="1968758"/>
            <a:ext cx="9097347" cy="4889241"/>
          </a:xfrm>
          <a:prstGeom prst="rect">
            <a:avLst/>
          </a:prstGeom>
        </p:spPr>
      </p:pic>
    </p:spTree>
    <p:extLst>
      <p:ext uri="{BB962C8B-B14F-4D97-AF65-F5344CB8AC3E}">
        <p14:creationId xmlns:p14="http://schemas.microsoft.com/office/powerpoint/2010/main" val="3081116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02FB6A81-F334-0D76-10FC-F69162C07E4E}"/>
              </a:ext>
            </a:extLst>
          </p:cNvPr>
          <p:cNvSpPr txBox="1"/>
          <p:nvPr/>
        </p:nvSpPr>
        <p:spPr>
          <a:xfrm>
            <a:off x="490219" y="1349646"/>
            <a:ext cx="10828019" cy="5557355"/>
          </a:xfrm>
          <a:prstGeom prst="rect">
            <a:avLst/>
          </a:prstGeom>
          <a:noFill/>
        </p:spPr>
        <p:txBody>
          <a:bodyPr wrap="square">
            <a:spAutoFit/>
          </a:bodyPr>
          <a:lstStyle/>
          <a:p>
            <a:pPr marL="285750" indent="-285750" algn="just">
              <a:lnSpc>
                <a:spcPct val="115000"/>
              </a:lnSpc>
              <a:buFont typeface="Arial" panose="020B0604020202020204" pitchFamily="34" charset="0"/>
              <a:buChar char="•"/>
            </a:pPr>
            <a:r>
              <a:rPr lang="en-US" dirty="0">
                <a:ea typeface="Arial" panose="020B0604020202020204" pitchFamily="34" charset="0"/>
              </a:rPr>
              <a:t>The backend of the Employee Leave Management project is developed using Spring Boot, Maven, JSP, JPA, Hibernate, validation, controllers, services, repositories, and DTOs. Mail sender is also used to send emails to users. The database used is MySQL.</a:t>
            </a:r>
          </a:p>
          <a:p>
            <a:pPr algn="just">
              <a:lnSpc>
                <a:spcPct val="115000"/>
              </a:lnSpc>
            </a:pPr>
            <a:endParaRPr lang="en-US" dirty="0">
              <a:latin typeface="Arial" panose="020B0604020202020204" pitchFamily="34" charset="0"/>
              <a:ea typeface="Arial" panose="020B0604020202020204" pitchFamily="34" charset="0"/>
            </a:endParaRPr>
          </a:p>
          <a:p>
            <a:pPr marL="285750" indent="-285750" algn="just">
              <a:lnSpc>
                <a:spcPct val="115000"/>
              </a:lnSpc>
              <a:buFont typeface="Arial" panose="020B0604020202020204" pitchFamily="34" charset="0"/>
              <a:buChar char="•"/>
            </a:pPr>
            <a:r>
              <a:rPr lang="en-US" dirty="0">
                <a:ea typeface="Arial" panose="020B0604020202020204" pitchFamily="34" charset="0"/>
              </a:rPr>
              <a:t>Spring Boot is a popular framework for developing Java applications. JSP is a server-side scripting language that is used to create dynamic web pages. JPA is a Java persistence API that provides a standard way to access and manage data in a relational database. Hibernate is an open-source object-relational mapping (ORM) tool that provides a JPA implementation. DTOs are used to transfer data between different layers of the application. Mail sender is used to send emails to users. MySQL is a popular relational database management system (RDBMS).</a:t>
            </a:r>
          </a:p>
          <a:p>
            <a:pPr algn="just">
              <a:lnSpc>
                <a:spcPct val="115000"/>
              </a:lnSpc>
            </a:pPr>
            <a:endParaRPr lang="en-US" sz="1400" dirty="0">
              <a:latin typeface="Arial" panose="020B0604020202020204" pitchFamily="34" charset="0"/>
              <a:ea typeface="Arial" panose="020B0604020202020204" pitchFamily="34" charset="0"/>
            </a:endParaRPr>
          </a:p>
          <a:p>
            <a:pPr marL="285750" indent="-285750" algn="just">
              <a:lnSpc>
                <a:spcPct val="115000"/>
              </a:lnSpc>
              <a:buFont typeface="Arial" panose="020B0604020202020204" pitchFamily="34" charset="0"/>
              <a:buChar char="•"/>
            </a:pPr>
            <a:r>
              <a:rPr lang="en-US" dirty="0">
                <a:ea typeface="Arial" panose="020B0604020202020204" pitchFamily="34" charset="0"/>
              </a:rPr>
              <a:t>The backend of the Employee Leave Management project is developed using a number of popular and well-tested technologies. This ensures that the project is well-designed and easy to maintain.</a:t>
            </a:r>
          </a:p>
          <a:p>
            <a:pPr algn="just">
              <a:lnSpc>
                <a:spcPct val="115000"/>
              </a:lnSpc>
            </a:pPr>
            <a:endParaRPr lang="en-US" sz="1400" dirty="0">
              <a:latin typeface="Arial" panose="020B0604020202020204" pitchFamily="34" charset="0"/>
              <a:ea typeface="Arial" panose="020B0604020202020204" pitchFamily="34" charset="0"/>
            </a:endParaRPr>
          </a:p>
          <a:p>
            <a:pPr algn="just">
              <a:lnSpc>
                <a:spcPct val="115000"/>
              </a:lnSpc>
            </a:pPr>
            <a:endParaRPr lang="en-US" sz="1400" dirty="0">
              <a:latin typeface="Arial" panose="020B0604020202020204" pitchFamily="34" charset="0"/>
              <a:ea typeface="Arial" panose="020B0604020202020204" pitchFamily="34" charset="0"/>
            </a:endParaRPr>
          </a:p>
          <a:p>
            <a:pPr algn="just">
              <a:lnSpc>
                <a:spcPct val="115000"/>
              </a:lnSpc>
            </a:pPr>
            <a:endParaRPr lang="en-US" sz="1400" dirty="0">
              <a:latin typeface="Arial" panose="020B0604020202020204" pitchFamily="34" charset="0"/>
              <a:ea typeface="Arial" panose="020B0604020202020204" pitchFamily="34" charset="0"/>
            </a:endParaRPr>
          </a:p>
          <a:p>
            <a:pPr algn="just">
              <a:lnSpc>
                <a:spcPct val="115000"/>
              </a:lnSpc>
            </a:pPr>
            <a:endParaRPr lang="en-US" sz="1400" dirty="0">
              <a:latin typeface="Arial" panose="020B0604020202020204" pitchFamily="34" charset="0"/>
              <a:ea typeface="Arial" panose="020B0604020202020204" pitchFamily="34" charset="0"/>
            </a:endParaRPr>
          </a:p>
          <a:p>
            <a:pPr algn="just">
              <a:lnSpc>
                <a:spcPct val="115000"/>
              </a:lnSpc>
            </a:pPr>
            <a:endParaRPr lang="en-US" sz="1400" dirty="0">
              <a:latin typeface="Arial" panose="020B0604020202020204" pitchFamily="34" charset="0"/>
              <a:ea typeface="Arial" panose="020B0604020202020204" pitchFamily="34" charset="0"/>
            </a:endParaRPr>
          </a:p>
          <a:p>
            <a:pPr algn="just">
              <a:lnSpc>
                <a:spcPct val="115000"/>
              </a:lnSpc>
            </a:pPr>
            <a:endParaRPr lang="en-US" sz="1400" dirty="0">
              <a:latin typeface="Arial" panose="020B0604020202020204" pitchFamily="34" charset="0"/>
              <a:ea typeface="Arial" panose="020B0604020202020204" pitchFamily="34" charset="0"/>
            </a:endParaRPr>
          </a:p>
          <a:p>
            <a:pPr algn="just">
              <a:lnSpc>
                <a:spcPct val="115000"/>
              </a:lnSpc>
            </a:pPr>
            <a:endParaRPr lang="en-US" sz="14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928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02FB6A81-F334-0D76-10FC-F69162C07E4E}"/>
              </a:ext>
            </a:extLst>
          </p:cNvPr>
          <p:cNvSpPr txBox="1"/>
          <p:nvPr/>
        </p:nvSpPr>
        <p:spPr>
          <a:xfrm>
            <a:off x="490219" y="1349646"/>
            <a:ext cx="10828019" cy="1826654"/>
          </a:xfrm>
          <a:prstGeom prst="rect">
            <a:avLst/>
          </a:prstGeom>
          <a:noFill/>
        </p:spPr>
        <p:txBody>
          <a:bodyPr wrap="square">
            <a:spAutoFit/>
          </a:bodyPr>
          <a:lstStyle/>
          <a:p>
            <a:pPr algn="just">
              <a:lnSpc>
                <a:spcPct val="115000"/>
              </a:lnSpc>
            </a:pPr>
            <a:endParaRPr lang="en-US" sz="1400" dirty="0">
              <a:latin typeface="Arial" panose="020B0604020202020204" pitchFamily="34" charset="0"/>
              <a:ea typeface="Arial" panose="020B0604020202020204" pitchFamily="34" charset="0"/>
            </a:endParaRPr>
          </a:p>
          <a:p>
            <a:pPr algn="just">
              <a:lnSpc>
                <a:spcPct val="115000"/>
              </a:lnSpc>
            </a:pPr>
            <a:endParaRPr lang="en-US" sz="1400" dirty="0">
              <a:latin typeface="Arial" panose="020B0604020202020204" pitchFamily="34" charset="0"/>
              <a:ea typeface="Arial" panose="020B0604020202020204" pitchFamily="34" charset="0"/>
            </a:endParaRPr>
          </a:p>
          <a:p>
            <a:pPr algn="just">
              <a:lnSpc>
                <a:spcPct val="115000"/>
              </a:lnSpc>
            </a:pPr>
            <a:endParaRPr lang="en-US" sz="1400" dirty="0">
              <a:latin typeface="Arial" panose="020B0604020202020204" pitchFamily="34" charset="0"/>
              <a:ea typeface="Arial" panose="020B0604020202020204" pitchFamily="34" charset="0"/>
            </a:endParaRPr>
          </a:p>
          <a:p>
            <a:pPr algn="just">
              <a:lnSpc>
                <a:spcPct val="115000"/>
              </a:lnSpc>
            </a:pPr>
            <a:endParaRPr lang="en-US" sz="1400" dirty="0">
              <a:latin typeface="Arial" panose="020B0604020202020204" pitchFamily="34" charset="0"/>
              <a:ea typeface="Arial" panose="020B0604020202020204" pitchFamily="34" charset="0"/>
            </a:endParaRPr>
          </a:p>
          <a:p>
            <a:pPr algn="just">
              <a:lnSpc>
                <a:spcPct val="115000"/>
              </a:lnSpc>
            </a:pPr>
            <a:endParaRPr lang="en-US" sz="1400" dirty="0">
              <a:latin typeface="Arial" panose="020B0604020202020204" pitchFamily="34" charset="0"/>
              <a:ea typeface="Arial" panose="020B0604020202020204" pitchFamily="34" charset="0"/>
            </a:endParaRPr>
          </a:p>
          <a:p>
            <a:pPr algn="just">
              <a:lnSpc>
                <a:spcPct val="115000"/>
              </a:lnSpc>
            </a:pPr>
            <a:endParaRPr lang="en-US" sz="1400" dirty="0">
              <a:latin typeface="Arial" panose="020B0604020202020204" pitchFamily="34" charset="0"/>
              <a:ea typeface="Arial" panose="020B0604020202020204" pitchFamily="34" charset="0"/>
            </a:endParaRPr>
          </a:p>
          <a:p>
            <a:pPr algn="just">
              <a:lnSpc>
                <a:spcPct val="115000"/>
              </a:lnSpc>
            </a:pPr>
            <a:endParaRPr lang="en-US" sz="1400" dirty="0">
              <a:latin typeface="Arial" panose="020B0604020202020204" pitchFamily="34" charset="0"/>
              <a:ea typeface="Arial" panose="020B0604020202020204" pitchFamily="34" charset="0"/>
            </a:endParaRPr>
          </a:p>
        </p:txBody>
      </p:sp>
      <p:pic>
        <p:nvPicPr>
          <p:cNvPr id="9" name="Picture 8">
            <a:extLst>
              <a:ext uri="{FF2B5EF4-FFF2-40B4-BE49-F238E27FC236}">
                <a16:creationId xmlns:a16="http://schemas.microsoft.com/office/drawing/2014/main" id="{F3181E41-46ED-0B26-A65A-3C96E7DB7708}"/>
              </a:ext>
            </a:extLst>
          </p:cNvPr>
          <p:cNvPicPr>
            <a:picLocks noChangeAspect="1"/>
          </p:cNvPicPr>
          <p:nvPr/>
        </p:nvPicPr>
        <p:blipFill>
          <a:blip r:embed="rId4"/>
          <a:stretch>
            <a:fillRect/>
          </a:stretch>
        </p:blipFill>
        <p:spPr>
          <a:xfrm>
            <a:off x="490219" y="1225327"/>
            <a:ext cx="11061080" cy="5511376"/>
          </a:xfrm>
          <a:prstGeom prst="rect">
            <a:avLst/>
          </a:prstGeom>
        </p:spPr>
      </p:pic>
    </p:spTree>
    <p:extLst>
      <p:ext uri="{BB962C8B-B14F-4D97-AF65-F5344CB8AC3E}">
        <p14:creationId xmlns:p14="http://schemas.microsoft.com/office/powerpoint/2010/main" val="361914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Front-end Development</a:t>
            </a:r>
            <a:r>
              <a:rPr lang="en-IN" sz="1400" dirty="0">
                <a:solidFill>
                  <a:schemeClr val="bg1"/>
                </a:solidFill>
                <a:effectLst/>
                <a:latin typeface="Arial" panose="020B0604020202020204" pitchFamily="34" charset="0"/>
                <a:ea typeface="Arial" panose="020B0604020202020204" pitchFamily="34" charset="0"/>
              </a:rPr>
              <a:t> </a:t>
            </a:r>
          </a:p>
        </p:txBody>
      </p:sp>
      <p:sp>
        <p:nvSpPr>
          <p:cNvPr id="7" name="TextBox 6">
            <a:extLst>
              <a:ext uri="{FF2B5EF4-FFF2-40B4-BE49-F238E27FC236}">
                <a16:creationId xmlns:a16="http://schemas.microsoft.com/office/drawing/2014/main" id="{42C9D8A8-1C42-C2FD-EA56-C22FFDE8AF0E}"/>
              </a:ext>
            </a:extLst>
          </p:cNvPr>
          <p:cNvSpPr txBox="1"/>
          <p:nvPr/>
        </p:nvSpPr>
        <p:spPr>
          <a:xfrm>
            <a:off x="490219" y="1349647"/>
            <a:ext cx="10828019" cy="5162054"/>
          </a:xfrm>
          <a:prstGeom prst="rect">
            <a:avLst/>
          </a:prstGeom>
          <a:noFill/>
        </p:spPr>
        <p:txBody>
          <a:bodyPr wrap="square">
            <a:spAutoFit/>
          </a:bodyPr>
          <a:lstStyle/>
          <a:p>
            <a:pPr marL="285750" indent="-285750" algn="just">
              <a:lnSpc>
                <a:spcPct val="115000"/>
              </a:lnSpc>
              <a:buFont typeface="Arial" panose="020B0604020202020204" pitchFamily="34" charset="0"/>
              <a:buChar char="•"/>
            </a:pPr>
            <a:r>
              <a:rPr lang="en-US" dirty="0">
                <a:ea typeface="Arial" panose="020B0604020202020204" pitchFamily="34" charset="0"/>
              </a:rPr>
              <a:t>The front-end development of the "Employee Leave Management" project involved the use of HTML, CSS, Bootstrap, JavaScript, and Java Server Pages (JSP). This project is built using the Spring Boot framework, which provides a robust and efficient foundation for developing web applications.</a:t>
            </a:r>
          </a:p>
          <a:p>
            <a:pPr marL="285750" indent="-285750" algn="just">
              <a:lnSpc>
                <a:spcPct val="115000"/>
              </a:lnSpc>
              <a:buFont typeface="Arial" panose="020B0604020202020204" pitchFamily="34" charset="0"/>
              <a:buChar char="•"/>
            </a:pPr>
            <a:endParaRPr lang="en-US" dirty="0">
              <a:ea typeface="Arial" panose="020B0604020202020204" pitchFamily="34" charset="0"/>
            </a:endParaRPr>
          </a:p>
          <a:p>
            <a:pPr marL="285750" indent="-285750" algn="just">
              <a:lnSpc>
                <a:spcPct val="115000"/>
              </a:lnSpc>
              <a:buFont typeface="Arial" panose="020B0604020202020204" pitchFamily="34" charset="0"/>
              <a:buChar char="•"/>
            </a:pPr>
            <a:r>
              <a:rPr lang="en-US" dirty="0">
                <a:ea typeface="Arial" panose="020B0604020202020204" pitchFamily="34" charset="0"/>
              </a:rPr>
              <a:t>HTML (Hypertext Markup Language) was used to structure the web pages and define the content elements. CSS (Cascading Style Sheets) was utilized for styling and layout purposes, ensuring a visually appealing and consistent user interface. JavaScript was employed to add interactivity and enhance the user experience through client-side scripting.</a:t>
            </a:r>
          </a:p>
          <a:p>
            <a:pPr marL="285750" indent="-285750" algn="just">
              <a:lnSpc>
                <a:spcPct val="115000"/>
              </a:lnSpc>
              <a:buFont typeface="Arial" panose="020B0604020202020204" pitchFamily="34" charset="0"/>
              <a:buChar char="•"/>
            </a:pPr>
            <a:endParaRPr lang="en-US" dirty="0">
              <a:ea typeface="Arial" panose="020B0604020202020204" pitchFamily="34" charset="0"/>
            </a:endParaRPr>
          </a:p>
          <a:p>
            <a:pPr marL="285750" indent="-285750" algn="just">
              <a:lnSpc>
                <a:spcPct val="115000"/>
              </a:lnSpc>
              <a:buFont typeface="Arial" panose="020B0604020202020204" pitchFamily="34" charset="0"/>
              <a:buChar char="•"/>
            </a:pPr>
            <a:r>
              <a:rPr lang="en-US" dirty="0">
                <a:ea typeface="Arial" panose="020B0604020202020204" pitchFamily="34" charset="0"/>
              </a:rPr>
              <a:t>Java Server Pages (JSP) were utilized to dynamically generate HTML content and integrate Java code into the web pages. JSP allows for the separation of presentation logic from business logic, enabling developers to build dynamic and data-driven web pages efficiently.</a:t>
            </a:r>
          </a:p>
          <a:p>
            <a:pPr marL="285750" indent="-285750" algn="just">
              <a:lnSpc>
                <a:spcPct val="115000"/>
              </a:lnSpc>
              <a:buFont typeface="Arial" panose="020B0604020202020204" pitchFamily="34" charset="0"/>
              <a:buChar char="•"/>
            </a:pPr>
            <a:endParaRPr lang="en-US" dirty="0">
              <a:ea typeface="Arial" panose="020B0604020202020204" pitchFamily="34" charset="0"/>
            </a:endParaRPr>
          </a:p>
          <a:p>
            <a:pPr marL="285750" indent="-285750" algn="just">
              <a:lnSpc>
                <a:spcPct val="115000"/>
              </a:lnSpc>
              <a:buFont typeface="Arial" panose="020B0604020202020204" pitchFamily="34" charset="0"/>
              <a:buChar char="•"/>
            </a:pPr>
            <a:r>
              <a:rPr lang="en-US" dirty="0">
                <a:ea typeface="Arial" panose="020B0604020202020204" pitchFamily="34" charset="0"/>
              </a:rPr>
              <a:t>By leveraging HTML, CSS, JavaScript, and JSP within the Spring Boot framework, the front-end development of the "Employee Leave Management " project delivered an intuitive and user-friendly interface for managing employee leave and related activities.</a:t>
            </a:r>
            <a:endParaRPr lang="en-IN" dirty="0">
              <a:effectLst/>
              <a:ea typeface="Arial" panose="020B0604020202020204" pitchFamily="34" charset="0"/>
            </a:endParaRPr>
          </a:p>
        </p:txBody>
      </p:sp>
    </p:spTree>
    <p:extLst>
      <p:ext uri="{BB962C8B-B14F-4D97-AF65-F5344CB8AC3E}">
        <p14:creationId xmlns:p14="http://schemas.microsoft.com/office/powerpoint/2010/main" val="3755091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Front-end Development</a:t>
            </a:r>
            <a:r>
              <a:rPr lang="en-IN" sz="1400" dirty="0">
                <a:solidFill>
                  <a:schemeClr val="bg1"/>
                </a:solidFill>
                <a:effectLst/>
                <a:latin typeface="Arial" panose="020B0604020202020204" pitchFamily="34" charset="0"/>
                <a:ea typeface="Arial" panose="020B0604020202020204" pitchFamily="34" charset="0"/>
              </a:rPr>
              <a:t> </a:t>
            </a:r>
          </a:p>
        </p:txBody>
      </p:sp>
      <p:sp>
        <p:nvSpPr>
          <p:cNvPr id="7" name="TextBox 6">
            <a:extLst>
              <a:ext uri="{FF2B5EF4-FFF2-40B4-BE49-F238E27FC236}">
                <a16:creationId xmlns:a16="http://schemas.microsoft.com/office/drawing/2014/main" id="{42C9D8A8-1C42-C2FD-EA56-C22FFDE8AF0E}"/>
              </a:ext>
            </a:extLst>
          </p:cNvPr>
          <p:cNvSpPr txBox="1"/>
          <p:nvPr/>
        </p:nvSpPr>
        <p:spPr>
          <a:xfrm>
            <a:off x="490219" y="1349647"/>
            <a:ext cx="10828019" cy="392159"/>
          </a:xfrm>
          <a:prstGeom prst="rect">
            <a:avLst/>
          </a:prstGeom>
          <a:noFill/>
        </p:spPr>
        <p:txBody>
          <a:bodyPr wrap="square">
            <a:spAutoFit/>
          </a:bodyPr>
          <a:lstStyle/>
          <a:p>
            <a:pPr marL="285750" indent="-285750" algn="just">
              <a:lnSpc>
                <a:spcPct val="115000"/>
              </a:lnSpc>
              <a:buFont typeface="Arial" panose="020B0604020202020204" pitchFamily="34" charset="0"/>
              <a:buChar char="•"/>
            </a:pPr>
            <a:endParaRPr lang="en-IN" dirty="0">
              <a:effectLst/>
              <a:ea typeface="Arial" panose="020B0604020202020204" pitchFamily="34" charset="0"/>
            </a:endParaRPr>
          </a:p>
        </p:txBody>
      </p:sp>
      <p:pic>
        <p:nvPicPr>
          <p:cNvPr id="9" name="Picture 8">
            <a:extLst>
              <a:ext uri="{FF2B5EF4-FFF2-40B4-BE49-F238E27FC236}">
                <a16:creationId xmlns:a16="http://schemas.microsoft.com/office/drawing/2014/main" id="{20C6EF82-90E9-EBCE-180A-C7F4A89E895A}"/>
              </a:ext>
            </a:extLst>
          </p:cNvPr>
          <p:cNvPicPr>
            <a:picLocks noChangeAspect="1"/>
          </p:cNvPicPr>
          <p:nvPr/>
        </p:nvPicPr>
        <p:blipFill>
          <a:blip r:embed="rId4"/>
          <a:stretch>
            <a:fillRect/>
          </a:stretch>
        </p:blipFill>
        <p:spPr>
          <a:xfrm>
            <a:off x="217504" y="1119672"/>
            <a:ext cx="11484275" cy="5542385"/>
          </a:xfrm>
          <a:prstGeom prst="rect">
            <a:avLst/>
          </a:prstGeom>
        </p:spPr>
      </p:pic>
    </p:spTree>
    <p:extLst>
      <p:ext uri="{BB962C8B-B14F-4D97-AF65-F5344CB8AC3E}">
        <p14:creationId xmlns:p14="http://schemas.microsoft.com/office/powerpoint/2010/main" val="2867044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490219" y="1349647"/>
            <a:ext cx="10828019" cy="729430"/>
          </a:xfrm>
          <a:prstGeom prst="rect">
            <a:avLst/>
          </a:prstGeom>
          <a:noFill/>
        </p:spPr>
        <p:txBody>
          <a:bodyPr wrap="square">
            <a:spAutoFit/>
          </a:bodyPr>
          <a:lstStyle/>
          <a:p>
            <a:pPr algn="just">
              <a:lnSpc>
                <a:spcPct val="115000"/>
              </a:lnSpc>
            </a:pPr>
            <a:r>
              <a:rPr lang="en-IN" sz="1800" dirty="0">
                <a:effectLst/>
                <a:latin typeface="Times New Roman" panose="02020603050405020304" pitchFamily="18" charset="0"/>
                <a:ea typeface="Arial" panose="020B0604020202020204" pitchFamily="34" charset="0"/>
              </a:rPr>
              <a:t>This section explains the testing methodology used to ensure that the application works as expected, including unit tests, integration tests, and end-to-end tests.</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984528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7" name="TextBox 6">
            <a:extLst>
              <a:ext uri="{FF2B5EF4-FFF2-40B4-BE49-F238E27FC236}">
                <a16:creationId xmlns:a16="http://schemas.microsoft.com/office/drawing/2014/main" id="{4E34D14B-9278-1F90-25E3-1FABACE2AC59}"/>
              </a:ext>
            </a:extLst>
          </p:cNvPr>
          <p:cNvSpPr txBox="1"/>
          <p:nvPr/>
        </p:nvSpPr>
        <p:spPr>
          <a:xfrm>
            <a:off x="490219" y="1349647"/>
            <a:ext cx="10828019" cy="729430"/>
          </a:xfrm>
          <a:prstGeom prst="rect">
            <a:avLst/>
          </a:prstGeom>
          <a:noFill/>
        </p:spPr>
        <p:txBody>
          <a:bodyPr wrap="square">
            <a:spAutoFit/>
          </a:bodyPr>
          <a:lstStyle/>
          <a:p>
            <a:pPr algn="just">
              <a:lnSpc>
                <a:spcPct val="115000"/>
              </a:lnSpc>
            </a:pPr>
            <a:r>
              <a:rPr lang="en-IN" sz="1800" dirty="0">
                <a:effectLst/>
                <a:latin typeface="Times New Roman" panose="02020603050405020304" pitchFamily="18" charset="0"/>
                <a:ea typeface="Arial" panose="020B0604020202020204" pitchFamily="34" charset="0"/>
              </a:rPr>
              <a:t>This section explains the deployment process used to deploy the application to a production environment, including the hosting platform, the deployment process, and the configuration of the environment.</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94745817"/>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490219" y="1349647"/>
            <a:ext cx="10828019" cy="2215991"/>
          </a:xfrm>
          <a:prstGeom prst="rect">
            <a:avLst/>
          </a:prstGeom>
          <a:noFill/>
        </p:spPr>
        <p:txBody>
          <a:bodyPr wrap="square">
            <a:spAutoFit/>
          </a:bodyPr>
          <a:lstStyle/>
          <a:p>
            <a:pPr marL="342900" indent="-342900" algn="just">
              <a:lnSpc>
                <a:spcPct val="115000"/>
              </a:lnSpc>
              <a:buFont typeface="Arial" panose="020B0604020202020204" pitchFamily="34" charset="0"/>
              <a:buChar char="•"/>
            </a:pPr>
            <a:r>
              <a:rPr lang="en-US" sz="2400" dirty="0"/>
              <a:t>In conclusion, the Employee Leave Management System is a robust solution that combines HTML, CSS, JavaScript, and Java Server Pages, Springboot MVC to deliver a user-friendly and efficient leave management interface. By leveraging these technologies, the system enables organizations to streamline the leave management process, improve productivity, and enhance employee satisfaction.</a:t>
            </a:r>
            <a:endParaRPr lang="en-IN" sz="2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984102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490219" y="1349647"/>
            <a:ext cx="10828019" cy="2215991"/>
          </a:xfrm>
          <a:prstGeom prst="rect">
            <a:avLst/>
          </a:prstGeom>
          <a:noFill/>
        </p:spPr>
        <p:txBody>
          <a:bodyPr wrap="square">
            <a:spAutoFit/>
          </a:bodyPr>
          <a:lstStyle/>
          <a:p>
            <a:pPr marL="342900" indent="-342900" algn="just">
              <a:lnSpc>
                <a:spcPct val="115000"/>
              </a:lnSpc>
              <a:buFont typeface="Arial" panose="020B0604020202020204" pitchFamily="34" charset="0"/>
              <a:buChar char="•"/>
            </a:pPr>
            <a:r>
              <a:rPr lang="en-US" sz="2400" dirty="0"/>
              <a:t>In conclusion, the Employee Leave Management System is a robust solution that combines HTML, CSS, JavaScript, and Java Server Pages, Springboot MVC to deliver a user-friendly and efficient leave management interface. By leveraging these technologies, the system enables organizations to streamline the leave management process, improve productivity, and enhance employee satisfaction.</a:t>
            </a:r>
            <a:endParaRPr lang="en-IN" sz="2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43522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4493538"/>
          </a:xfrm>
          <a:prstGeom prst="rect">
            <a:avLst/>
          </a:prstGeom>
          <a:noFill/>
        </p:spPr>
        <p:txBody>
          <a:bodyPr wrap="square">
            <a:spAutoFit/>
          </a:bodyPr>
          <a:lstStyle/>
          <a:p>
            <a:pPr algn="ctr">
              <a:lnSpc>
                <a:spcPct val="115000"/>
              </a:lnSpc>
            </a:pPr>
            <a:r>
              <a:rPr lang="en-IN" sz="2000" b="1" dirty="0">
                <a:effectLst/>
                <a:latin typeface="Times New Roman" panose="02020603050405020304" pitchFamily="18" charset="0"/>
                <a:ea typeface="Arial" panose="020B0604020202020204" pitchFamily="34" charset="0"/>
              </a:rPr>
              <a:t>Table of contents</a:t>
            </a:r>
            <a:endParaRPr lang="en-IN" sz="2000" dirty="0">
              <a:effectLst/>
              <a:latin typeface="Arial" panose="020B0604020202020204" pitchFamily="34" charset="0"/>
              <a:ea typeface="Arial" panose="020B0604020202020204" pitchFamily="34" charset="0"/>
            </a:endParaRPr>
          </a:p>
          <a:p>
            <a:pPr algn="ctr">
              <a:lnSpc>
                <a:spcPct val="115000"/>
              </a:lnSpc>
            </a:pPr>
            <a:r>
              <a:rPr lang="en-IN" sz="2000" b="1" dirty="0">
                <a:effectLst/>
                <a:latin typeface="Times New Roman" panose="02020603050405020304" pitchFamily="18" charset="0"/>
                <a:ea typeface="Arial" panose="020B0604020202020204" pitchFamily="34" charset="0"/>
              </a:rPr>
              <a:t> </a:t>
            </a:r>
            <a:endParaRPr lang="en-IN" sz="20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sz="2000" b="1" dirty="0">
                <a:latin typeface="Times New Roman" panose="02020603050405020304" pitchFamily="18" charset="0"/>
              </a:rPr>
              <a:t>Introduction</a:t>
            </a:r>
          </a:p>
          <a:p>
            <a:pPr marL="342900" lvl="0" indent="-342900">
              <a:buSzPts val="1400"/>
              <a:buFont typeface="+mj-lt"/>
              <a:buAutoNum type="arabicPeriod"/>
            </a:pPr>
            <a:r>
              <a:rPr lang="en-IN" sz="2000" b="1" dirty="0">
                <a:latin typeface="Times New Roman" panose="02020603050405020304" pitchFamily="18" charset="0"/>
              </a:rPr>
              <a:t>Project Overview</a:t>
            </a:r>
          </a:p>
          <a:p>
            <a:pPr marL="342900" lvl="0" indent="-342900">
              <a:buSzPts val="1400"/>
              <a:buFont typeface="+mj-lt"/>
              <a:buAutoNum type="arabicPeriod"/>
            </a:pPr>
            <a:r>
              <a:rPr lang="en-IN" sz="2000" b="1" dirty="0">
                <a:latin typeface="Times New Roman" panose="02020603050405020304" pitchFamily="18" charset="0"/>
              </a:rPr>
              <a:t>Architecture Design </a:t>
            </a:r>
          </a:p>
          <a:p>
            <a:pPr marL="342900" lvl="0" indent="-342900">
              <a:buSzPts val="1400"/>
              <a:buFont typeface="+mj-lt"/>
              <a:buAutoNum type="arabicPeriod"/>
            </a:pPr>
            <a:r>
              <a:rPr lang="en-IN" sz="2000" b="1" dirty="0">
                <a:latin typeface="Times New Roman" panose="02020603050405020304" pitchFamily="18" charset="0"/>
              </a:rPr>
              <a:t>User Interface Design </a:t>
            </a:r>
          </a:p>
          <a:p>
            <a:pPr marL="342900" lvl="0" indent="-342900">
              <a:buSzPts val="1400"/>
              <a:buFont typeface="+mj-lt"/>
              <a:buAutoNum type="arabicPeriod"/>
            </a:pPr>
            <a:r>
              <a:rPr lang="en-IN" sz="2000" b="1" dirty="0">
                <a:latin typeface="Times New Roman" panose="02020603050405020304" pitchFamily="18" charset="0"/>
              </a:rPr>
              <a:t>Back-end Development </a:t>
            </a:r>
          </a:p>
          <a:p>
            <a:pPr marL="342900" lvl="0" indent="-342900">
              <a:buSzPts val="1400"/>
              <a:buFont typeface="+mj-lt"/>
              <a:buAutoNum type="arabicPeriod"/>
            </a:pPr>
            <a:r>
              <a:rPr lang="en-IN" sz="2000" b="1" dirty="0">
                <a:latin typeface="Times New Roman" panose="02020603050405020304" pitchFamily="18" charset="0"/>
              </a:rPr>
              <a:t>Front-end Development</a:t>
            </a:r>
          </a:p>
          <a:p>
            <a:pPr marL="342900" lvl="0" indent="-342900">
              <a:buSzPts val="1400"/>
              <a:buFont typeface="+mj-lt"/>
              <a:buAutoNum type="arabicPeriod"/>
            </a:pPr>
            <a:r>
              <a:rPr lang="en-IN" sz="2000" b="1" dirty="0">
                <a:latin typeface="Times New Roman" panose="02020603050405020304" pitchFamily="18" charset="0"/>
              </a:rPr>
              <a:t>Testing</a:t>
            </a:r>
          </a:p>
          <a:p>
            <a:pPr marL="342900" lvl="0" indent="-342900">
              <a:buSzPts val="1400"/>
              <a:buFont typeface="+mj-lt"/>
              <a:buAutoNum type="arabicPeriod"/>
            </a:pPr>
            <a:r>
              <a:rPr lang="en-IN" sz="2000" b="1" dirty="0">
                <a:latin typeface="Times New Roman" panose="02020603050405020304" pitchFamily="18" charset="0"/>
              </a:rPr>
              <a:t>Deployment</a:t>
            </a:r>
          </a:p>
          <a:p>
            <a:pPr marL="342900" lvl="0" indent="-342900">
              <a:buSzPts val="1400"/>
              <a:buFont typeface="+mj-lt"/>
              <a:buAutoNum type="arabicPeriod"/>
            </a:pPr>
            <a:r>
              <a:rPr lang="en-IN" sz="2000" b="1" dirty="0">
                <a:latin typeface="Times New Roman" panose="02020603050405020304" pitchFamily="18" charset="0"/>
              </a:rPr>
              <a:t>Conclusion</a:t>
            </a:r>
          </a:p>
          <a:p>
            <a:pPr marL="342900" lvl="0" indent="-342900">
              <a:buSzPts val="1400"/>
              <a:buFont typeface="+mj-lt"/>
              <a:buAutoNum type="arabicPeriod"/>
            </a:pPr>
            <a:r>
              <a:rPr lang="en-IN" sz="2000" b="1" dirty="0">
                <a:latin typeface="Times New Roman" panose="02020603050405020304" pitchFamily="18" charset="0"/>
              </a:rPr>
              <a:t>Future Work</a:t>
            </a:r>
          </a:p>
          <a:p>
            <a:pPr marL="342900" lvl="0" indent="-342900">
              <a:buSzPts val="1400"/>
              <a:buFont typeface="+mj-lt"/>
              <a:buAutoNum type="arabicPeriod"/>
            </a:pPr>
            <a:r>
              <a:rPr lang="en-IN" sz="2000" b="1" dirty="0">
                <a:effectLst/>
                <a:latin typeface="Times New Roman" panose="02020603050405020304" pitchFamily="18" charset="0"/>
                <a:ea typeface="Arial" panose="020B0604020202020204" pitchFamily="34" charset="0"/>
              </a:rPr>
              <a:t>References</a:t>
            </a:r>
            <a:endParaRPr lang="en-IN" sz="20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sz="2000" b="1" dirty="0">
                <a:effectLst/>
                <a:latin typeface="Times New Roman" panose="02020603050405020304" pitchFamily="18" charset="0"/>
                <a:ea typeface="Arial" panose="020B0604020202020204" pitchFamily="34" charset="0"/>
              </a:rPr>
              <a:t>Appendices</a:t>
            </a:r>
            <a:endParaRPr lang="en-IN" sz="20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907023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3" name="TextBox 2">
            <a:extLst>
              <a:ext uri="{FF2B5EF4-FFF2-40B4-BE49-F238E27FC236}">
                <a16:creationId xmlns:a16="http://schemas.microsoft.com/office/drawing/2014/main" id="{0619899A-31DA-FCDF-48CA-B2A307298A93}"/>
              </a:ext>
            </a:extLst>
          </p:cNvPr>
          <p:cNvSpPr txBox="1"/>
          <p:nvPr/>
        </p:nvSpPr>
        <p:spPr>
          <a:xfrm>
            <a:off x="490219" y="1349647"/>
            <a:ext cx="10828019" cy="4781758"/>
          </a:xfrm>
          <a:prstGeom prst="rect">
            <a:avLst/>
          </a:prstGeom>
          <a:noFill/>
        </p:spPr>
        <p:txBody>
          <a:bodyPr wrap="square">
            <a:spAutoFit/>
          </a:bodyPr>
          <a:lstStyle/>
          <a:p>
            <a:r>
              <a:rPr lang="en-US" sz="2000" b="1" dirty="0">
                <a:solidFill>
                  <a:srgbClr val="FF0000"/>
                </a:solidFill>
              </a:rPr>
              <a:t>Here are some additional functionalities that can be added to employee leave management systems:</a:t>
            </a:r>
          </a:p>
          <a:p>
            <a:endParaRPr lang="en-US" dirty="0"/>
          </a:p>
          <a:p>
            <a:pPr marL="285750" indent="-285750" algn="just">
              <a:buFont typeface="Arial" panose="020B0604020202020204" pitchFamily="34" charset="0"/>
              <a:buChar char="•"/>
            </a:pPr>
            <a:r>
              <a:rPr lang="en-US" b="1" dirty="0"/>
              <a:t>Attendance management:</a:t>
            </a:r>
            <a:r>
              <a:rPr lang="en-US" dirty="0"/>
              <a:t> </a:t>
            </a:r>
            <a:r>
              <a:rPr lang="en-US" b="0" i="0" dirty="0">
                <a:solidFill>
                  <a:srgbClr val="374151"/>
                </a:solidFill>
                <a:effectLst/>
              </a:rPr>
              <a:t>The future scope of attendance management involves leveraging emerging technologies and data analytics for optimized workforce management and improved employee experience.</a:t>
            </a:r>
          </a:p>
          <a:p>
            <a:pPr algn="just"/>
            <a:endParaRPr lang="en-US" dirty="0"/>
          </a:p>
          <a:p>
            <a:pPr marL="285750" indent="-285750" algn="just">
              <a:buFont typeface="Arial" panose="020B0604020202020204" pitchFamily="34" charset="0"/>
              <a:buChar char="•"/>
            </a:pPr>
            <a:r>
              <a:rPr lang="en-US" b="1" dirty="0"/>
              <a:t>Time tracking:</a:t>
            </a:r>
            <a:r>
              <a:rPr lang="en-US" dirty="0"/>
              <a:t>  time tracking involves leveraging advanced technologies and automation for accurate, real-time tracking of work hours and tasks.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Document management:</a:t>
            </a:r>
            <a:r>
              <a:rPr lang="en-US" dirty="0"/>
              <a:t> Document management systems can store and organize employee documents, such as leave requests, performance reviews, and employee handbooks. This can help to ensure that documents are easy to find and that they are kept confidential.</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Issue and request management:</a:t>
            </a:r>
            <a:r>
              <a:rPr lang="en-US" dirty="0"/>
              <a:t> Issue and request management systems can track employee issues and requests. This information can be used to identify trends and to improve the employee experience.</a:t>
            </a:r>
          </a:p>
          <a:p>
            <a:pPr marL="285750" indent="-285750" algn="just">
              <a:buFont typeface="Arial" panose="020B0604020202020204" pitchFamily="34" charset="0"/>
              <a:buChar char="•"/>
            </a:pPr>
            <a:r>
              <a:rPr lang="en-US" dirty="0"/>
              <a:t>By adding these features, employee leave management systems can become more effective and efficient. This can help organizations to improve employee satisfaction, productivity, and compliance.</a:t>
            </a:r>
          </a:p>
          <a:p>
            <a:pPr marL="285750" indent="-285750" algn="just">
              <a:lnSpc>
                <a:spcPct val="115000"/>
              </a:lnSpc>
              <a:buFont typeface="Arial" panose="020B0604020202020204" pitchFamily="34" charset="0"/>
              <a:buChar char="•"/>
            </a:pP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343796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7" name="TextBox 6">
            <a:extLst>
              <a:ext uri="{FF2B5EF4-FFF2-40B4-BE49-F238E27FC236}">
                <a16:creationId xmlns:a16="http://schemas.microsoft.com/office/drawing/2014/main" id="{1A521886-A1DC-C1EC-6392-5263384F6C69}"/>
              </a:ext>
            </a:extLst>
          </p:cNvPr>
          <p:cNvSpPr txBox="1"/>
          <p:nvPr/>
        </p:nvSpPr>
        <p:spPr>
          <a:xfrm>
            <a:off x="490219" y="1349646"/>
            <a:ext cx="10828019" cy="4277197"/>
          </a:xfrm>
          <a:prstGeom prst="rect">
            <a:avLst/>
          </a:prstGeom>
          <a:noFill/>
        </p:spPr>
        <p:txBody>
          <a:bodyPr wrap="square">
            <a:spAutoFit/>
          </a:bodyPr>
          <a:lstStyle/>
          <a:p>
            <a:pPr marL="285750" indent="-285750" algn="just">
              <a:lnSpc>
                <a:spcPct val="115000"/>
              </a:lnSpc>
              <a:buFont typeface="Arial" panose="020B0604020202020204" pitchFamily="34" charset="0"/>
              <a:buChar char="•"/>
            </a:pPr>
            <a:r>
              <a:rPr lang="en-IN" sz="2000" dirty="0">
                <a:ea typeface="Arial" panose="020B0604020202020204" pitchFamily="34" charset="0"/>
                <a:hlinkClick r:id="rId4"/>
              </a:rPr>
              <a:t>https://www.baeldung.com/spring-boot-start</a:t>
            </a:r>
            <a:endParaRPr lang="en-IN" sz="2000" dirty="0">
              <a:ea typeface="Arial" panose="020B0604020202020204" pitchFamily="34" charset="0"/>
            </a:endParaRPr>
          </a:p>
          <a:p>
            <a:pPr marL="285750" indent="-285750" algn="just">
              <a:lnSpc>
                <a:spcPct val="115000"/>
              </a:lnSpc>
              <a:buFont typeface="Arial" panose="020B0604020202020204" pitchFamily="34" charset="0"/>
              <a:buChar char="•"/>
            </a:pPr>
            <a:endParaRPr lang="en-IN" sz="2000" dirty="0">
              <a:ea typeface="Arial" panose="020B0604020202020204" pitchFamily="34" charset="0"/>
            </a:endParaRPr>
          </a:p>
          <a:p>
            <a:pPr marL="285750" indent="-285750" algn="just">
              <a:lnSpc>
                <a:spcPct val="115000"/>
              </a:lnSpc>
              <a:buFont typeface="Arial" panose="020B0604020202020204" pitchFamily="34" charset="0"/>
              <a:buChar char="•"/>
            </a:pPr>
            <a:r>
              <a:rPr lang="en-IN" sz="2000" dirty="0">
                <a:ea typeface="Arial" panose="020B0604020202020204" pitchFamily="34" charset="0"/>
                <a:hlinkClick r:id="rId5"/>
              </a:rPr>
              <a:t>https://www.geeksforgeeks.org/introduction-to-jsp/</a:t>
            </a:r>
            <a:endParaRPr lang="en-IN" sz="2000" dirty="0">
              <a:ea typeface="Arial" panose="020B0604020202020204" pitchFamily="34" charset="0"/>
            </a:endParaRPr>
          </a:p>
          <a:p>
            <a:pPr marL="285750" indent="-285750" algn="just">
              <a:lnSpc>
                <a:spcPct val="115000"/>
              </a:lnSpc>
              <a:buFont typeface="Arial" panose="020B0604020202020204" pitchFamily="34" charset="0"/>
              <a:buChar char="•"/>
            </a:pPr>
            <a:endParaRPr lang="en-IN" sz="2000" dirty="0">
              <a:ea typeface="Arial" panose="020B0604020202020204" pitchFamily="34" charset="0"/>
            </a:endParaRPr>
          </a:p>
          <a:p>
            <a:pPr marL="285750" indent="-285750" algn="just">
              <a:lnSpc>
                <a:spcPct val="115000"/>
              </a:lnSpc>
              <a:buFont typeface="Arial" panose="020B0604020202020204" pitchFamily="34" charset="0"/>
              <a:buChar char="•"/>
            </a:pPr>
            <a:r>
              <a:rPr lang="en-IN" sz="2000" dirty="0">
                <a:hlinkClick r:id="rId6"/>
              </a:rPr>
              <a:t>Hibernate Tutorial (tutorialspoint.com)</a:t>
            </a:r>
            <a:endParaRPr lang="en-IN" sz="2000" dirty="0"/>
          </a:p>
          <a:p>
            <a:pPr algn="just">
              <a:lnSpc>
                <a:spcPct val="115000"/>
              </a:lnSpc>
            </a:pPr>
            <a:endParaRPr lang="en-IN" sz="2000" dirty="0">
              <a:ea typeface="Arial" panose="020B0604020202020204" pitchFamily="34" charset="0"/>
            </a:endParaRPr>
          </a:p>
          <a:p>
            <a:pPr marL="285750" indent="-285750" algn="just">
              <a:lnSpc>
                <a:spcPct val="115000"/>
              </a:lnSpc>
              <a:buFont typeface="Arial" panose="020B0604020202020204" pitchFamily="34" charset="0"/>
              <a:buChar char="•"/>
            </a:pPr>
            <a:r>
              <a:rPr lang="en-IN" sz="2000" dirty="0">
                <a:ea typeface="Arial" panose="020B0604020202020204" pitchFamily="34" charset="0"/>
                <a:hlinkClick r:id="rId6"/>
              </a:rPr>
              <a:t>https://www.tutorialspoint.com/hibernate/index.htm</a:t>
            </a:r>
            <a:endParaRPr lang="en-IN" sz="2000" dirty="0">
              <a:ea typeface="Arial" panose="020B0604020202020204" pitchFamily="34" charset="0"/>
            </a:endParaRPr>
          </a:p>
          <a:p>
            <a:pPr marL="285750" indent="-285750" algn="just">
              <a:lnSpc>
                <a:spcPct val="115000"/>
              </a:lnSpc>
              <a:buFont typeface="Arial" panose="020B0604020202020204" pitchFamily="34" charset="0"/>
              <a:buChar char="•"/>
            </a:pPr>
            <a:endParaRPr lang="en-IN" sz="2000" dirty="0">
              <a:ea typeface="Arial" panose="020B0604020202020204" pitchFamily="34" charset="0"/>
            </a:endParaRPr>
          </a:p>
          <a:p>
            <a:pPr marL="285750" indent="-285750" algn="just">
              <a:lnSpc>
                <a:spcPct val="115000"/>
              </a:lnSpc>
              <a:buFont typeface="Arial" panose="020B0604020202020204" pitchFamily="34" charset="0"/>
              <a:buChar char="•"/>
            </a:pPr>
            <a:r>
              <a:rPr lang="en-IN" sz="2000" dirty="0">
                <a:hlinkClick r:id="rId7"/>
              </a:rPr>
              <a:t>W3Schools Online Web Tutorials</a:t>
            </a:r>
            <a:endParaRPr lang="en-IN" sz="2000" dirty="0">
              <a:ea typeface="Arial" panose="020B0604020202020204" pitchFamily="34" charset="0"/>
            </a:endParaRPr>
          </a:p>
          <a:p>
            <a:pPr algn="just">
              <a:lnSpc>
                <a:spcPct val="115000"/>
              </a:lnSpc>
            </a:pPr>
            <a:endParaRPr lang="en-IN" sz="2000" dirty="0">
              <a:effectLst/>
              <a:latin typeface="Arial" panose="020B0604020202020204" pitchFamily="34" charset="0"/>
              <a:ea typeface="Arial" panose="020B0604020202020204" pitchFamily="34" charset="0"/>
              <a:hlinkClick r:id="rId8"/>
            </a:endParaRPr>
          </a:p>
          <a:p>
            <a:pPr marL="285750" indent="-285750" algn="just">
              <a:lnSpc>
                <a:spcPct val="115000"/>
              </a:lnSpc>
              <a:buFont typeface="Arial" panose="020B0604020202020204" pitchFamily="34" charset="0"/>
              <a:buChar char="•"/>
            </a:pPr>
            <a:r>
              <a:rPr lang="en-IN" sz="2000" dirty="0">
                <a:ea typeface="Arial" panose="020B0604020202020204" pitchFamily="34" charset="0"/>
                <a:hlinkClick r:id="rId8"/>
              </a:rPr>
              <a:t>https://www.baeldung.com/spring-email</a:t>
            </a:r>
            <a:endParaRPr lang="en-IN" sz="2000" dirty="0">
              <a:effectLst/>
              <a:ea typeface="Arial" panose="020B0604020202020204" pitchFamily="34" charset="0"/>
            </a:endParaRPr>
          </a:p>
          <a:p>
            <a:pPr marL="285750" indent="-285750" algn="just">
              <a:lnSpc>
                <a:spcPct val="115000"/>
              </a:lnSpc>
              <a:buFont typeface="Arial" panose="020B0604020202020204" pitchFamily="34" charset="0"/>
              <a:buChar char="•"/>
            </a:pPr>
            <a:endParaRPr lang="en-IN"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714149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id="{1A521886-A1DC-C1EC-6392-5263384F6C69}"/>
              </a:ext>
            </a:extLst>
          </p:cNvPr>
          <p:cNvSpPr txBox="1"/>
          <p:nvPr/>
        </p:nvSpPr>
        <p:spPr>
          <a:xfrm>
            <a:off x="490220" y="1358790"/>
            <a:ext cx="10828019" cy="729430"/>
          </a:xfrm>
          <a:prstGeom prst="rect">
            <a:avLst/>
          </a:prstGeom>
          <a:noFill/>
        </p:spPr>
        <p:txBody>
          <a:bodyPr wrap="square">
            <a:spAutoFit/>
          </a:bodyPr>
          <a:lstStyle/>
          <a:p>
            <a:pPr algn="just">
              <a:lnSpc>
                <a:spcPct val="115000"/>
              </a:lnSpc>
            </a:pPr>
            <a:endParaRPr lang="en-IN" dirty="0">
              <a:effectLst/>
              <a:latin typeface="Arial" panose="020B0604020202020204" pitchFamily="34" charset="0"/>
              <a:ea typeface="Arial" panose="020B0604020202020204" pitchFamily="34" charset="0"/>
            </a:endParaRPr>
          </a:p>
          <a:p>
            <a:pPr marL="285750" indent="-285750" algn="just">
              <a:lnSpc>
                <a:spcPct val="115000"/>
              </a:lnSpc>
              <a:buFont typeface="Arial" panose="020B0604020202020204" pitchFamily="34" charset="0"/>
              <a:buChar char="•"/>
            </a:pPr>
            <a:endParaRPr lang="en-IN" dirty="0">
              <a:effectLst/>
              <a:latin typeface="Arial" panose="020B0604020202020204" pitchFamily="34" charset="0"/>
              <a:ea typeface="Arial" panose="020B0604020202020204" pitchFamily="34" charset="0"/>
            </a:endParaRPr>
          </a:p>
        </p:txBody>
      </p:sp>
      <p:pic>
        <p:nvPicPr>
          <p:cNvPr id="9" name="Picture 8">
            <a:extLst>
              <a:ext uri="{FF2B5EF4-FFF2-40B4-BE49-F238E27FC236}">
                <a16:creationId xmlns:a16="http://schemas.microsoft.com/office/drawing/2014/main" id="{477C4152-E005-1C2F-5A6B-15D7CB98DAEE}"/>
              </a:ext>
            </a:extLst>
          </p:cNvPr>
          <p:cNvPicPr>
            <a:picLocks noChangeAspect="1"/>
          </p:cNvPicPr>
          <p:nvPr/>
        </p:nvPicPr>
        <p:blipFill>
          <a:blip r:embed="rId4"/>
          <a:stretch>
            <a:fillRect/>
          </a:stretch>
        </p:blipFill>
        <p:spPr>
          <a:xfrm>
            <a:off x="746449" y="1358790"/>
            <a:ext cx="11062010" cy="5293937"/>
          </a:xfrm>
          <a:prstGeom prst="rect">
            <a:avLst/>
          </a:prstGeom>
        </p:spPr>
      </p:pic>
    </p:spTree>
    <p:extLst>
      <p:ext uri="{BB962C8B-B14F-4D97-AF65-F5344CB8AC3E}">
        <p14:creationId xmlns:p14="http://schemas.microsoft.com/office/powerpoint/2010/main" val="3508028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id="{1A521886-A1DC-C1EC-6392-5263384F6C69}"/>
              </a:ext>
            </a:extLst>
          </p:cNvPr>
          <p:cNvSpPr txBox="1"/>
          <p:nvPr/>
        </p:nvSpPr>
        <p:spPr>
          <a:xfrm>
            <a:off x="490220" y="1358790"/>
            <a:ext cx="10828019" cy="729430"/>
          </a:xfrm>
          <a:prstGeom prst="rect">
            <a:avLst/>
          </a:prstGeom>
          <a:noFill/>
        </p:spPr>
        <p:txBody>
          <a:bodyPr wrap="square">
            <a:spAutoFit/>
          </a:bodyPr>
          <a:lstStyle/>
          <a:p>
            <a:pPr algn="just">
              <a:lnSpc>
                <a:spcPct val="115000"/>
              </a:lnSpc>
            </a:pPr>
            <a:endParaRPr lang="en-IN" dirty="0">
              <a:effectLst/>
              <a:latin typeface="Arial" panose="020B0604020202020204" pitchFamily="34" charset="0"/>
              <a:ea typeface="Arial" panose="020B0604020202020204" pitchFamily="34" charset="0"/>
            </a:endParaRPr>
          </a:p>
          <a:p>
            <a:pPr marL="285750" indent="-285750" algn="just">
              <a:lnSpc>
                <a:spcPct val="115000"/>
              </a:lnSpc>
              <a:buFont typeface="Arial" panose="020B0604020202020204" pitchFamily="34" charset="0"/>
              <a:buChar char="•"/>
            </a:pPr>
            <a:endParaRPr lang="en-IN" dirty="0">
              <a:effectLst/>
              <a:latin typeface="Arial" panose="020B0604020202020204" pitchFamily="34" charset="0"/>
              <a:ea typeface="Arial" panose="020B0604020202020204" pitchFamily="34" charset="0"/>
            </a:endParaRPr>
          </a:p>
        </p:txBody>
      </p:sp>
      <p:pic>
        <p:nvPicPr>
          <p:cNvPr id="9" name="Picture 8">
            <a:extLst>
              <a:ext uri="{FF2B5EF4-FFF2-40B4-BE49-F238E27FC236}">
                <a16:creationId xmlns:a16="http://schemas.microsoft.com/office/drawing/2014/main" id="{682B5B1A-453D-A2CB-09D4-584B7FEDA3F8}"/>
              </a:ext>
            </a:extLst>
          </p:cNvPr>
          <p:cNvPicPr>
            <a:picLocks noChangeAspect="1"/>
          </p:cNvPicPr>
          <p:nvPr/>
        </p:nvPicPr>
        <p:blipFill>
          <a:blip r:embed="rId4"/>
          <a:stretch>
            <a:fillRect/>
          </a:stretch>
        </p:blipFill>
        <p:spPr>
          <a:xfrm>
            <a:off x="410547" y="1129004"/>
            <a:ext cx="11075438" cy="5467739"/>
          </a:xfrm>
          <a:prstGeom prst="rect">
            <a:avLst/>
          </a:prstGeom>
        </p:spPr>
      </p:pic>
    </p:spTree>
    <p:extLst>
      <p:ext uri="{BB962C8B-B14F-4D97-AF65-F5344CB8AC3E}">
        <p14:creationId xmlns:p14="http://schemas.microsoft.com/office/powerpoint/2010/main" val="424481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id="{1A521886-A1DC-C1EC-6392-5263384F6C69}"/>
              </a:ext>
            </a:extLst>
          </p:cNvPr>
          <p:cNvSpPr txBox="1"/>
          <p:nvPr/>
        </p:nvSpPr>
        <p:spPr>
          <a:xfrm>
            <a:off x="490220" y="1358790"/>
            <a:ext cx="10828019" cy="729430"/>
          </a:xfrm>
          <a:prstGeom prst="rect">
            <a:avLst/>
          </a:prstGeom>
          <a:noFill/>
        </p:spPr>
        <p:txBody>
          <a:bodyPr wrap="square">
            <a:spAutoFit/>
          </a:bodyPr>
          <a:lstStyle/>
          <a:p>
            <a:pPr algn="just">
              <a:lnSpc>
                <a:spcPct val="115000"/>
              </a:lnSpc>
            </a:pPr>
            <a:endParaRPr lang="en-IN" dirty="0">
              <a:effectLst/>
              <a:latin typeface="Arial" panose="020B0604020202020204" pitchFamily="34" charset="0"/>
              <a:ea typeface="Arial" panose="020B0604020202020204" pitchFamily="34" charset="0"/>
            </a:endParaRPr>
          </a:p>
          <a:p>
            <a:pPr marL="285750" indent="-285750" algn="just">
              <a:lnSpc>
                <a:spcPct val="115000"/>
              </a:lnSpc>
              <a:buFont typeface="Arial" panose="020B0604020202020204" pitchFamily="34" charset="0"/>
              <a:buChar char="•"/>
            </a:pPr>
            <a:endParaRPr lang="en-IN" dirty="0">
              <a:effectLst/>
              <a:latin typeface="Arial" panose="020B0604020202020204" pitchFamily="34" charset="0"/>
              <a:ea typeface="Arial" panose="020B0604020202020204"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220" y="1035486"/>
            <a:ext cx="10628884" cy="5646595"/>
          </a:xfrm>
          <a:prstGeom prst="rect">
            <a:avLst/>
          </a:prstGeom>
        </p:spPr>
      </p:pic>
    </p:spTree>
    <p:extLst>
      <p:ext uri="{BB962C8B-B14F-4D97-AF65-F5344CB8AC3E}">
        <p14:creationId xmlns:p14="http://schemas.microsoft.com/office/powerpoint/2010/main" val="4090684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US" sz="2400" b="1" dirty="0">
                <a:solidFill>
                  <a:schemeClr val="bg1"/>
                </a:solidFill>
                <a:latin typeface="Times New Roman" panose="02020603050405020304" pitchFamily="18" charset="0"/>
              </a:rPr>
              <a:t>G</a:t>
            </a:r>
            <a:r>
              <a:rPr lang="en-IN" sz="2400" b="1" dirty="0" err="1">
                <a:solidFill>
                  <a:schemeClr val="bg1"/>
                </a:solidFill>
                <a:latin typeface="Times New Roman" panose="02020603050405020304" pitchFamily="18" charset="0"/>
              </a:rPr>
              <a:t>ithub</a:t>
            </a:r>
            <a:r>
              <a:rPr lang="en-IN" sz="2400" b="1" dirty="0">
                <a:solidFill>
                  <a:schemeClr val="bg1"/>
                </a:solidFill>
                <a:latin typeface="Times New Roman" panose="02020603050405020304" pitchFamily="18" charset="0"/>
              </a:rPr>
              <a:t> link</a:t>
            </a:r>
          </a:p>
        </p:txBody>
      </p:sp>
      <p:sp>
        <p:nvSpPr>
          <p:cNvPr id="7" name="TextBox 6">
            <a:extLst>
              <a:ext uri="{FF2B5EF4-FFF2-40B4-BE49-F238E27FC236}">
                <a16:creationId xmlns:a16="http://schemas.microsoft.com/office/drawing/2014/main" id="{1A521886-A1DC-C1EC-6392-5263384F6C69}"/>
              </a:ext>
            </a:extLst>
          </p:cNvPr>
          <p:cNvSpPr txBox="1"/>
          <p:nvPr/>
        </p:nvSpPr>
        <p:spPr>
          <a:xfrm>
            <a:off x="490220" y="1358790"/>
            <a:ext cx="10828019" cy="383823"/>
          </a:xfrm>
          <a:prstGeom prst="rect">
            <a:avLst/>
          </a:prstGeom>
          <a:noFill/>
        </p:spPr>
        <p:txBody>
          <a:bodyPr wrap="square">
            <a:spAutoFit/>
          </a:bodyPr>
          <a:lstStyle/>
          <a:p>
            <a:pPr algn="just">
              <a:lnSpc>
                <a:spcPct val="115000"/>
              </a:lnSpc>
            </a:pPr>
            <a:r>
              <a:rPr lang="en-IN" dirty="0">
                <a:effectLst/>
                <a:latin typeface="Arial" panose="020B0604020202020204" pitchFamily="34" charset="0"/>
                <a:ea typeface="Arial" panose="020B0604020202020204" pitchFamily="34" charset="0"/>
              </a:rPr>
              <a:t>1.https://github.com/Utiwari664/</a:t>
            </a:r>
            <a:r>
              <a:rPr lang="en-IN" dirty="0" err="1">
                <a:effectLst/>
                <a:latin typeface="Arial" panose="020B0604020202020204" pitchFamily="34" charset="0"/>
                <a:ea typeface="Arial" panose="020B0604020202020204" pitchFamily="34" charset="0"/>
              </a:rPr>
              <a:t>project_office_leave_management_system_by_utkarsh_tiwari</a:t>
            </a:r>
            <a:endParaRPr lang="en-IN"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00490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endParaRPr lang="en-IN" sz="2400" b="1" dirty="0">
              <a:solidFill>
                <a:schemeClr val="bg1"/>
              </a:solidFill>
              <a:latin typeface="Times New Roman" panose="02020603050405020304" pitchFamily="18" charset="0"/>
            </a:endParaRPr>
          </a:p>
        </p:txBody>
      </p:sp>
      <p:sp>
        <p:nvSpPr>
          <p:cNvPr id="7" name="TextBox 6">
            <a:extLst>
              <a:ext uri="{FF2B5EF4-FFF2-40B4-BE49-F238E27FC236}">
                <a16:creationId xmlns:a16="http://schemas.microsoft.com/office/drawing/2014/main" id="{1A521886-A1DC-C1EC-6392-5263384F6C69}"/>
              </a:ext>
            </a:extLst>
          </p:cNvPr>
          <p:cNvSpPr txBox="1"/>
          <p:nvPr/>
        </p:nvSpPr>
        <p:spPr>
          <a:xfrm>
            <a:off x="3352291" y="2790020"/>
            <a:ext cx="6175757" cy="1387688"/>
          </a:xfrm>
          <a:prstGeom prst="rect">
            <a:avLst/>
          </a:prstGeom>
          <a:noFill/>
        </p:spPr>
        <p:txBody>
          <a:bodyPr wrap="square">
            <a:spAutoFit/>
          </a:bodyPr>
          <a:lstStyle/>
          <a:p>
            <a:pPr algn="just">
              <a:lnSpc>
                <a:spcPct val="115000"/>
              </a:lnSpc>
            </a:pPr>
            <a:r>
              <a:rPr lang="en-IN" sz="8000" dirty="0">
                <a:effectLst/>
                <a:latin typeface="Arial" panose="020B0604020202020204" pitchFamily="34" charset="0"/>
                <a:ea typeface="Arial" panose="020B0604020202020204" pitchFamily="34" charset="0"/>
              </a:rPr>
              <a:t>Thank you !!</a:t>
            </a:r>
          </a:p>
        </p:txBody>
      </p:sp>
    </p:spTree>
    <p:extLst>
      <p:ext uri="{BB962C8B-B14F-4D97-AF65-F5344CB8AC3E}">
        <p14:creationId xmlns:p14="http://schemas.microsoft.com/office/powerpoint/2010/main" val="77770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4EA6B4E1-DB62-ABC8-9376-891CD4ACDF4E}"/>
              </a:ext>
            </a:extLst>
          </p:cNvPr>
          <p:cNvSpPr txBox="1"/>
          <p:nvPr/>
        </p:nvSpPr>
        <p:spPr>
          <a:xfrm>
            <a:off x="490219" y="1349647"/>
            <a:ext cx="10828019" cy="3642985"/>
          </a:xfrm>
          <a:prstGeom prst="rect">
            <a:avLst/>
          </a:prstGeom>
          <a:noFill/>
        </p:spPr>
        <p:txBody>
          <a:bodyPr wrap="square">
            <a:spAutoFit/>
          </a:bodyPr>
          <a:lstStyle/>
          <a:p>
            <a:pPr marL="285750" indent="-285750" algn="just">
              <a:buFont typeface="Arial" panose="020B0604020202020204" pitchFamily="34" charset="0"/>
              <a:buChar char="•"/>
            </a:pPr>
            <a:r>
              <a:rPr lang="en-US" sz="2400" dirty="0"/>
              <a:t>A project that deals with managing employees in a workspace by eliminating some of the manual tasks and making things more easier than before, it's a web application built using Spring framework of Java along with other technologies.</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This project has a separate dashboard for the employees and admins of an organization, both have different sets of access that makes them apart. An admin has full control over the employees while an employee has access to their own profile and can apply for an leave or can contact to system admins.</a:t>
            </a:r>
          </a:p>
          <a:p>
            <a:pPr algn="just">
              <a:lnSpc>
                <a:spcPct val="115000"/>
              </a:lnSpc>
            </a:pPr>
            <a:endParaRPr lang="en-IN" sz="1400"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Tree>
    <p:extLst>
      <p:ext uri="{BB962C8B-B14F-4D97-AF65-F5344CB8AC3E}">
        <p14:creationId xmlns:p14="http://schemas.microsoft.com/office/powerpoint/2010/main" val="306629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217505" y="1197589"/>
            <a:ext cx="11258215" cy="5628144"/>
          </a:xfrm>
          <a:prstGeom prst="rect">
            <a:avLst/>
          </a:prstGeom>
          <a:noFill/>
        </p:spPr>
        <p:txBody>
          <a:bodyPr wrap="square">
            <a:spAutoFit/>
          </a:bodyPr>
          <a:lstStyle/>
          <a:p>
            <a:pPr marL="285750" indent="-285750" algn="just">
              <a:lnSpc>
                <a:spcPct val="115000"/>
              </a:lnSpc>
              <a:buFont typeface="Arial" panose="020B0604020202020204" pitchFamily="34" charset="0"/>
              <a:buChar char="•"/>
            </a:pPr>
            <a:r>
              <a:rPr lang="en-US" sz="2000" b="1" dirty="0">
                <a:ea typeface="Arial" panose="020B0604020202020204" pitchFamily="34" charset="0"/>
              </a:rPr>
              <a:t>This project has a separate dashboard for the employees and admins of an organization, both have different sets of access that makes them apart. An admin has full control over the employees while an employee has access to their own profile and can apply for an leave or can contact to system admins.</a:t>
            </a:r>
          </a:p>
          <a:p>
            <a:pPr>
              <a:lnSpc>
                <a:spcPct val="115000"/>
              </a:lnSpc>
            </a:pPr>
            <a:endParaRPr lang="en-US" sz="2000" dirty="0">
              <a:latin typeface="Arial" panose="020B0604020202020204" pitchFamily="34" charset="0"/>
              <a:ea typeface="Arial" panose="020B0604020202020204" pitchFamily="34" charset="0"/>
            </a:endParaRPr>
          </a:p>
          <a:p>
            <a:pPr marL="285750" indent="-285750">
              <a:lnSpc>
                <a:spcPct val="115000"/>
              </a:lnSpc>
              <a:buFont typeface="Arial" panose="020B0604020202020204" pitchFamily="34" charset="0"/>
              <a:buChar char="•"/>
            </a:pPr>
            <a:r>
              <a:rPr lang="en-US" sz="2000" b="1" dirty="0">
                <a:ea typeface="Arial" panose="020B0604020202020204" pitchFamily="34" charset="0"/>
              </a:rPr>
              <a:t>Admin Privileges</a:t>
            </a:r>
          </a:p>
          <a:p>
            <a:pPr lvl="1">
              <a:lnSpc>
                <a:spcPct val="115000"/>
              </a:lnSpc>
            </a:pPr>
            <a:r>
              <a:rPr lang="en-US" sz="2000" dirty="0">
                <a:ea typeface="Arial" panose="020B0604020202020204" pitchFamily="34" charset="0"/>
              </a:rPr>
              <a:t>1. Has the full access to the system and can view the profiles of employees</a:t>
            </a:r>
          </a:p>
          <a:p>
            <a:pPr lvl="1">
              <a:lnSpc>
                <a:spcPct val="115000"/>
              </a:lnSpc>
            </a:pPr>
            <a:r>
              <a:rPr lang="en-US" sz="2000" dirty="0">
                <a:ea typeface="Arial" panose="020B0604020202020204" pitchFamily="34" charset="0"/>
              </a:rPr>
              <a:t>2. Can create/edit/delete an employee</a:t>
            </a:r>
          </a:p>
          <a:p>
            <a:pPr lvl="1">
              <a:lnSpc>
                <a:spcPct val="115000"/>
              </a:lnSpc>
            </a:pPr>
            <a:r>
              <a:rPr lang="en-US" sz="2000" dirty="0">
                <a:ea typeface="Arial" panose="020B0604020202020204" pitchFamily="34" charset="0"/>
              </a:rPr>
              <a:t>3. Can send email to the employees individually</a:t>
            </a:r>
          </a:p>
          <a:p>
            <a:pPr lvl="1">
              <a:lnSpc>
                <a:spcPct val="115000"/>
              </a:lnSpc>
            </a:pPr>
            <a:r>
              <a:rPr lang="en-US" sz="2000" dirty="0">
                <a:ea typeface="Arial" panose="020B0604020202020204" pitchFamily="34" charset="0"/>
              </a:rPr>
              <a:t>4. Can respond to the leave requests via email with ready to use templates</a:t>
            </a:r>
          </a:p>
          <a:p>
            <a:pPr lvl="1">
              <a:lnSpc>
                <a:spcPct val="115000"/>
              </a:lnSpc>
            </a:pPr>
            <a:r>
              <a:rPr lang="en-US" sz="2000" dirty="0">
                <a:ea typeface="Arial" panose="020B0604020202020204" pitchFamily="34" charset="0"/>
              </a:rPr>
              <a:t>5. Can fetch the employee data with their id</a:t>
            </a:r>
          </a:p>
          <a:p>
            <a:pPr>
              <a:lnSpc>
                <a:spcPct val="115000"/>
              </a:lnSpc>
            </a:pPr>
            <a:endParaRPr lang="en-US" sz="2000" dirty="0">
              <a:ea typeface="Arial" panose="020B0604020202020204" pitchFamily="34" charset="0"/>
            </a:endParaRPr>
          </a:p>
          <a:p>
            <a:pPr marL="285750" indent="-285750">
              <a:lnSpc>
                <a:spcPct val="115000"/>
              </a:lnSpc>
              <a:buFont typeface="Arial" panose="020B0604020202020204" pitchFamily="34" charset="0"/>
              <a:buChar char="•"/>
            </a:pPr>
            <a:r>
              <a:rPr lang="en-US" sz="2000" b="1" dirty="0">
                <a:ea typeface="Arial" panose="020B0604020202020204" pitchFamily="34" charset="0"/>
              </a:rPr>
              <a:t>Employee Privileges</a:t>
            </a:r>
          </a:p>
          <a:p>
            <a:pPr lvl="1">
              <a:lnSpc>
                <a:spcPct val="115000"/>
              </a:lnSpc>
            </a:pPr>
            <a:r>
              <a:rPr lang="en-US" sz="2000" dirty="0">
                <a:ea typeface="Arial" panose="020B0604020202020204" pitchFamily="34" charset="0"/>
              </a:rPr>
              <a:t>1. Can see their profile and update it</a:t>
            </a:r>
          </a:p>
          <a:p>
            <a:pPr lvl="1">
              <a:lnSpc>
                <a:spcPct val="115000"/>
              </a:lnSpc>
            </a:pPr>
            <a:r>
              <a:rPr lang="en-US" sz="2000" dirty="0">
                <a:ea typeface="Arial" panose="020B0604020202020204" pitchFamily="34" charset="0"/>
              </a:rPr>
              <a:t>2. Can apply for multiple leave and will receive an email upon approval/disapproval of their leaves</a:t>
            </a:r>
          </a:p>
          <a:p>
            <a:pPr lvl="1">
              <a:lnSpc>
                <a:spcPct val="115000"/>
              </a:lnSpc>
            </a:pPr>
            <a:r>
              <a:rPr lang="en-US" sz="2000" dirty="0">
                <a:ea typeface="Arial" panose="020B0604020202020204" pitchFamily="34" charset="0"/>
              </a:rPr>
              <a:t>3. Can contact system administrator</a:t>
            </a:r>
          </a:p>
          <a:p>
            <a:pPr>
              <a:lnSpc>
                <a:spcPct val="115000"/>
              </a:lnSpc>
            </a:pPr>
            <a:endParaRPr lang="en-US" sz="14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07802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latin typeface="Times New Roman" panose="02020603050405020304" pitchFamily="18" charset="0"/>
                <a:ea typeface="Arial" panose="020B0604020202020204" pitchFamily="34" charset="0"/>
              </a:rPr>
              <a:t>Project</a:t>
            </a:r>
            <a:r>
              <a:rPr lang="en-IN" sz="1400" b="1" dirty="0">
                <a:solidFill>
                  <a:schemeClr val="bg1"/>
                </a:solidFill>
                <a:latin typeface="Times New Roman" panose="02020603050405020304" pitchFamily="18" charset="0"/>
                <a:ea typeface="Arial" panose="020B0604020202020204" pitchFamily="34" charset="0"/>
              </a:rPr>
              <a:t> </a:t>
            </a:r>
            <a:r>
              <a:rPr lang="en-IN" sz="2400" b="1" dirty="0">
                <a:solidFill>
                  <a:schemeClr val="bg1"/>
                </a:solidFill>
                <a:latin typeface="Times New Roman" panose="02020603050405020304" pitchFamily="18" charset="0"/>
                <a:ea typeface="Arial" panose="020B0604020202020204" pitchFamily="34" charset="0"/>
              </a:rPr>
              <a:t>Overview</a:t>
            </a:r>
            <a:endParaRPr lang="en-IN" sz="2400" dirty="0">
              <a:solidFill>
                <a:schemeClr val="bg1"/>
              </a:solidFill>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490220" y="1349647"/>
            <a:ext cx="10921492" cy="3277820"/>
          </a:xfrm>
          <a:prstGeom prst="rect">
            <a:avLst/>
          </a:prstGeom>
          <a:noFill/>
        </p:spPr>
        <p:txBody>
          <a:bodyPr wrap="square">
            <a:spAutoFit/>
          </a:bodyPr>
          <a:lstStyle/>
          <a:p>
            <a:pPr marL="285750" indent="-285750" algn="just">
              <a:lnSpc>
                <a:spcPct val="115000"/>
              </a:lnSpc>
              <a:buFont typeface="Arial" panose="020B0604020202020204" pitchFamily="34" charset="0"/>
              <a:buChar char="•"/>
            </a:pPr>
            <a:r>
              <a:rPr lang="en-IN" sz="2000" b="1" dirty="0">
                <a:latin typeface="Arial" panose="020B0604020202020204" pitchFamily="34" charset="0"/>
                <a:ea typeface="Arial" panose="020B0604020202020204" pitchFamily="34" charset="0"/>
              </a:rPr>
              <a:t>Technologies Used</a:t>
            </a:r>
          </a:p>
          <a:p>
            <a:pPr algn="just">
              <a:lnSpc>
                <a:spcPct val="115000"/>
              </a:lnSpc>
            </a:pPr>
            <a:endParaRPr lang="en-IN" sz="2000" dirty="0">
              <a:latin typeface="Arial" panose="020B0604020202020204" pitchFamily="34" charset="0"/>
              <a:ea typeface="Arial" panose="020B0604020202020204" pitchFamily="34" charset="0"/>
            </a:endParaRPr>
          </a:p>
          <a:p>
            <a:pPr lvl="1" algn="just">
              <a:lnSpc>
                <a:spcPct val="115000"/>
              </a:lnSpc>
            </a:pPr>
            <a:r>
              <a:rPr lang="en-IN" sz="2000" dirty="0">
                <a:latin typeface="Arial" panose="020B0604020202020204" pitchFamily="34" charset="0"/>
                <a:ea typeface="Arial" panose="020B0604020202020204" pitchFamily="34" charset="0"/>
              </a:rPr>
              <a:t>1. Java</a:t>
            </a:r>
          </a:p>
          <a:p>
            <a:pPr lvl="1" algn="just">
              <a:lnSpc>
                <a:spcPct val="115000"/>
              </a:lnSpc>
            </a:pPr>
            <a:r>
              <a:rPr lang="en-IN" sz="2000" dirty="0">
                <a:latin typeface="Arial" panose="020B0604020202020204" pitchFamily="34" charset="0"/>
                <a:ea typeface="Arial" panose="020B0604020202020204" pitchFamily="34" charset="0"/>
              </a:rPr>
              <a:t>2. Spring MVC</a:t>
            </a:r>
          </a:p>
          <a:p>
            <a:pPr lvl="1" algn="just">
              <a:lnSpc>
                <a:spcPct val="115000"/>
              </a:lnSpc>
            </a:pPr>
            <a:r>
              <a:rPr lang="en-IN" sz="2000" dirty="0">
                <a:latin typeface="Arial" panose="020B0604020202020204" pitchFamily="34" charset="0"/>
                <a:ea typeface="Arial" panose="020B0604020202020204" pitchFamily="34" charset="0"/>
              </a:rPr>
              <a:t>3. MySQL</a:t>
            </a:r>
          </a:p>
          <a:p>
            <a:pPr lvl="1" algn="just">
              <a:lnSpc>
                <a:spcPct val="115000"/>
              </a:lnSpc>
            </a:pPr>
            <a:r>
              <a:rPr lang="en-IN" sz="2000" dirty="0">
                <a:latin typeface="Arial" panose="020B0604020202020204" pitchFamily="34" charset="0"/>
                <a:ea typeface="Arial" panose="020B0604020202020204" pitchFamily="34" charset="0"/>
              </a:rPr>
              <a:t>4. Maven</a:t>
            </a:r>
          </a:p>
          <a:p>
            <a:pPr lvl="1" algn="just">
              <a:lnSpc>
                <a:spcPct val="115000"/>
              </a:lnSpc>
            </a:pPr>
            <a:r>
              <a:rPr lang="en-IN" sz="2000" dirty="0">
                <a:latin typeface="Arial" panose="020B0604020202020204" pitchFamily="34" charset="0"/>
                <a:ea typeface="Arial" panose="020B0604020202020204" pitchFamily="34" charset="0"/>
              </a:rPr>
              <a:t>5. JSP</a:t>
            </a:r>
          </a:p>
          <a:p>
            <a:pPr lvl="1" algn="just">
              <a:lnSpc>
                <a:spcPct val="115000"/>
              </a:lnSpc>
            </a:pPr>
            <a:r>
              <a:rPr lang="en-IN" sz="2000" dirty="0">
                <a:latin typeface="Arial" panose="020B0604020202020204" pitchFamily="34" charset="0"/>
                <a:ea typeface="Arial" panose="020B0604020202020204" pitchFamily="34" charset="0"/>
              </a:rPr>
              <a:t>6. HTML/CSS/JS/Bootstrap</a:t>
            </a:r>
          </a:p>
          <a:p>
            <a:pPr lvl="1" algn="just">
              <a:lnSpc>
                <a:spcPct val="115000"/>
              </a:lnSpc>
            </a:pPr>
            <a:r>
              <a:rPr lang="en-IN" sz="2000" dirty="0">
                <a:latin typeface="Arial" panose="020B0604020202020204" pitchFamily="34" charset="0"/>
                <a:ea typeface="Arial" panose="020B0604020202020204" pitchFamily="34" charset="0"/>
              </a:rPr>
              <a:t>7. RESTful APIs</a:t>
            </a:r>
            <a:endParaRPr lang="en-IN" sz="20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503207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latin typeface="Times New Roman" panose="02020603050405020304" pitchFamily="18" charset="0"/>
                <a:ea typeface="Arial" panose="020B0604020202020204" pitchFamily="34" charset="0"/>
              </a:rPr>
              <a:t>Project</a:t>
            </a:r>
            <a:r>
              <a:rPr lang="en-IN" sz="1400" b="1" dirty="0">
                <a:solidFill>
                  <a:schemeClr val="bg1"/>
                </a:solidFill>
                <a:latin typeface="Times New Roman" panose="02020603050405020304" pitchFamily="18" charset="0"/>
                <a:ea typeface="Arial" panose="020B0604020202020204" pitchFamily="34" charset="0"/>
              </a:rPr>
              <a:t> </a:t>
            </a:r>
            <a:r>
              <a:rPr lang="en-IN" sz="2400" b="1" dirty="0">
                <a:solidFill>
                  <a:schemeClr val="bg1"/>
                </a:solidFill>
                <a:latin typeface="Times New Roman" panose="02020603050405020304" pitchFamily="18" charset="0"/>
                <a:ea typeface="Arial" panose="020B0604020202020204" pitchFamily="34" charset="0"/>
              </a:rPr>
              <a:t>Overview</a:t>
            </a:r>
            <a:endParaRPr lang="en-IN" sz="2400" dirty="0">
              <a:solidFill>
                <a:schemeClr val="bg1"/>
              </a:solidFill>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490220" y="1349647"/>
            <a:ext cx="10921492" cy="4339650"/>
          </a:xfrm>
          <a:prstGeom prst="rect">
            <a:avLst/>
          </a:prstGeom>
          <a:noFill/>
        </p:spPr>
        <p:txBody>
          <a:bodyPr wrap="square">
            <a:spAutoFit/>
          </a:bodyPr>
          <a:lstStyle/>
          <a:p>
            <a:pPr marL="285750" indent="-285750" algn="just">
              <a:lnSpc>
                <a:spcPct val="115000"/>
              </a:lnSpc>
              <a:buFont typeface="Arial" panose="020B0604020202020204" pitchFamily="34" charset="0"/>
              <a:buChar char="•"/>
            </a:pPr>
            <a:r>
              <a:rPr lang="en-IN" sz="2000" b="1" dirty="0">
                <a:latin typeface="Arial" panose="020B0604020202020204" pitchFamily="34" charset="0"/>
                <a:ea typeface="Arial" panose="020B0604020202020204" pitchFamily="34" charset="0"/>
              </a:rPr>
              <a:t>Functionalities In Project</a:t>
            </a:r>
            <a:endParaRPr lang="en-US" sz="2000" b="1" dirty="0">
              <a:latin typeface="Arial" panose="020B0604020202020204" pitchFamily="34" charset="0"/>
              <a:ea typeface="Arial" panose="020B0604020202020204" pitchFamily="34" charset="0"/>
            </a:endParaRPr>
          </a:p>
          <a:p>
            <a:pPr lvl="1" algn="just">
              <a:lnSpc>
                <a:spcPct val="115000"/>
              </a:lnSpc>
            </a:pPr>
            <a:endParaRPr lang="en-US" sz="2000" dirty="0">
              <a:latin typeface="Arial" panose="020B0604020202020204" pitchFamily="34" charset="0"/>
              <a:ea typeface="Arial" panose="020B0604020202020204" pitchFamily="34" charset="0"/>
            </a:endParaRPr>
          </a:p>
          <a:p>
            <a:pPr lvl="1" algn="just">
              <a:lnSpc>
                <a:spcPct val="115000"/>
              </a:lnSpc>
            </a:pPr>
            <a:r>
              <a:rPr lang="en-US" sz="2000" dirty="0">
                <a:latin typeface="Arial" panose="020B0604020202020204" pitchFamily="34" charset="0"/>
                <a:ea typeface="Arial" panose="020B0604020202020204" pitchFamily="34" charset="0"/>
              </a:rPr>
              <a:t>1. Log in</a:t>
            </a:r>
          </a:p>
          <a:p>
            <a:pPr lvl="1" algn="just">
              <a:lnSpc>
                <a:spcPct val="115000"/>
              </a:lnSpc>
            </a:pPr>
            <a:r>
              <a:rPr lang="en-US" sz="2000" dirty="0">
                <a:latin typeface="Arial" panose="020B0604020202020204" pitchFamily="34" charset="0"/>
                <a:ea typeface="Arial" panose="020B0604020202020204" pitchFamily="34" charset="0"/>
              </a:rPr>
              <a:t>2. Forgot password</a:t>
            </a:r>
          </a:p>
          <a:p>
            <a:pPr lvl="1" algn="just">
              <a:lnSpc>
                <a:spcPct val="115000"/>
              </a:lnSpc>
            </a:pPr>
            <a:r>
              <a:rPr lang="en-US" sz="2000" dirty="0">
                <a:latin typeface="Arial" panose="020B0604020202020204" pitchFamily="34" charset="0"/>
                <a:ea typeface="Arial" panose="020B0604020202020204" pitchFamily="34" charset="0"/>
              </a:rPr>
              <a:t>3. Register new Employee</a:t>
            </a:r>
          </a:p>
          <a:p>
            <a:pPr lvl="1" algn="just">
              <a:lnSpc>
                <a:spcPct val="115000"/>
              </a:lnSpc>
            </a:pPr>
            <a:r>
              <a:rPr lang="en-US" sz="2000" dirty="0">
                <a:latin typeface="Arial" panose="020B0604020202020204" pitchFamily="34" charset="0"/>
                <a:ea typeface="Arial" panose="020B0604020202020204" pitchFamily="34" charset="0"/>
              </a:rPr>
              <a:t>4. Apply for leave</a:t>
            </a:r>
          </a:p>
          <a:p>
            <a:pPr lvl="1" algn="just">
              <a:lnSpc>
                <a:spcPct val="115000"/>
              </a:lnSpc>
            </a:pPr>
            <a:r>
              <a:rPr lang="en-US" sz="2000" dirty="0">
                <a:latin typeface="Arial" panose="020B0604020202020204" pitchFamily="34" charset="0"/>
                <a:ea typeface="Arial" panose="020B0604020202020204" pitchFamily="34" charset="0"/>
              </a:rPr>
              <a:t>5. Delete employee</a:t>
            </a:r>
          </a:p>
          <a:p>
            <a:pPr lvl="1" algn="just">
              <a:lnSpc>
                <a:spcPct val="115000"/>
              </a:lnSpc>
            </a:pPr>
            <a:r>
              <a:rPr lang="en-US" sz="2000" dirty="0">
                <a:latin typeface="Arial" panose="020B0604020202020204" pitchFamily="34" charset="0"/>
                <a:ea typeface="Arial" panose="020B0604020202020204" pitchFamily="34" charset="0"/>
              </a:rPr>
              <a:t>6. Send mail to employee</a:t>
            </a:r>
          </a:p>
          <a:p>
            <a:pPr lvl="1" algn="just">
              <a:lnSpc>
                <a:spcPct val="115000"/>
              </a:lnSpc>
            </a:pPr>
            <a:r>
              <a:rPr lang="en-US" sz="2000" dirty="0">
                <a:latin typeface="Arial" panose="020B0604020202020204" pitchFamily="34" charset="0"/>
                <a:ea typeface="Arial" panose="020B0604020202020204" pitchFamily="34" charset="0"/>
              </a:rPr>
              <a:t>7. Accept or reject leave request</a:t>
            </a:r>
          </a:p>
          <a:p>
            <a:pPr lvl="1" algn="just">
              <a:lnSpc>
                <a:spcPct val="115000"/>
              </a:lnSpc>
            </a:pPr>
            <a:r>
              <a:rPr lang="en-US" sz="2000" dirty="0">
                <a:latin typeface="Arial" panose="020B0604020202020204" pitchFamily="34" charset="0"/>
                <a:ea typeface="Arial" panose="020B0604020202020204" pitchFamily="34" charset="0"/>
              </a:rPr>
              <a:t>8. Manage Calendar</a:t>
            </a:r>
          </a:p>
          <a:p>
            <a:pPr lvl="1" algn="just">
              <a:lnSpc>
                <a:spcPct val="115000"/>
              </a:lnSpc>
            </a:pPr>
            <a:r>
              <a:rPr lang="en-US" sz="2000" dirty="0">
                <a:latin typeface="Arial" panose="020B0604020202020204" pitchFamily="34" charset="0"/>
                <a:ea typeface="Arial" panose="020B0604020202020204" pitchFamily="34" charset="0"/>
              </a:rPr>
              <a:t>9. Find employee by ID</a:t>
            </a:r>
          </a:p>
          <a:p>
            <a:pPr lvl="1" algn="just">
              <a:lnSpc>
                <a:spcPct val="115000"/>
              </a:lnSpc>
            </a:pPr>
            <a:r>
              <a:rPr lang="en-US" sz="2000" dirty="0">
                <a:latin typeface="Arial" panose="020B0604020202020204" pitchFamily="34" charset="0"/>
                <a:ea typeface="Arial" panose="020B0604020202020204" pitchFamily="34" charset="0"/>
              </a:rPr>
              <a:t>10. Update employee</a:t>
            </a:r>
            <a:endParaRPr lang="en-IN" sz="20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79431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1028" name="Picture 4" descr="GitHub - Upeshitha/Leave-Management-System: This application allows the  employee to request any leave of absence, access their balances, and better  plan for their future vacations.">
            <a:extLst>
              <a:ext uri="{FF2B5EF4-FFF2-40B4-BE49-F238E27FC236}">
                <a16:creationId xmlns:a16="http://schemas.microsoft.com/office/drawing/2014/main" id="{37210933-E947-875B-6862-76E1EF604E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886" y="1130381"/>
            <a:ext cx="11374016" cy="5410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302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eb based Staff Management System | Semantic Scholar">
            <a:extLst>
              <a:ext uri="{FF2B5EF4-FFF2-40B4-BE49-F238E27FC236}">
                <a16:creationId xmlns:a16="http://schemas.microsoft.com/office/drawing/2014/main" id="{3EB6400F-ABEE-A2FB-872A-B94AADDEC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224" y="276225"/>
            <a:ext cx="10972800" cy="6413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103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665F3BBB-36FE-E6E4-6217-C50A5E5EF88B}"/>
              </a:ext>
            </a:extLst>
          </p:cNvPr>
          <p:cNvSpPr txBox="1"/>
          <p:nvPr/>
        </p:nvSpPr>
        <p:spPr>
          <a:xfrm>
            <a:off x="217505" y="1349646"/>
            <a:ext cx="11100734" cy="5047536"/>
          </a:xfrm>
          <a:prstGeom prst="rect">
            <a:avLst/>
          </a:prstGeom>
          <a:noFill/>
        </p:spPr>
        <p:txBody>
          <a:bodyPr wrap="square">
            <a:spAutoFit/>
          </a:bodyPr>
          <a:lstStyle/>
          <a:p>
            <a:pPr marL="342900" indent="-342900">
              <a:lnSpc>
                <a:spcPct val="115000"/>
              </a:lnSpc>
              <a:buFont typeface="Arial" panose="020B0604020202020204" pitchFamily="34" charset="0"/>
              <a:buChar char="•"/>
            </a:pPr>
            <a:r>
              <a:rPr lang="en-IN" sz="2000" b="1" dirty="0">
                <a:ea typeface="Arial" panose="020B0604020202020204" pitchFamily="34" charset="0"/>
              </a:rPr>
              <a:t>Admin</a:t>
            </a:r>
            <a:r>
              <a:rPr lang="en-IN" sz="2000" b="1" dirty="0">
                <a:latin typeface="+mj-lt"/>
                <a:ea typeface="Arial" panose="020B0604020202020204" pitchFamily="34" charset="0"/>
              </a:rPr>
              <a:t> </a:t>
            </a:r>
            <a:r>
              <a:rPr lang="en-IN" sz="2000" b="1" dirty="0">
                <a:ea typeface="Arial" panose="020B0604020202020204" pitchFamily="34" charset="0"/>
              </a:rPr>
              <a:t>Module UI Design</a:t>
            </a:r>
            <a:endParaRPr lang="en-IN" sz="2000" b="1" dirty="0">
              <a:effectLst/>
              <a:latin typeface="+mj-lt"/>
              <a:ea typeface="Arial" panose="020B0604020202020204" pitchFamily="34" charset="0"/>
            </a:endParaRPr>
          </a:p>
          <a:p>
            <a:pPr>
              <a:lnSpc>
                <a:spcPct val="115000"/>
              </a:lnSpc>
            </a:pPr>
            <a:endParaRPr lang="en-IN" sz="2000" dirty="0">
              <a:latin typeface="+mj-lt"/>
              <a:ea typeface="Arial" panose="020B0604020202020204" pitchFamily="34" charset="0"/>
            </a:endParaRPr>
          </a:p>
          <a:p>
            <a:pPr>
              <a:lnSpc>
                <a:spcPct val="115000"/>
              </a:lnSpc>
            </a:pPr>
            <a:r>
              <a:rPr lang="en-IN" sz="2000" dirty="0">
                <a:effectLst/>
                <a:latin typeface="+mj-lt"/>
                <a:ea typeface="Arial" panose="020B0604020202020204" pitchFamily="34" charset="0"/>
              </a:rPr>
              <a:t>	</a:t>
            </a:r>
          </a:p>
          <a:p>
            <a:pPr>
              <a:lnSpc>
                <a:spcPct val="115000"/>
              </a:lnSpc>
            </a:pPr>
            <a:endParaRPr lang="en-IN" sz="2000" dirty="0">
              <a:latin typeface="+mj-lt"/>
              <a:ea typeface="Arial" panose="020B0604020202020204" pitchFamily="34" charset="0"/>
            </a:endParaRPr>
          </a:p>
          <a:p>
            <a:pPr>
              <a:lnSpc>
                <a:spcPct val="115000"/>
              </a:lnSpc>
            </a:pPr>
            <a:endParaRPr lang="en-IN" sz="2000" dirty="0">
              <a:effectLst/>
              <a:latin typeface="+mj-lt"/>
              <a:ea typeface="Arial" panose="020B0604020202020204" pitchFamily="34" charset="0"/>
            </a:endParaRPr>
          </a:p>
          <a:p>
            <a:pPr>
              <a:lnSpc>
                <a:spcPct val="115000"/>
              </a:lnSpc>
            </a:pPr>
            <a:endParaRPr lang="en-IN" sz="2000" dirty="0">
              <a:latin typeface="+mj-lt"/>
              <a:ea typeface="Arial" panose="020B0604020202020204" pitchFamily="34" charset="0"/>
            </a:endParaRPr>
          </a:p>
          <a:p>
            <a:pPr>
              <a:lnSpc>
                <a:spcPct val="115000"/>
              </a:lnSpc>
            </a:pPr>
            <a:endParaRPr lang="en-IN" sz="2000" dirty="0">
              <a:effectLst/>
              <a:latin typeface="+mj-lt"/>
              <a:ea typeface="Arial" panose="020B0604020202020204" pitchFamily="34" charset="0"/>
            </a:endParaRPr>
          </a:p>
          <a:p>
            <a:pPr>
              <a:lnSpc>
                <a:spcPct val="115000"/>
              </a:lnSpc>
            </a:pPr>
            <a:endParaRPr lang="en-IN" sz="2000" dirty="0">
              <a:latin typeface="+mj-lt"/>
              <a:ea typeface="Arial" panose="020B0604020202020204" pitchFamily="34" charset="0"/>
            </a:endParaRPr>
          </a:p>
          <a:p>
            <a:pPr>
              <a:lnSpc>
                <a:spcPct val="115000"/>
              </a:lnSpc>
            </a:pPr>
            <a:endParaRPr lang="en-IN" sz="2000" dirty="0">
              <a:effectLst/>
              <a:latin typeface="+mj-lt"/>
              <a:ea typeface="Arial" panose="020B0604020202020204" pitchFamily="34" charset="0"/>
            </a:endParaRPr>
          </a:p>
          <a:p>
            <a:pPr>
              <a:lnSpc>
                <a:spcPct val="115000"/>
              </a:lnSpc>
            </a:pPr>
            <a:endParaRPr lang="en-IN" sz="2000" dirty="0">
              <a:latin typeface="+mj-lt"/>
              <a:ea typeface="Arial" panose="020B0604020202020204" pitchFamily="34" charset="0"/>
            </a:endParaRPr>
          </a:p>
          <a:p>
            <a:pPr>
              <a:lnSpc>
                <a:spcPct val="115000"/>
              </a:lnSpc>
            </a:pPr>
            <a:endParaRPr lang="en-IN" sz="2000" dirty="0">
              <a:effectLst/>
              <a:latin typeface="+mj-lt"/>
              <a:ea typeface="Arial" panose="020B0604020202020204" pitchFamily="34" charset="0"/>
            </a:endParaRPr>
          </a:p>
          <a:p>
            <a:pPr>
              <a:lnSpc>
                <a:spcPct val="115000"/>
              </a:lnSpc>
            </a:pPr>
            <a:endParaRPr lang="en-IN" sz="2000" dirty="0">
              <a:latin typeface="+mj-lt"/>
              <a:ea typeface="Arial" panose="020B0604020202020204" pitchFamily="34" charset="0"/>
            </a:endParaRPr>
          </a:p>
          <a:p>
            <a:pPr>
              <a:lnSpc>
                <a:spcPct val="115000"/>
              </a:lnSpc>
            </a:pPr>
            <a:endParaRPr lang="en-IN" sz="2000" dirty="0">
              <a:effectLst/>
              <a:latin typeface="+mj-lt"/>
              <a:ea typeface="Arial" panose="020B0604020202020204" pitchFamily="34" charset="0"/>
            </a:endParaRPr>
          </a:p>
          <a:p>
            <a:pPr>
              <a:lnSpc>
                <a:spcPct val="115000"/>
              </a:lnSpc>
            </a:pPr>
            <a:endParaRPr lang="en-IN" sz="2000" dirty="0">
              <a:effectLst/>
              <a:latin typeface="+mj-lt"/>
              <a:ea typeface="Arial" panose="020B0604020202020204" pitchFamily="34" charset="0"/>
            </a:endParaRPr>
          </a:p>
        </p:txBody>
      </p:sp>
      <p:pic>
        <p:nvPicPr>
          <p:cNvPr id="13" name="Picture 12"/>
          <p:cNvPicPr>
            <a:picLocks noChangeAspect="1"/>
          </p:cNvPicPr>
          <p:nvPr/>
        </p:nvPicPr>
        <p:blipFill>
          <a:blip r:embed="rId4"/>
          <a:stretch>
            <a:fillRect/>
          </a:stretch>
        </p:blipFill>
        <p:spPr>
          <a:xfrm>
            <a:off x="2404114" y="1904809"/>
            <a:ext cx="6721598" cy="4492373"/>
          </a:xfrm>
          <a:prstGeom prst="rect">
            <a:avLst/>
          </a:prstGeom>
        </p:spPr>
      </p:pic>
    </p:spTree>
    <p:extLst>
      <p:ext uri="{BB962C8B-B14F-4D97-AF65-F5344CB8AC3E}">
        <p14:creationId xmlns:p14="http://schemas.microsoft.com/office/powerpoint/2010/main" val="1207346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830</TotalTime>
  <Words>1252</Words>
  <Application>Microsoft Office PowerPoint</Application>
  <PresentationFormat>Widescreen</PresentationFormat>
  <Paragraphs>169</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UTKARSH TIWARI</cp:lastModifiedBy>
  <cp:revision>24</cp:revision>
  <dcterms:created xsi:type="dcterms:W3CDTF">2023-04-15T11:22:40Z</dcterms:created>
  <dcterms:modified xsi:type="dcterms:W3CDTF">2023-06-01T09:06:41Z</dcterms:modified>
</cp:coreProperties>
</file>