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7"/>
  </p:notesMasterIdLst>
  <p:handoutMasterIdLst>
    <p:handoutMasterId r:id="rId18"/>
  </p:handoutMasterIdLst>
  <p:sldIdLst>
    <p:sldId id="256" r:id="rId2"/>
    <p:sldId id="257" r:id="rId3"/>
    <p:sldId id="258" r:id="rId4"/>
    <p:sldId id="260" r:id="rId5"/>
    <p:sldId id="261" r:id="rId6"/>
    <p:sldId id="262" r:id="rId7"/>
    <p:sldId id="264"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88" d="100"/>
          <a:sy n="88" d="100"/>
        </p:scale>
        <p:origin x="4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09EE9C-9FD7-4645-ABB2-9C29BE119370}" type="datetimeFigureOut">
              <a:rPr lang="en-US" smtClean="0"/>
              <a:t>11/5/2017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1E3F68-F535-4BAE-A964-88ECF3D1040A}" type="slidenum">
              <a:rPr lang="en-US" smtClean="0"/>
              <a:t>‹#›</a:t>
            </a:fld>
            <a:endParaRPr lang="en-US"/>
          </a:p>
        </p:txBody>
      </p:sp>
    </p:spTree>
    <p:extLst>
      <p:ext uri="{BB962C8B-B14F-4D97-AF65-F5344CB8AC3E}">
        <p14:creationId xmlns:p14="http://schemas.microsoft.com/office/powerpoint/2010/main" val="1285861963"/>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72C1-0F4E-4EBB-8732-84304287621C}"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23DF7-515E-46E8-8737-1963D5E9EACC}" type="slidenum">
              <a:rPr lang="en-US" smtClean="0"/>
              <a:t>‹#›</a:t>
            </a:fld>
            <a:endParaRPr lang="en-US"/>
          </a:p>
        </p:txBody>
      </p:sp>
    </p:spTree>
    <p:extLst>
      <p:ext uri="{BB962C8B-B14F-4D97-AF65-F5344CB8AC3E}">
        <p14:creationId xmlns:p14="http://schemas.microsoft.com/office/powerpoint/2010/main" val="315646402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711B45-C04B-4DDD-8D83-35BF5C844207}" type="datetime1">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281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C3706-012A-4154-936E-FFF7353D9807}" type="datetime1">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633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092A2-6EC1-4DE5-B9AB-0D9EEF1A0249}" type="datetime1">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855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55426-156A-452C-BCD0-30547901972B}" type="datetime1">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67736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E57497-87E8-4AED-AF94-7945293891E5}" type="datetime1">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317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6FE96-D6B1-4F08-9F6E-934ED3E085C5}" type="datetime1">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38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CAFEA-87C9-4CE4-B68C-71494744613A}" type="datetime1">
              <a:rPr lang="en-US" smtClean="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05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12F94-3A40-4D9F-8341-34AA9504DB0F}" type="datetime1">
              <a:rPr lang="en-US" smtClean="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661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FBF0F-A971-4DB3-9B02-69C2AA3ABC92}" type="datetime1">
              <a:rPr lang="en-US" smtClean="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502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34EA7-1337-44DF-891E-C0443EC38A11}" type="datetime1">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422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EDA3CF-8E53-4AE2-8BE4-89723C6856B1}" type="datetime1">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224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FB137-5B4D-4C54-841A-CB8A5BD65DC1}" type="datetime1">
              <a:rPr lang="en-US" smtClean="0"/>
              <a:t>11/5/2017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046383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097280" y="713233"/>
            <a:ext cx="10058400" cy="45719"/>
          </a:xfrm>
        </p:spPr>
        <p:txBody>
          <a:bodyPr>
            <a:normAutofit fontScale="90000"/>
          </a:bodyPr>
          <a:lstStyle/>
          <a:p>
            <a:r>
              <a:rPr lang="en-US" b="1" dirty="0" smtClean="0"/>
              <a:t>  </a:t>
            </a:r>
            <a:endParaRPr lang="en-US" b="1" dirty="0"/>
          </a:p>
        </p:txBody>
      </p:sp>
      <p:sp>
        <p:nvSpPr>
          <p:cNvPr id="3" name="Subtitle 2"/>
          <p:cNvSpPr>
            <a:spLocks noGrp="1"/>
          </p:cNvSpPr>
          <p:nvPr>
            <p:ph type="subTitle" idx="1"/>
          </p:nvPr>
        </p:nvSpPr>
        <p:spPr>
          <a:xfrm>
            <a:off x="927463" y="1314450"/>
            <a:ext cx="8502287" cy="728663"/>
          </a:xfrm>
        </p:spPr>
        <p:txBody>
          <a:bodyPr>
            <a:normAutofit/>
          </a:bodyPr>
          <a:lstStyle/>
          <a:p>
            <a:r>
              <a:rPr lang="en-US" sz="2800" dirty="0" smtClean="0"/>
              <a:t>  </a:t>
            </a:r>
          </a:p>
        </p:txBody>
      </p:sp>
    </p:spTree>
    <p:extLst>
      <p:ext uri="{BB962C8B-B14F-4D97-AF65-F5344CB8AC3E}">
        <p14:creationId xmlns:p14="http://schemas.microsoft.com/office/powerpoint/2010/main" val="339916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966652"/>
            <a:ext cx="10515600" cy="5748048"/>
          </a:xfrm>
        </p:spPr>
        <p:txBody>
          <a:bodyPr/>
          <a:lstStyle/>
          <a:p>
            <a:pPr marL="0" indent="0">
              <a:buNone/>
            </a:pPr>
            <a:r>
              <a:rPr lang="en-US" b="1" dirty="0" smtClean="0">
                <a:solidFill>
                  <a:schemeClr val="accent1"/>
                </a:solidFill>
                <a:latin typeface="Garamond" panose="02020404030301010803" pitchFamily="18" charset="0"/>
              </a:rPr>
              <a:t>Comparison </a:t>
            </a:r>
            <a:r>
              <a:rPr lang="en-US" b="1" dirty="0" smtClean="0">
                <a:solidFill>
                  <a:schemeClr val="accent1"/>
                </a:solidFill>
                <a:latin typeface="Garamond" panose="02020404030301010803" pitchFamily="18" charset="0"/>
              </a:rPr>
              <a:t>of  Absolute Chain code &amp; Relative Chain </a:t>
            </a:r>
            <a:r>
              <a:rPr lang="en-US" b="1" dirty="0" smtClean="0">
                <a:solidFill>
                  <a:schemeClr val="accent1"/>
                </a:solidFill>
                <a:latin typeface="Garamond" panose="02020404030301010803" pitchFamily="18" charset="0"/>
              </a:rPr>
              <a:t>Code:</a:t>
            </a:r>
            <a:endParaRPr lang="en-US" b="1" dirty="0" smtClean="0">
              <a:solidFill>
                <a:schemeClr val="accent1"/>
              </a:solidFill>
              <a:latin typeface="Garamond" panose="02020404030301010803" pitchFamily="18" charset="0"/>
            </a:endParaRPr>
          </a:p>
          <a:p>
            <a:pPr marL="0" indent="0">
              <a:buNone/>
            </a:pPr>
            <a:r>
              <a:rPr lang="en-US" sz="2000" dirty="0"/>
              <a:t>One of the strengths of the </a:t>
            </a:r>
            <a:r>
              <a:rPr lang="en-US" sz="2000" i="1" dirty="0"/>
              <a:t>absolute chain code</a:t>
            </a:r>
            <a:r>
              <a:rPr lang="en-US" sz="2000" dirty="0"/>
              <a:t> is that it carries information not only about the size and shape of the object but also about its rotation. Suppose we want to encode the information about the size and shape of the triangle, but also about the position of the figure on the page. An absolute chain code can distinguish between the triangle on the left (below) and the one on the right, that has been rotated 180 degrees.</a:t>
            </a:r>
            <a:endParaRPr lang="en-US" sz="2000" b="1" u="sng" dirty="0" smtClean="0"/>
          </a:p>
          <a:p>
            <a:pPr marL="0" indent="0">
              <a:buNone/>
            </a:pPr>
            <a:endParaRPr lang="en-US" sz="2000" b="1" u="sng" dirty="0" smtClean="0"/>
          </a:p>
          <a:p>
            <a:pPr marL="0" indent="0">
              <a:buNone/>
            </a:pPr>
            <a:endParaRPr lang="en-US" sz="2000" b="1" u="sng" dirty="0"/>
          </a:p>
          <a:p>
            <a:pPr marL="0" indent="0">
              <a:buNone/>
            </a:pPr>
            <a:endParaRPr lang="en-US" sz="2000" b="1" u="sng" dirty="0" smtClean="0"/>
          </a:p>
          <a:p>
            <a:pPr marL="0" indent="0">
              <a:buNone/>
            </a:pPr>
            <a:endParaRPr lang="en-US" sz="2000" b="1" u="sng" dirty="0"/>
          </a:p>
          <a:p>
            <a:pPr marL="0" indent="0">
              <a:buNone/>
            </a:pPr>
            <a:r>
              <a:rPr lang="en-US" sz="2000" b="1" dirty="0"/>
              <a:t>	</a:t>
            </a:r>
            <a:r>
              <a:rPr lang="en-US" sz="2000" b="1" dirty="0" smtClean="0"/>
              <a:t>	</a:t>
            </a:r>
            <a:r>
              <a:rPr lang="en-US" sz="2000" dirty="0" smtClean="0"/>
              <a:t>    fig. 8.                                                            fig. 9.</a:t>
            </a:r>
            <a:endParaRPr lang="en-US" sz="2000" dirty="0" smtClean="0"/>
          </a:p>
          <a:p>
            <a:pPr marL="0" indent="0">
              <a:buNone/>
            </a:pPr>
            <a:r>
              <a:rPr lang="en-US" sz="2000" dirty="0"/>
              <a:t>The absolute chain code for the triangle </a:t>
            </a:r>
            <a:r>
              <a:rPr lang="en-US" sz="2000" dirty="0" smtClean="0"/>
              <a:t>in fig. 8.</a:t>
            </a:r>
            <a:r>
              <a:rPr lang="en-US" sz="2000" dirty="0" smtClean="0"/>
              <a:t> </a:t>
            </a:r>
            <a:r>
              <a:rPr lang="en-US" sz="2000" dirty="0"/>
              <a:t>is</a:t>
            </a:r>
            <a:r>
              <a:rPr lang="en-US" sz="2000" dirty="0" smtClean="0"/>
              <a:t>:  4,1,7 and for </a:t>
            </a:r>
            <a:r>
              <a:rPr lang="en-US" sz="2000" dirty="0"/>
              <a:t>the one </a:t>
            </a:r>
            <a:r>
              <a:rPr lang="en-US" sz="2000" dirty="0" smtClean="0"/>
              <a:t>in fig. 9, </a:t>
            </a:r>
            <a:r>
              <a:rPr lang="en-US" sz="2000" dirty="0"/>
              <a:t>it is</a:t>
            </a:r>
            <a:r>
              <a:rPr lang="en-US" sz="2000" dirty="0" smtClean="0"/>
              <a:t>:  </a:t>
            </a:r>
            <a:r>
              <a:rPr lang="en-US" sz="2000" dirty="0"/>
              <a:t>0, 5, 3. They don't share even one number in common. This is because the rotation of the triangle as well as the size and the shape are being represented in the code. So, if we want to build a machine that can preserve the orientation of an object (its rotation) as well as its shape and size, then the machine would need to represent the object with an absolute chain </a:t>
            </a:r>
            <a:r>
              <a:rPr lang="en-US" sz="2000" dirty="0" smtClean="0"/>
              <a:t>code.</a:t>
            </a:r>
          </a:p>
          <a:p>
            <a:pPr marL="0" indent="0">
              <a:buNone/>
            </a:pPr>
            <a:endParaRPr lang="en-US" sz="2000" b="1" u="sng" dirty="0"/>
          </a:p>
          <a:p>
            <a:pPr marL="0" indent="0">
              <a:buNone/>
            </a:pPr>
            <a:endParaRPr lang="en-US" sz="2000" b="1" u="sng"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123" y="3313314"/>
            <a:ext cx="2078299" cy="128114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26625"/>
            <a:ext cx="2119242" cy="1364444"/>
          </a:xfrm>
          <a:prstGeom prst="rect">
            <a:avLst/>
          </a:prstGeom>
        </p:spPr>
      </p:pic>
    </p:spTree>
    <p:extLst>
      <p:ext uri="{BB962C8B-B14F-4D97-AF65-F5344CB8AC3E}">
        <p14:creationId xmlns:p14="http://schemas.microsoft.com/office/powerpoint/2010/main" val="130197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661850"/>
            <a:ext cx="10515600" cy="6093791"/>
          </a:xfrm>
        </p:spPr>
        <p:txBody>
          <a:bodyPr/>
          <a:lstStyle/>
          <a:p>
            <a:r>
              <a:rPr lang="en-US" sz="2000" dirty="0"/>
              <a:t>Relative chain codes do not behave in the same way. The relative code for the first triangle is 7, 7, 0. The code for the triangle on the right will also be 7,7,0 if the starting point remains the same (as shown by the words "start" above). Things only change slightly if we </a:t>
            </a:r>
            <a:r>
              <a:rPr lang="en-US" sz="2000" b="1" dirty="0"/>
              <a:t>move the starting point to the right-angled corner </a:t>
            </a:r>
            <a:r>
              <a:rPr lang="en-US" sz="2000" dirty="0"/>
              <a:t>of the triangle. The code then becomes</a:t>
            </a:r>
            <a:r>
              <a:rPr lang="en-US" sz="2000" b="1" dirty="0"/>
              <a:t>: 0, 7, 7</a:t>
            </a:r>
            <a:r>
              <a:rPr lang="en-US" sz="2000" dirty="0"/>
              <a:t> regardless of whether the base of the triangle is pointed up or </a:t>
            </a:r>
            <a:r>
              <a:rPr lang="en-US" sz="2000" dirty="0" smtClean="0"/>
              <a:t>down.</a:t>
            </a:r>
          </a:p>
          <a:p>
            <a:r>
              <a:rPr lang="en-US" sz="2000" dirty="0"/>
              <a:t>The similarity in these chain codes has a beneficial feature, one that our machine can take advantage of. Since the numbers that are used are the same, a computer can be programmed to compare the chain codes of two different objects and determine if they are the same size and shape</a:t>
            </a:r>
            <a:r>
              <a:rPr lang="en-US" sz="2000" dirty="0" smtClean="0"/>
              <a:t>.</a:t>
            </a:r>
          </a:p>
          <a:p>
            <a:pPr marL="0" indent="0">
              <a:buNone/>
            </a:pPr>
            <a:endParaRPr lang="en-US" sz="2400" b="1" i="1" dirty="0" smtClean="0"/>
          </a:p>
          <a:p>
            <a:pPr marL="0" indent="0">
              <a:buNone/>
            </a:pPr>
            <a:endParaRPr lang="en-US" sz="2400" b="1" i="1" dirty="0"/>
          </a:p>
          <a:p>
            <a:pPr marL="0" indent="0">
              <a:buNone/>
            </a:pPr>
            <a:r>
              <a:rPr lang="en-US" sz="2400" b="1" i="1" dirty="0" smtClean="0"/>
              <a:t>    If </a:t>
            </a:r>
            <a:r>
              <a:rPr lang="en-US" sz="2400" b="1" i="1" dirty="0"/>
              <a:t>we wanted to give a machine the ability to compare chain codes, a fairly </a:t>
            </a:r>
            <a:r>
              <a:rPr lang="en-US" sz="2400" b="1" i="1" dirty="0" smtClean="0"/>
              <a:t>    </a:t>
            </a:r>
            <a:r>
              <a:rPr lang="en-US" sz="2400" b="1" i="1" dirty="0" smtClean="0"/>
              <a:t>      simple </a:t>
            </a:r>
            <a:r>
              <a:rPr lang="en-US" sz="2400" b="1" i="1" dirty="0"/>
              <a:t>program can be written that can determine whether or not two chain </a:t>
            </a:r>
            <a:r>
              <a:rPr lang="en-US" sz="2400" b="1" i="1" dirty="0" smtClean="0"/>
              <a:t>  codes </a:t>
            </a:r>
            <a:r>
              <a:rPr lang="en-US" sz="2400" b="1" i="1" dirty="0"/>
              <a:t>are exactly the same. This would give the machine the ability to judge that two shapes were the same, even if they were rotated quite differently. </a:t>
            </a:r>
            <a:endParaRPr lang="en-US" sz="2400" b="1" i="1" dirty="0" smtClean="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1476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02943" y="218364"/>
            <a:ext cx="10515600" cy="6762466"/>
          </a:xfrm>
        </p:spPr>
        <p:txBody>
          <a:bodyPr/>
          <a:lstStyle/>
          <a:p>
            <a:pPr marL="0" indent="0">
              <a:buNone/>
            </a:pPr>
            <a:r>
              <a:rPr lang="en-US" dirty="0" smtClean="0">
                <a:solidFill>
                  <a:schemeClr val="accent1"/>
                </a:solidFill>
                <a:latin typeface="Garamond" panose="02020404030301010803" pitchFamily="18" charset="0"/>
              </a:rPr>
              <a:t>Applications of Chain Code:-</a:t>
            </a:r>
          </a:p>
          <a:p>
            <a:pPr marL="0" indent="0">
              <a:buNone/>
            </a:pPr>
            <a:r>
              <a:rPr lang="en-US" sz="2400" dirty="0" smtClean="0"/>
              <a:t>          Digit Recognition.</a:t>
            </a:r>
          </a:p>
          <a:p>
            <a:pPr marL="0" indent="0">
              <a:buNone/>
            </a:pPr>
            <a:r>
              <a:rPr lang="en-US" sz="2400" dirty="0" smtClean="0"/>
              <a:t>          Contour Detection.</a:t>
            </a:r>
          </a:p>
          <a:p>
            <a:pPr marL="0" indent="0">
              <a:buNone/>
            </a:pPr>
            <a:r>
              <a:rPr lang="en-US" sz="2400" dirty="0" smtClean="0"/>
              <a:t>          Face Recognition.</a:t>
            </a:r>
          </a:p>
          <a:p>
            <a:pPr marL="0" indent="0">
              <a:buNone/>
            </a:pPr>
            <a:r>
              <a:rPr lang="en-US" sz="2400" dirty="0" smtClean="0"/>
              <a:t>          Shape Recognition &amp; Matching.</a:t>
            </a:r>
          </a:p>
          <a:p>
            <a:pPr marL="0" indent="0">
              <a:buNone/>
            </a:pPr>
            <a:endParaRPr lang="en-US" sz="2000" dirty="0" smtClean="0"/>
          </a:p>
        </p:txBody>
      </p:sp>
      <p:sp>
        <p:nvSpPr>
          <p:cNvPr id="21" name="Right Arrow 20"/>
          <p:cNvSpPr/>
          <p:nvPr/>
        </p:nvSpPr>
        <p:spPr>
          <a:xfrm>
            <a:off x="767685" y="841159"/>
            <a:ext cx="717646" cy="196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767686" y="1273566"/>
            <a:ext cx="717645" cy="18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767686" y="1771897"/>
            <a:ext cx="717645" cy="18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767686" y="2223090"/>
            <a:ext cx="717645" cy="18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67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0"/>
            <a:ext cx="10515600" cy="6755642"/>
          </a:xfrm>
        </p:spPr>
        <p:txBody>
          <a:bodyPr/>
          <a:lstStyle/>
          <a:p>
            <a:pPr marL="0" indent="0">
              <a:buNone/>
            </a:pPr>
            <a:endParaRPr lang="en-US" dirty="0" smtClean="0"/>
          </a:p>
          <a:p>
            <a:pPr marL="0" indent="0">
              <a:buNone/>
            </a:pPr>
            <a:r>
              <a:rPr lang="en-US" sz="2400" b="1" i="1" dirty="0" smtClean="0">
                <a:solidFill>
                  <a:schemeClr val="accent1"/>
                </a:solidFill>
                <a:latin typeface="Garamond" panose="02020404030301010803" pitchFamily="18" charset="0"/>
              </a:rPr>
              <a:t>Algorithm:</a:t>
            </a:r>
          </a:p>
          <a:p>
            <a:pPr marL="0" indent="0">
              <a:buNone/>
            </a:pPr>
            <a:r>
              <a:rPr lang="en-US" sz="2400" b="1" i="1" dirty="0">
                <a:solidFill>
                  <a:schemeClr val="accent1"/>
                </a:solidFill>
                <a:latin typeface="Garamond" panose="02020404030301010803" pitchFamily="18" charset="0"/>
              </a:rPr>
              <a:t>	</a:t>
            </a:r>
            <a:r>
              <a:rPr lang="en-US" sz="1600" dirty="0" smtClean="0"/>
              <a:t>Assume black pixels are the zeros and white pixels are ones and that the image(binary) input is a rectangular array or matrix containing N by M elements with either zero or one </a:t>
            </a:r>
            <a:r>
              <a:rPr lang="en-US" sz="1600" dirty="0" smtClean="0"/>
              <a:t>va</a:t>
            </a:r>
            <a:r>
              <a:rPr lang="en-US" sz="1600" dirty="0" smtClean="0"/>
              <a:t>lue as input.</a:t>
            </a:r>
          </a:p>
          <a:p>
            <a:pPr marL="0" indent="0">
              <a:buNone/>
            </a:pPr>
            <a:r>
              <a:rPr lang="en-US" sz="1600" dirty="0" smtClean="0"/>
              <a:t>The algorithm works in four parts for all zero(black) pixels it encounters.</a:t>
            </a:r>
          </a:p>
          <a:p>
            <a:pPr marL="0" indent="0">
              <a:buNone/>
            </a:pPr>
            <a:r>
              <a:rPr lang="en-US" sz="1600" dirty="0"/>
              <a:t>	</a:t>
            </a:r>
            <a:r>
              <a:rPr lang="en-US" sz="1600" dirty="0" smtClean="0"/>
              <a:t>			P3	P2	P1</a:t>
            </a:r>
          </a:p>
          <a:p>
            <a:pPr marL="0" indent="0">
              <a:buNone/>
            </a:pPr>
            <a:r>
              <a:rPr lang="en-US" sz="1600" dirty="0"/>
              <a:t>	</a:t>
            </a:r>
            <a:r>
              <a:rPr lang="en-US" sz="1600" dirty="0" smtClean="0"/>
              <a:t>			P4	</a:t>
            </a:r>
            <a:r>
              <a:rPr lang="en-US" sz="1600" b="1" dirty="0" smtClean="0"/>
              <a:t>P</a:t>
            </a:r>
            <a:r>
              <a:rPr lang="en-US" sz="1600" dirty="0" smtClean="0"/>
              <a:t>	P0</a:t>
            </a:r>
          </a:p>
          <a:p>
            <a:pPr marL="0" indent="0">
              <a:buNone/>
            </a:pPr>
            <a:r>
              <a:rPr lang="en-US" sz="1600" dirty="0"/>
              <a:t>	</a:t>
            </a:r>
            <a:r>
              <a:rPr lang="en-US" sz="1600" dirty="0" smtClean="0"/>
              <a:t>			P5	P6	P7</a:t>
            </a:r>
            <a:r>
              <a:rPr lang="en-US" sz="1600" dirty="0" smtClean="0"/>
              <a:t> </a:t>
            </a:r>
          </a:p>
          <a:p>
            <a:pPr marL="342900" indent="-342900">
              <a:buAutoNum type="arabicPeriod"/>
            </a:pPr>
            <a:r>
              <a:rPr lang="en-US" sz="1600" dirty="0" smtClean="0"/>
              <a:t>Finding boundary in image in absolute terms and outputting the result in a file.</a:t>
            </a:r>
            <a:endParaRPr lang="en-US" sz="1200" dirty="0"/>
          </a:p>
          <a:p>
            <a:pPr marL="0" indent="0">
              <a:buNone/>
            </a:pPr>
            <a:r>
              <a:rPr lang="en-US" sz="1600" dirty="0"/>
              <a:t> </a:t>
            </a:r>
            <a:r>
              <a:rPr lang="en-US" sz="1600" dirty="0" smtClean="0"/>
              <a:t>       A.  Any pixel will have 8 </a:t>
            </a:r>
            <a:r>
              <a:rPr lang="en-US" sz="1600" dirty="0" err="1" smtClean="0"/>
              <a:t>neighbours</a:t>
            </a:r>
            <a:r>
              <a:rPr lang="en-US" sz="1600" dirty="0" smtClean="0"/>
              <a:t> discounting the edges and corners of image, for this exception a border of 1 pixel                                         </a:t>
            </a:r>
            <a:r>
              <a:rPr lang="en-US" sz="1600" dirty="0" smtClean="0">
                <a:solidFill>
                  <a:schemeClr val="bg1"/>
                </a:solidFill>
              </a:rPr>
              <a:t>l </a:t>
            </a:r>
            <a:r>
              <a:rPr lang="en-US" sz="1600" dirty="0" smtClean="0"/>
              <a:t>           length containing white(0) is taken.</a:t>
            </a:r>
          </a:p>
          <a:p>
            <a:pPr marL="0" indent="0">
              <a:buNone/>
            </a:pPr>
            <a:r>
              <a:rPr lang="en-US" sz="1600" dirty="0"/>
              <a:t> </a:t>
            </a:r>
            <a:r>
              <a:rPr lang="en-US" sz="1600" dirty="0" smtClean="0"/>
              <a:t>       B.  Now the first encountered black pixel is marked and named top-left, similarly for top-right, bottom-left and bottom-  l              </a:t>
            </a:r>
            <a:r>
              <a:rPr lang="en-US" sz="1600" dirty="0" smtClean="0">
                <a:solidFill>
                  <a:schemeClr val="bg1"/>
                </a:solidFill>
              </a:rPr>
              <a:t>lol</a:t>
            </a:r>
            <a:r>
              <a:rPr lang="en-US" sz="1600" dirty="0" smtClean="0"/>
              <a:t>         right, taking all cases in consideration as we move downwards.</a:t>
            </a:r>
          </a:p>
          <a:p>
            <a:pPr marL="0" indent="0">
              <a:buNone/>
            </a:pPr>
            <a:r>
              <a:rPr lang="en-US" sz="1600" dirty="0" smtClean="0"/>
              <a:t>        C. Traversing and outputting the value of directions(0 to 7) from top-left to bottom-left.</a:t>
            </a:r>
          </a:p>
          <a:p>
            <a:pPr marL="0" indent="0">
              <a:buNone/>
            </a:pPr>
            <a:r>
              <a:rPr lang="en-US" sz="1600" dirty="0"/>
              <a:t> </a:t>
            </a:r>
            <a:r>
              <a:rPr lang="en-US" sz="1600" dirty="0" smtClean="0"/>
              <a:t>       D. </a:t>
            </a:r>
            <a:r>
              <a:rPr lang="en-US" sz="1600" dirty="0"/>
              <a:t>Traversing and outputting the value of directions(0 to 7) from </a:t>
            </a:r>
            <a:r>
              <a:rPr lang="en-US" sz="1600" dirty="0" smtClean="0"/>
              <a:t>bottom-left </a:t>
            </a:r>
            <a:r>
              <a:rPr lang="en-US" sz="1600" dirty="0"/>
              <a:t>to </a:t>
            </a:r>
            <a:r>
              <a:rPr lang="en-US" sz="1600" dirty="0" smtClean="0"/>
              <a:t>bottom-right.</a:t>
            </a:r>
          </a:p>
          <a:p>
            <a:pPr marL="0" indent="0">
              <a:buNone/>
            </a:pPr>
            <a:r>
              <a:rPr lang="en-US" sz="1600" dirty="0"/>
              <a:t> </a:t>
            </a:r>
            <a:r>
              <a:rPr lang="en-US" sz="1600" dirty="0" smtClean="0"/>
              <a:t>       E. </a:t>
            </a:r>
            <a:r>
              <a:rPr lang="en-US" sz="1600" dirty="0"/>
              <a:t>Traversing and outputting the value of directions(0 to 7) from </a:t>
            </a:r>
            <a:r>
              <a:rPr lang="en-US" sz="1600" dirty="0" smtClean="0"/>
              <a:t>bottom-right to top-right.</a:t>
            </a:r>
          </a:p>
          <a:p>
            <a:pPr marL="0" indent="0">
              <a:buNone/>
            </a:pPr>
            <a:r>
              <a:rPr lang="en-US" sz="1600" dirty="0" smtClean="0"/>
              <a:t>        F. </a:t>
            </a:r>
            <a:r>
              <a:rPr lang="en-US" sz="1600" dirty="0"/>
              <a:t>Traversing and outputting the value of directions(0 to 7) from </a:t>
            </a:r>
            <a:r>
              <a:rPr lang="en-US" sz="1600" dirty="0" smtClean="0"/>
              <a:t>top-right </a:t>
            </a:r>
            <a:r>
              <a:rPr lang="en-US" sz="1600" dirty="0"/>
              <a:t>to </a:t>
            </a:r>
            <a:r>
              <a:rPr lang="en-US" sz="1600" dirty="0" smtClean="0"/>
              <a:t>top-left</a:t>
            </a:r>
            <a:r>
              <a:rPr lang="en-US" sz="1600" dirty="0"/>
              <a:t>.</a:t>
            </a:r>
            <a:endParaRPr lang="en-US" sz="1600" dirty="0" smtClean="0"/>
          </a:p>
        </p:txBody>
      </p:sp>
    </p:spTree>
    <p:extLst>
      <p:ext uri="{BB962C8B-B14F-4D97-AF65-F5344CB8AC3E}">
        <p14:creationId xmlns:p14="http://schemas.microsoft.com/office/powerpoint/2010/main" val="33325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0297"/>
            <a:ext cx="10515600" cy="5976666"/>
          </a:xfrm>
        </p:spPr>
        <p:txBody>
          <a:bodyPr>
            <a:normAutofit/>
          </a:bodyPr>
          <a:lstStyle/>
          <a:p>
            <a:pPr marL="342900" indent="-342900">
              <a:buAutoNum type="arabicPeriod" startAt="2"/>
            </a:pPr>
            <a:r>
              <a:rPr lang="en-US" sz="1600" dirty="0" smtClean="0"/>
              <a:t>Converting the absolute edge traversal directions into relative directions.</a:t>
            </a:r>
          </a:p>
          <a:p>
            <a:pPr marL="0" indent="0">
              <a:buNone/>
            </a:pPr>
            <a:r>
              <a:rPr lang="en-US" sz="1600" dirty="0"/>
              <a:t> </a:t>
            </a:r>
            <a:r>
              <a:rPr lang="en-US" sz="1600" dirty="0" smtClean="0"/>
              <a:t>       A.  Relative value of edges depends on the current entry and the previous entry in the file, taking first direction as reference value.</a:t>
            </a:r>
          </a:p>
          <a:p>
            <a:pPr marL="0" indent="0">
              <a:buNone/>
            </a:pPr>
            <a:r>
              <a:rPr lang="en-US" sz="1600" dirty="0" smtClean="0"/>
              <a:t>        B.  All the different cases are compared and relative direction values are input into another file.</a:t>
            </a:r>
          </a:p>
          <a:p>
            <a:pPr marL="342900" indent="-342900">
              <a:buAutoNum type="arabicPeriod" startAt="3"/>
            </a:pPr>
            <a:r>
              <a:rPr lang="en-US" sz="1600" dirty="0" smtClean="0"/>
              <a:t>For given two image files after the above two steps are completed, a cyclic comparison between the two relative arrays of directions is done to compare whether or not the images contain the same object. </a:t>
            </a:r>
          </a:p>
          <a:p>
            <a:pPr marL="342900" indent="-342900">
              <a:buAutoNum type="arabicPeriod" startAt="3"/>
            </a:pPr>
            <a:endParaRPr lang="en-US" sz="1600" dirty="0"/>
          </a:p>
          <a:p>
            <a:pPr marL="0" indent="0">
              <a:buNone/>
            </a:pPr>
            <a:r>
              <a:rPr lang="en-US" sz="2400" dirty="0" smtClean="0">
                <a:solidFill>
                  <a:schemeClr val="accent1"/>
                </a:solidFill>
                <a:latin typeface="Garamond" panose="02020404030301010803" pitchFamily="18" charset="0"/>
              </a:rPr>
              <a:t>Image type used:</a:t>
            </a:r>
          </a:p>
          <a:p>
            <a:pPr marL="0" indent="0">
              <a:buNone/>
            </a:pPr>
            <a:r>
              <a:rPr lang="en-US" sz="1600" dirty="0" smtClean="0"/>
              <a:t>This algorithm is used to detect a convex object in an image and compare two images whether they contain same object, the images used are binary images. Binary images by definition consist of only black and white pixels. Black is taken as ‘0’ and white as ‘1’.</a:t>
            </a:r>
          </a:p>
          <a:p>
            <a:pPr marL="0" indent="0">
              <a:buNone/>
            </a:pPr>
            <a:r>
              <a:rPr lang="en-US" sz="2400" dirty="0" smtClean="0">
                <a:solidFill>
                  <a:schemeClr val="accent1"/>
                </a:solidFill>
                <a:latin typeface="Garamond" panose="02020404030301010803" pitchFamily="18" charset="0"/>
              </a:rPr>
              <a:t>Implementation: </a:t>
            </a:r>
            <a:endParaRPr lang="en-US" sz="1600" dirty="0" smtClean="0"/>
          </a:p>
          <a:p>
            <a:pPr marL="0" indent="0">
              <a:buNone/>
            </a:pPr>
            <a:r>
              <a:rPr lang="en-US" sz="1600" dirty="0" smtClean="0">
                <a:latin typeface="Garamond" panose="02020404030301010803" pitchFamily="18" charset="0"/>
              </a:rPr>
              <a:t>In C language.</a:t>
            </a:r>
            <a:r>
              <a:rPr lang="en-US" sz="2400" dirty="0" smtClean="0">
                <a:solidFill>
                  <a:schemeClr val="accent1"/>
                </a:solidFill>
                <a:latin typeface="Garamond" panose="02020404030301010803" pitchFamily="18" charset="0"/>
              </a:rPr>
              <a:t> </a:t>
            </a:r>
          </a:p>
          <a:p>
            <a:pPr marL="342900" indent="-342900">
              <a:buAutoNum type="arabicPeriod" startAt="2"/>
            </a:pPr>
            <a:endParaRPr lang="en-US" sz="1600" dirty="0"/>
          </a:p>
        </p:txBody>
      </p:sp>
    </p:spTree>
    <p:extLst>
      <p:ext uri="{BB962C8B-B14F-4D97-AF65-F5344CB8AC3E}">
        <p14:creationId xmlns:p14="http://schemas.microsoft.com/office/powerpoint/2010/main" val="21685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423"/>
            <a:ext cx="10515600" cy="5950540"/>
          </a:xfrm>
        </p:spPr>
        <p:txBody>
          <a:bodyPr>
            <a:normAutofit/>
          </a:bodyPr>
          <a:lstStyle/>
          <a:p>
            <a:r>
              <a:rPr lang="en-US" sz="2000" dirty="0" smtClean="0">
                <a:solidFill>
                  <a:schemeClr val="accent1"/>
                </a:solidFill>
                <a:latin typeface="Garamond" panose="02020404030301010803" pitchFamily="18" charset="0"/>
              </a:rPr>
              <a:t>Advantages:</a:t>
            </a:r>
          </a:p>
          <a:p>
            <a:pPr marL="0" indent="0">
              <a:buNone/>
            </a:pPr>
            <a:r>
              <a:rPr lang="en-US" sz="1600" dirty="0"/>
              <a:t> </a:t>
            </a:r>
            <a:r>
              <a:rPr lang="en-US" sz="1600" dirty="0" smtClean="0"/>
              <a:t>     1)  The algorithm is very fast in execution.</a:t>
            </a:r>
          </a:p>
          <a:p>
            <a:pPr marL="0" indent="0">
              <a:buNone/>
            </a:pPr>
            <a:r>
              <a:rPr lang="en-US" sz="1600" dirty="0" smtClean="0"/>
              <a:t>      2)  The algorithm is simple and thus easy to implement.</a:t>
            </a:r>
          </a:p>
          <a:p>
            <a:pPr marL="0" indent="0">
              <a:buNone/>
            </a:pPr>
            <a:r>
              <a:rPr lang="en-US" sz="1600" dirty="0"/>
              <a:t> </a:t>
            </a:r>
            <a:r>
              <a:rPr lang="en-US" sz="1600" dirty="0" smtClean="0"/>
              <a:t>     3)  Can be used and expanded for various other applications. </a:t>
            </a:r>
            <a:endParaRPr lang="en-US" sz="2400" dirty="0" smtClean="0"/>
          </a:p>
          <a:p>
            <a:r>
              <a:rPr lang="en-US" sz="2000" dirty="0" smtClean="0">
                <a:solidFill>
                  <a:schemeClr val="accent1"/>
                </a:solidFill>
                <a:latin typeface="Garamond" panose="02020404030301010803" pitchFamily="18" charset="0"/>
              </a:rPr>
              <a:t>Disadvantages:</a:t>
            </a:r>
          </a:p>
          <a:p>
            <a:pPr marL="0" indent="0">
              <a:buNone/>
            </a:pPr>
            <a:r>
              <a:rPr lang="en-US" sz="1600" dirty="0"/>
              <a:t> </a:t>
            </a:r>
            <a:r>
              <a:rPr lang="en-US" sz="1600" dirty="0" smtClean="0"/>
              <a:t>     1)  The algorithm </a:t>
            </a:r>
            <a:r>
              <a:rPr lang="en-US" sz="1600" dirty="0"/>
              <a:t>i</a:t>
            </a:r>
            <a:r>
              <a:rPr lang="en-US" sz="1600" dirty="0" smtClean="0"/>
              <a:t>s to be improved for concave and other random shapes.</a:t>
            </a:r>
          </a:p>
          <a:p>
            <a:pPr marL="0" indent="0">
              <a:buNone/>
            </a:pPr>
            <a:r>
              <a:rPr lang="en-US" sz="1600" dirty="0"/>
              <a:t> </a:t>
            </a:r>
            <a:r>
              <a:rPr lang="en-US" sz="1600" dirty="0" smtClean="0"/>
              <a:t>     2)   For a discontinuous shape the algorithm has to be improved upon.</a:t>
            </a:r>
          </a:p>
        </p:txBody>
      </p:sp>
    </p:spTree>
    <p:extLst>
      <p:ext uri="{BB962C8B-B14F-4D97-AF65-F5344CB8AC3E}">
        <p14:creationId xmlns:p14="http://schemas.microsoft.com/office/powerpoint/2010/main" val="134880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8"/>
            <a:ext cx="10515600" cy="1028700"/>
          </a:xfrm>
        </p:spPr>
        <p:txBody>
          <a:bodyPr>
            <a:normAutofit/>
          </a:bodyPr>
          <a:lstStyle/>
          <a:p>
            <a:r>
              <a:rPr lang="en-US" sz="3600" dirty="0" smtClean="0">
                <a:latin typeface="Garamond" panose="02020404030301010803" pitchFamily="18" charset="0"/>
              </a:rPr>
              <a:t>                              </a:t>
            </a:r>
            <a:r>
              <a:rPr lang="en-US" sz="3200" dirty="0" smtClean="0">
                <a:solidFill>
                  <a:schemeClr val="accent1"/>
                </a:solidFill>
                <a:latin typeface="Constantia" panose="02030602050306030303" pitchFamily="18" charset="0"/>
              </a:rPr>
              <a:t>I</a:t>
            </a:r>
            <a:r>
              <a:rPr lang="en-US" sz="3200" dirty="0" smtClean="0">
                <a:solidFill>
                  <a:schemeClr val="accent1"/>
                </a:solidFill>
                <a:latin typeface="Constantia" panose="02030602050306030303" pitchFamily="18" charset="0"/>
              </a:rPr>
              <a:t>ntroduction</a:t>
            </a:r>
            <a:endParaRPr lang="en-US" sz="3200" dirty="0">
              <a:solidFill>
                <a:schemeClr val="accent1"/>
              </a:solidFill>
              <a:latin typeface="Constantia" panose="02030602050306030303" pitchFamily="18" charset="0"/>
            </a:endParaRPr>
          </a:p>
        </p:txBody>
      </p:sp>
      <p:sp>
        <p:nvSpPr>
          <p:cNvPr id="3" name="Content Placeholder 2"/>
          <p:cNvSpPr>
            <a:spLocks noGrp="1"/>
          </p:cNvSpPr>
          <p:nvPr>
            <p:ph idx="1"/>
          </p:nvPr>
        </p:nvSpPr>
        <p:spPr>
          <a:xfrm>
            <a:off x="981076" y="1214438"/>
            <a:ext cx="10515600" cy="5514975"/>
          </a:xfrm>
        </p:spPr>
        <p:txBody>
          <a:bodyPr>
            <a:normAutofit fontScale="92500" lnSpcReduction="10000"/>
          </a:bodyPr>
          <a:lstStyle/>
          <a:p>
            <a:pPr marL="0" indent="0">
              <a:buNone/>
            </a:pPr>
            <a:r>
              <a:rPr lang="en-US" sz="2200" b="1" u="sng" dirty="0" smtClean="0">
                <a:solidFill>
                  <a:schemeClr val="accent1"/>
                </a:solidFill>
                <a:latin typeface="Garamond" panose="02020404030301010803" pitchFamily="18" charset="0"/>
              </a:rPr>
              <a:t>IMAGE PROCESSING</a:t>
            </a:r>
          </a:p>
          <a:p>
            <a:pPr marL="0" indent="0">
              <a:buNone/>
            </a:pPr>
            <a:endParaRPr lang="en-US" b="1" u="sng" dirty="0" smtClean="0"/>
          </a:p>
          <a:p>
            <a:pPr marL="0" indent="0">
              <a:buNone/>
            </a:pPr>
            <a:r>
              <a:rPr lang="en-US" sz="2200" dirty="0" smtClean="0"/>
              <a:t>Image Processing is a technique to enhance raw images received from cameras/sensors placed on satellites, space probes and aircrafts or pictures taken in normal day-today life for various applications.  </a:t>
            </a:r>
          </a:p>
          <a:p>
            <a:pPr marL="0" indent="0">
              <a:buNone/>
            </a:pPr>
            <a:r>
              <a:rPr lang="en-US" sz="2200" dirty="0" smtClean="0"/>
              <a:t>Various techniques have been developed in Image Processing during the last four to five decades.  Most of the techniques are developed for enhancing images obtained from unmanned </a:t>
            </a:r>
            <a:r>
              <a:rPr lang="en-US" sz="2200" dirty="0" smtClean="0"/>
              <a:t>space-crafts</a:t>
            </a:r>
            <a:r>
              <a:rPr lang="en-US" sz="2200" dirty="0" smtClean="0"/>
              <a:t>, space probes and military reconnaissance flights.  Image Processing systems are becoming popular due to easy availability of powerful personnel computers, large size memory devices, graphics </a:t>
            </a:r>
            <a:r>
              <a:rPr lang="en-US" sz="2200" dirty="0" err="1" smtClean="0"/>
              <a:t>softwares</a:t>
            </a:r>
            <a:r>
              <a:rPr lang="en-US" sz="2200" dirty="0" smtClean="0"/>
              <a:t> etc.</a:t>
            </a:r>
          </a:p>
          <a:p>
            <a:pPr marL="0" indent="0">
              <a:buNone/>
            </a:pPr>
            <a:endParaRPr lang="en-US" sz="2000" dirty="0"/>
          </a:p>
          <a:p>
            <a:pPr marL="0" indent="0">
              <a:buNone/>
            </a:pPr>
            <a:r>
              <a:rPr lang="en-US" sz="2200" b="1" u="sng" dirty="0" smtClean="0">
                <a:solidFill>
                  <a:schemeClr val="accent1"/>
                </a:solidFill>
                <a:latin typeface="Garamond" panose="02020404030301010803" pitchFamily="18" charset="0"/>
              </a:rPr>
              <a:t>IMAGE COMPRESSION</a:t>
            </a:r>
          </a:p>
          <a:p>
            <a:pPr marL="0" indent="0">
              <a:buNone/>
            </a:pPr>
            <a:endParaRPr lang="en-US" b="1" u="sng" dirty="0"/>
          </a:p>
          <a:p>
            <a:r>
              <a:rPr lang="en-US" sz="2200" dirty="0" smtClean="0"/>
              <a:t>Image compression is the process of encoding or converting an image file in such a way that it consumes less space than the original file. </a:t>
            </a:r>
          </a:p>
          <a:p>
            <a:r>
              <a:rPr lang="en-US" sz="2200" dirty="0" smtClean="0"/>
              <a:t>It is a type of compression technique that reduces the size of an image file without affecting or degrading its quality to a greater extent.</a:t>
            </a:r>
          </a:p>
          <a:p>
            <a:pPr marL="0" indent="0">
              <a:buNone/>
            </a:pPr>
            <a:endParaRPr lang="en-US" sz="2200" dirty="0" smtClean="0"/>
          </a:p>
          <a:p>
            <a:pPr marL="0" indent="0">
              <a:buNone/>
            </a:pPr>
            <a:endParaRPr lang="en-US" b="1" u="sng" dirty="0" smtClean="0"/>
          </a:p>
          <a:p>
            <a:pPr marL="0" indent="0">
              <a:buNone/>
            </a:pPr>
            <a:endParaRPr lang="en-US" b="1" u="sng" dirty="0"/>
          </a:p>
          <a:p>
            <a:pPr marL="0" indent="0">
              <a:buNone/>
            </a:pPr>
            <a:endParaRPr lang="en-US" u="sng" dirty="0" smtClean="0"/>
          </a:p>
          <a:p>
            <a:pPr marL="0" indent="0">
              <a:buNone/>
            </a:pPr>
            <a:endParaRPr lang="en-US" sz="2000" b="1" u="sng" dirty="0" smtClean="0"/>
          </a:p>
          <a:p>
            <a:pPr marL="0" indent="0">
              <a:buNone/>
            </a:pPr>
            <a:endParaRPr lang="en-US" sz="2000" dirty="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369671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3385" y="300251"/>
            <a:ext cx="3944203" cy="4913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Image compression</a:t>
            </a:r>
            <a:endParaRPr lang="en-US" dirty="0"/>
          </a:p>
        </p:txBody>
      </p:sp>
      <p:cxnSp>
        <p:nvCxnSpPr>
          <p:cNvPr id="10" name="Elbow Connector 9"/>
          <p:cNvCxnSpPr/>
          <p:nvPr/>
        </p:nvCxnSpPr>
        <p:spPr>
          <a:xfrm rot="16200000" flipH="1">
            <a:off x="7154838" y="-337782"/>
            <a:ext cx="245660" cy="25043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2"/>
          </p:cNvCxnSpPr>
          <p:nvPr/>
        </p:nvCxnSpPr>
        <p:spPr>
          <a:xfrm rot="5400000">
            <a:off x="4827896" y="-160361"/>
            <a:ext cx="245660" cy="21495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29850" y="1037230"/>
            <a:ext cx="0" cy="30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75964" y="1037230"/>
            <a:ext cx="0" cy="30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29097" y="1337481"/>
            <a:ext cx="2347416" cy="5322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Lossy</a:t>
            </a:r>
            <a:r>
              <a:rPr lang="en-US" dirty="0" smtClean="0"/>
              <a:t> compression</a:t>
            </a:r>
            <a:endParaRPr lang="en-US" dirty="0"/>
          </a:p>
        </p:txBody>
      </p:sp>
      <p:sp>
        <p:nvSpPr>
          <p:cNvPr id="19" name="Rectangle 18"/>
          <p:cNvSpPr/>
          <p:nvPr/>
        </p:nvSpPr>
        <p:spPr>
          <a:xfrm>
            <a:off x="2569191" y="1337481"/>
            <a:ext cx="3138985" cy="6005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Lossless compression</a:t>
            </a:r>
            <a:endParaRPr lang="en-US" dirty="0"/>
          </a:p>
        </p:txBody>
      </p:sp>
      <p:cxnSp>
        <p:nvCxnSpPr>
          <p:cNvPr id="55" name="Straight Connector 54"/>
          <p:cNvCxnSpPr>
            <a:stCxn id="19" idx="2"/>
          </p:cNvCxnSpPr>
          <p:nvPr/>
        </p:nvCxnSpPr>
        <p:spPr>
          <a:xfrm flipH="1">
            <a:off x="4138683" y="1937983"/>
            <a:ext cx="1" cy="477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23196" y="2238233"/>
            <a:ext cx="5956114" cy="31935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1181668" y="2238232"/>
            <a:ext cx="6096000" cy="2862322"/>
          </a:xfrm>
          <a:prstGeom prst="rect">
            <a:avLst/>
          </a:prstGeom>
          <a:ln>
            <a:solidFill>
              <a:schemeClr val="tx1"/>
            </a:solidFill>
          </a:ln>
        </p:spPr>
        <p:txBody>
          <a:bodyPr>
            <a:spAutoFit/>
          </a:bodyPr>
          <a:lstStyle/>
          <a:p>
            <a:r>
              <a:rPr lang="en-US" dirty="0"/>
              <a:t>Methods </a:t>
            </a:r>
          </a:p>
          <a:p>
            <a:pPr>
              <a:buFont typeface="Arial" panose="020B0604020202020204" pitchFamily="34" charset="0"/>
              <a:buChar char="•"/>
            </a:pPr>
            <a:r>
              <a:rPr lang="en-US" dirty="0" smtClean="0"/>
              <a:t> Run-length </a:t>
            </a:r>
            <a:r>
              <a:rPr lang="en-US" dirty="0"/>
              <a:t>encoding – used in default method in </a:t>
            </a:r>
            <a:r>
              <a:rPr lang="en-US" dirty="0" smtClean="0"/>
              <a:t>PCX and</a:t>
            </a:r>
          </a:p>
          <a:p>
            <a:r>
              <a:rPr lang="en-US" dirty="0"/>
              <a:t> </a:t>
            </a:r>
            <a:r>
              <a:rPr lang="en-US" dirty="0" smtClean="0"/>
              <a:t> </a:t>
            </a:r>
            <a:r>
              <a:rPr lang="en-US" dirty="0"/>
              <a:t>as one of possible in </a:t>
            </a:r>
            <a:r>
              <a:rPr lang="en-US" dirty="0" smtClean="0"/>
              <a:t>BMP</a:t>
            </a:r>
            <a:r>
              <a:rPr lang="en-US" dirty="0"/>
              <a:t>,</a:t>
            </a:r>
            <a:r>
              <a:rPr lang="en-US" dirty="0" smtClean="0"/>
              <a:t> TGA, </a:t>
            </a:r>
            <a:r>
              <a:rPr lang="en-US" dirty="0"/>
              <a:t>TIFF</a:t>
            </a:r>
          </a:p>
          <a:p>
            <a:pPr>
              <a:buFont typeface="Arial" panose="020B0604020202020204" pitchFamily="34" charset="0"/>
              <a:buChar char="•"/>
            </a:pPr>
            <a:r>
              <a:rPr lang="en-US" dirty="0" smtClean="0"/>
              <a:t> Area </a:t>
            </a:r>
            <a:r>
              <a:rPr lang="en-US" dirty="0"/>
              <a:t>image compression</a:t>
            </a:r>
          </a:p>
          <a:p>
            <a:pPr>
              <a:buFont typeface="Arial" panose="020B0604020202020204" pitchFamily="34" charset="0"/>
              <a:buChar char="•"/>
            </a:pPr>
            <a:r>
              <a:rPr lang="en-US" dirty="0" smtClean="0"/>
              <a:t> DPCM </a:t>
            </a:r>
            <a:r>
              <a:rPr lang="en-US" dirty="0"/>
              <a:t>and Predictive Coding</a:t>
            </a:r>
          </a:p>
          <a:p>
            <a:pPr>
              <a:buFont typeface="Arial" panose="020B0604020202020204" pitchFamily="34" charset="0"/>
              <a:buChar char="•"/>
            </a:pPr>
            <a:r>
              <a:rPr lang="en-US" dirty="0" smtClean="0"/>
              <a:t> Entropy </a:t>
            </a:r>
            <a:r>
              <a:rPr lang="en-US" dirty="0"/>
              <a:t>encoding</a:t>
            </a:r>
          </a:p>
          <a:p>
            <a:pPr>
              <a:buFont typeface="Arial" panose="020B0604020202020204" pitchFamily="34" charset="0"/>
              <a:buChar char="•"/>
            </a:pPr>
            <a:r>
              <a:rPr lang="en-US" dirty="0" smtClean="0"/>
              <a:t> Adaptive </a:t>
            </a:r>
            <a:r>
              <a:rPr lang="en-US" dirty="0"/>
              <a:t>dictionary algorithms such as LZW – used in </a:t>
            </a:r>
            <a:r>
              <a:rPr lang="en-US" dirty="0" smtClean="0"/>
              <a:t>GIF and </a:t>
            </a:r>
            <a:r>
              <a:rPr lang="en-US" dirty="0"/>
              <a:t>TIFF</a:t>
            </a:r>
          </a:p>
          <a:p>
            <a:pPr>
              <a:buFont typeface="Arial" panose="020B0604020202020204" pitchFamily="34" charset="0"/>
              <a:buChar char="•"/>
            </a:pPr>
            <a:r>
              <a:rPr lang="en-US" dirty="0" smtClean="0"/>
              <a:t> Deflation – used in PNG, MNG, and TIFF</a:t>
            </a:r>
            <a:endParaRPr lang="en-US" dirty="0"/>
          </a:p>
          <a:p>
            <a:pPr>
              <a:buFont typeface="Arial" panose="020B0604020202020204" pitchFamily="34" charset="0"/>
              <a:buChar char="•"/>
            </a:pPr>
            <a:r>
              <a:rPr lang="en-US" b="1" dirty="0" smtClean="0"/>
              <a:t> Chain codes</a:t>
            </a:r>
            <a:endParaRPr lang="en-US" b="1" dirty="0"/>
          </a:p>
        </p:txBody>
      </p:sp>
      <p:cxnSp>
        <p:nvCxnSpPr>
          <p:cNvPr id="65" name="Straight Connector 64"/>
          <p:cNvCxnSpPr>
            <a:stCxn id="18" idx="2"/>
          </p:cNvCxnSpPr>
          <p:nvPr/>
        </p:nvCxnSpPr>
        <p:spPr>
          <a:xfrm>
            <a:off x="8802805" y="1869743"/>
            <a:ext cx="0" cy="3684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773539" y="2238232"/>
            <a:ext cx="2461144" cy="14876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Methods:-</a:t>
            </a:r>
          </a:p>
          <a:p>
            <a:pPr algn="ctr"/>
            <a:r>
              <a:rPr lang="en-US" dirty="0" smtClean="0"/>
              <a:t>Chroma subsampling</a:t>
            </a:r>
          </a:p>
          <a:p>
            <a:pPr algn="ctr"/>
            <a:r>
              <a:rPr lang="en-US" dirty="0" smtClean="0"/>
              <a:t>Transform coding</a:t>
            </a:r>
          </a:p>
          <a:p>
            <a:pPr algn="ctr"/>
            <a:r>
              <a:rPr lang="en-US" dirty="0" smtClean="0"/>
              <a:t>Fractal compression</a:t>
            </a:r>
          </a:p>
          <a:p>
            <a:pPr algn="ctr"/>
            <a:endParaRPr lang="en-US" dirty="0"/>
          </a:p>
        </p:txBody>
      </p:sp>
      <p:sp>
        <p:nvSpPr>
          <p:cNvPr id="4" name="TextBox 3"/>
          <p:cNvSpPr txBox="1"/>
          <p:nvPr/>
        </p:nvSpPr>
        <p:spPr>
          <a:xfrm>
            <a:off x="1181668" y="5617029"/>
            <a:ext cx="9053015" cy="369332"/>
          </a:xfrm>
          <a:prstGeom prst="rect">
            <a:avLst/>
          </a:prstGeom>
          <a:noFill/>
        </p:spPr>
        <p:txBody>
          <a:bodyPr wrap="square" rtlCol="0" anchor="ctr">
            <a:spAutoFit/>
          </a:bodyPr>
          <a:lstStyle/>
          <a:p>
            <a:r>
              <a:rPr lang="en-US" dirty="0" smtClean="0"/>
              <a:t>                                                Fig. 1.   Classification of compression methods</a:t>
            </a:r>
            <a:endParaRPr lang="en-US" dirty="0"/>
          </a:p>
        </p:txBody>
      </p:sp>
    </p:spTree>
    <p:extLst>
      <p:ext uri="{BB962C8B-B14F-4D97-AF65-F5344CB8AC3E}">
        <p14:creationId xmlns:p14="http://schemas.microsoft.com/office/powerpoint/2010/main" val="387144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789" y="365125"/>
            <a:ext cx="10871011" cy="1325563"/>
          </a:xfrm>
        </p:spPr>
        <p:txBody>
          <a:bodyPr>
            <a:normAutofit/>
          </a:bodyPr>
          <a:lstStyle/>
          <a:p>
            <a:r>
              <a:rPr lang="en-US" sz="2800" b="1" dirty="0" smtClean="0">
                <a:solidFill>
                  <a:schemeClr val="accent1"/>
                </a:solidFill>
                <a:latin typeface="Garamond" panose="02020404030301010803" pitchFamily="18" charset="0"/>
              </a:rPr>
              <a:t>Lossless compression:</a:t>
            </a:r>
            <a:r>
              <a:rPr lang="en-US" sz="2800" b="1" dirty="0" smtClean="0">
                <a:solidFill>
                  <a:schemeClr val="accent1"/>
                </a:solidFill>
                <a:latin typeface="Garamond" panose="02020404030301010803" pitchFamily="18" charset="0"/>
              </a:rPr>
              <a:t/>
            </a:r>
            <a:br>
              <a:rPr lang="en-US" sz="2800" b="1" dirty="0" smtClean="0">
                <a:solidFill>
                  <a:schemeClr val="accent1"/>
                </a:solidFill>
                <a:latin typeface="Garamond" panose="02020404030301010803" pitchFamily="18" charset="0"/>
              </a:rPr>
            </a:br>
            <a:endParaRPr lang="en-US" sz="2800" b="1" dirty="0">
              <a:solidFill>
                <a:schemeClr val="accent1"/>
              </a:solidFill>
              <a:latin typeface="Garamond" panose="02020404030301010803" pitchFamily="18" charset="0"/>
            </a:endParaRPr>
          </a:p>
        </p:txBody>
      </p:sp>
      <p:sp>
        <p:nvSpPr>
          <p:cNvPr id="3" name="Content Placeholder 2"/>
          <p:cNvSpPr>
            <a:spLocks noGrp="1"/>
          </p:cNvSpPr>
          <p:nvPr>
            <p:ph idx="1"/>
          </p:nvPr>
        </p:nvSpPr>
        <p:spPr>
          <a:xfrm>
            <a:off x="482789" y="600891"/>
            <a:ext cx="11226421" cy="6174378"/>
          </a:xfrm>
        </p:spPr>
        <p:txBody>
          <a:bodyPr>
            <a:normAutofit/>
          </a:bodyPr>
          <a:lstStyle/>
          <a:p>
            <a:pPr marL="0" indent="0">
              <a:buNone/>
            </a:pPr>
            <a:endParaRPr lang="en-US" sz="1900" b="1" dirty="0" smtClean="0"/>
          </a:p>
          <a:p>
            <a:pPr marL="0" indent="0">
              <a:buNone/>
            </a:pPr>
            <a:endParaRPr lang="en-US" sz="1800" b="1" dirty="0" smtClean="0"/>
          </a:p>
          <a:p>
            <a:pPr marL="0" indent="0">
              <a:buNone/>
            </a:pPr>
            <a:r>
              <a:rPr lang="en-US" sz="1800" b="1" dirty="0" smtClean="0"/>
              <a:t>Lossless </a:t>
            </a:r>
            <a:r>
              <a:rPr lang="en-US" sz="1800" b="1" dirty="0"/>
              <a:t>compression</a:t>
            </a:r>
            <a:r>
              <a:rPr lang="en-US" sz="1800" dirty="0"/>
              <a:t> is a class of data </a:t>
            </a:r>
            <a:r>
              <a:rPr lang="en-US" sz="1800" dirty="0" smtClean="0"/>
              <a:t>compression algorithms </a:t>
            </a:r>
            <a:r>
              <a:rPr lang="en-US" sz="1800" dirty="0"/>
              <a:t>that allows the original data to be perfectly reconstructed from the compressed data.</a:t>
            </a:r>
          </a:p>
          <a:p>
            <a:pPr marL="0" indent="0">
              <a:buNone/>
            </a:pPr>
            <a:r>
              <a:rPr lang="en-US" sz="1800" dirty="0" smtClean="0"/>
              <a:t>Lossless </a:t>
            </a:r>
            <a:r>
              <a:rPr lang="en-US" sz="1800" dirty="0"/>
              <a:t>compression is preferred for archival purposes and often for medical imaging, technical drawings, clip art, or </a:t>
            </a:r>
            <a:r>
              <a:rPr lang="en-US" sz="1800" dirty="0" smtClean="0"/>
              <a:t>comics.</a:t>
            </a:r>
          </a:p>
          <a:p>
            <a:pPr marL="0" indent="0">
              <a:buNone/>
            </a:pPr>
            <a:r>
              <a:rPr lang="en-US" sz="1800" dirty="0" smtClean="0"/>
              <a:t>Lossless </a:t>
            </a:r>
            <a:r>
              <a:rPr lang="en-US" sz="1800" dirty="0"/>
              <a:t>compression is used in cases where it is important that the original and the decompressed data be identical, or where deviations from the original data would be </a:t>
            </a:r>
            <a:r>
              <a:rPr lang="en-US" sz="1800" dirty="0" err="1"/>
              <a:t>unfavourable</a:t>
            </a:r>
            <a:r>
              <a:rPr lang="en-US" sz="1800" dirty="0"/>
              <a:t>. Typical examples are executable programs, text documents, and source code. Some image file formats, like PNG or GIF, use only lossless </a:t>
            </a:r>
            <a:r>
              <a:rPr lang="en-US" sz="1800" dirty="0" smtClean="0"/>
              <a:t>compression</a:t>
            </a:r>
            <a:r>
              <a:rPr lang="en-US" sz="1800" dirty="0" smtClean="0"/>
              <a:t>.</a:t>
            </a:r>
            <a:endParaRPr lang="en-US" sz="1800" dirty="0"/>
          </a:p>
          <a:p>
            <a:pPr marL="0" indent="0">
              <a:buNone/>
            </a:pPr>
            <a:r>
              <a:rPr lang="en-US" b="1" dirty="0" err="1" smtClean="0">
                <a:solidFill>
                  <a:schemeClr val="accent1"/>
                </a:solidFill>
                <a:latin typeface="Garamond" panose="02020404030301010803" pitchFamily="18" charset="0"/>
              </a:rPr>
              <a:t>Lossy</a:t>
            </a:r>
            <a:r>
              <a:rPr lang="en-US" b="1" dirty="0" smtClean="0">
                <a:solidFill>
                  <a:schemeClr val="accent1"/>
                </a:solidFill>
                <a:latin typeface="Garamond" panose="02020404030301010803" pitchFamily="18" charset="0"/>
              </a:rPr>
              <a:t> compression:</a:t>
            </a:r>
            <a:endParaRPr lang="en-US" sz="1900" dirty="0" smtClean="0"/>
          </a:p>
          <a:p>
            <a:pPr marL="0" indent="0">
              <a:buNone/>
            </a:pPr>
            <a:r>
              <a:rPr lang="en-US" sz="1800" dirty="0" smtClean="0"/>
              <a:t>In </a:t>
            </a:r>
            <a:r>
              <a:rPr lang="en-US" sz="1800" dirty="0" smtClean="0"/>
              <a:t>information technology, </a:t>
            </a:r>
            <a:r>
              <a:rPr lang="en-US" sz="1800" b="1" dirty="0" err="1" smtClean="0"/>
              <a:t>lossy</a:t>
            </a:r>
            <a:r>
              <a:rPr lang="en-US" sz="1800" b="1" dirty="0" smtClean="0"/>
              <a:t> compression</a:t>
            </a:r>
            <a:r>
              <a:rPr lang="en-US" sz="1800" dirty="0" smtClean="0"/>
              <a:t> or </a:t>
            </a:r>
            <a:r>
              <a:rPr lang="en-US" sz="1800" b="1" dirty="0" smtClean="0"/>
              <a:t>irreversible compression</a:t>
            </a:r>
            <a:r>
              <a:rPr lang="en-US" sz="1800" dirty="0" smtClean="0"/>
              <a:t> is the class of data encoding methods that uses inexact approximations and partial data discarding to represent the content. These techniques are used to reduce data size for storage, handling, and transmitting </a:t>
            </a:r>
            <a:r>
              <a:rPr lang="en-US" sz="1800" dirty="0" smtClean="0"/>
              <a:t>content. The </a:t>
            </a:r>
            <a:r>
              <a:rPr lang="en-US" sz="1800" dirty="0" smtClean="0"/>
              <a:t>amount of data reduction possible using </a:t>
            </a:r>
            <a:r>
              <a:rPr lang="en-US" sz="1800" dirty="0" err="1" smtClean="0"/>
              <a:t>lossy</a:t>
            </a:r>
            <a:r>
              <a:rPr lang="en-US" sz="1800" dirty="0" smtClean="0"/>
              <a:t> compression is much higher than through lossless techniques.</a:t>
            </a:r>
          </a:p>
          <a:p>
            <a:pPr marL="0" indent="0">
              <a:buNone/>
            </a:pPr>
            <a:r>
              <a:rPr lang="en-US" sz="1800" dirty="0" err="1"/>
              <a:t>Lossy</a:t>
            </a:r>
            <a:r>
              <a:rPr lang="en-US" sz="1800" dirty="0"/>
              <a:t> compression is most commonly used to compress multimedia data (audio, video, and images), especially in applications such as streaming media and internet telephony</a:t>
            </a:r>
            <a:r>
              <a:rPr lang="en-US" sz="1800" dirty="0" smtClean="0"/>
              <a:t>.</a:t>
            </a:r>
          </a:p>
          <a:p>
            <a:pPr marL="0" indent="0">
              <a:buNone/>
            </a:pPr>
            <a:r>
              <a:rPr lang="en-US" sz="1800" dirty="0" err="1"/>
              <a:t>Lossy</a:t>
            </a:r>
            <a:r>
              <a:rPr lang="en-US" sz="1800" dirty="0"/>
              <a:t> compression methods, especially when used at low bit rates, introduce </a:t>
            </a:r>
            <a:r>
              <a:rPr lang="en-US" sz="1800" dirty="0" smtClean="0"/>
              <a:t>compression artifacts</a:t>
            </a:r>
            <a:r>
              <a:rPr lang="en-US" sz="1800" dirty="0"/>
              <a:t>. </a:t>
            </a:r>
            <a:r>
              <a:rPr lang="en-US" sz="1800" dirty="0" err="1"/>
              <a:t>Lossy</a:t>
            </a:r>
            <a:r>
              <a:rPr lang="en-US" sz="1800" dirty="0"/>
              <a:t> methods are especially suitable for natural images such as photographs in applications where minor (sometimes imperceptible) loss of fidelity is acceptable to achieve a substantial reduction in bit </a:t>
            </a:r>
            <a:r>
              <a:rPr lang="en-US" sz="1800" dirty="0" smtClean="0"/>
              <a:t>rate.</a:t>
            </a:r>
            <a:endParaRPr lang="en-US" sz="1800" dirty="0" smtClean="0"/>
          </a:p>
          <a:p>
            <a:pPr marL="0" indent="0">
              <a:buNone/>
            </a:pPr>
            <a:endParaRPr lang="en-US" sz="1900"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000" dirty="0"/>
          </a:p>
        </p:txBody>
      </p:sp>
    </p:spTree>
    <p:extLst>
      <p:ext uri="{BB962C8B-B14F-4D97-AF65-F5344CB8AC3E}">
        <p14:creationId xmlns:p14="http://schemas.microsoft.com/office/powerpoint/2010/main" val="214303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8"/>
            <a:ext cx="2497540" cy="917765"/>
          </a:xfrm>
        </p:spPr>
        <p:txBody>
          <a:bodyPr>
            <a:normAutofit/>
          </a:bodyPr>
          <a:lstStyle/>
          <a:p>
            <a:r>
              <a:rPr lang="en-US" sz="2800" b="1" dirty="0" smtClean="0">
                <a:solidFill>
                  <a:schemeClr val="accent1"/>
                </a:solidFill>
              </a:rPr>
              <a:t>Chain code</a:t>
            </a:r>
            <a:r>
              <a:rPr lang="en-US" sz="2800" u="sng" dirty="0" smtClean="0"/>
              <a:t>                                              </a:t>
            </a:r>
            <a:endParaRPr lang="en-US" sz="3100" b="1" dirty="0">
              <a:solidFill>
                <a:schemeClr val="accent1"/>
              </a:solidFill>
            </a:endParaRPr>
          </a:p>
        </p:txBody>
      </p:sp>
      <p:sp>
        <p:nvSpPr>
          <p:cNvPr id="3" name="Content Placeholder 2"/>
          <p:cNvSpPr>
            <a:spLocks noGrp="1"/>
          </p:cNvSpPr>
          <p:nvPr>
            <p:ph idx="1"/>
          </p:nvPr>
        </p:nvSpPr>
        <p:spPr>
          <a:xfrm>
            <a:off x="838200" y="975360"/>
            <a:ext cx="10515600" cy="5882640"/>
          </a:xfrm>
        </p:spPr>
        <p:txBody>
          <a:bodyPr>
            <a:normAutofit/>
          </a:bodyPr>
          <a:lstStyle/>
          <a:p>
            <a:r>
              <a:rPr lang="en-US" sz="2000" dirty="0"/>
              <a:t>A </a:t>
            </a:r>
            <a:r>
              <a:rPr lang="en-US" sz="2000" b="1" dirty="0"/>
              <a:t>chain code</a:t>
            </a:r>
            <a:r>
              <a:rPr lang="en-US" sz="2000" dirty="0"/>
              <a:t> is a lossless compression </a:t>
            </a:r>
            <a:r>
              <a:rPr lang="en-US" sz="2000" dirty="0" smtClean="0"/>
              <a:t>algorithm </a:t>
            </a:r>
            <a:r>
              <a:rPr lang="en-US" sz="2000" dirty="0"/>
              <a:t>for monochrome images. The basic principle of chain codes is to separately encode each connected component, or "blob", in the image.</a:t>
            </a:r>
          </a:p>
          <a:p>
            <a:r>
              <a:rPr lang="en-US" sz="2000" dirty="0"/>
              <a:t>For each such region, a point on the boundary is selected and its coordinates are transmitted. The encoder then moves along the boundary of the region and, at each step, transmits a symbol representing the direction of this movement.</a:t>
            </a:r>
          </a:p>
          <a:p>
            <a:r>
              <a:rPr lang="en-US" sz="2000" dirty="0"/>
              <a:t>This continues until the encoder returns to the starting position, at which point the blob has been completely described, and encoding continues with the next blob in the image.</a:t>
            </a:r>
          </a:p>
          <a:p>
            <a:r>
              <a:rPr lang="en-US" sz="2000" dirty="0"/>
              <a:t>This encoding method is particularly effective for images consisting of a reasonably small number of large connected components.</a:t>
            </a:r>
          </a:p>
          <a:p>
            <a:pPr marL="0" indent="0">
              <a:buNone/>
            </a:pPr>
            <a:r>
              <a:rPr lang="en-US" sz="2400" b="1" i="1" u="sng" dirty="0" smtClean="0">
                <a:solidFill>
                  <a:schemeClr val="accent1"/>
                </a:solidFill>
              </a:rPr>
              <a:t>Variations</a:t>
            </a:r>
          </a:p>
          <a:p>
            <a:pPr marL="0" indent="0">
              <a:buNone/>
            </a:pPr>
            <a:r>
              <a:rPr lang="en-US" sz="2000" dirty="0"/>
              <a:t>Some popular chain codes include the Freeman Chain Code of Eight </a:t>
            </a:r>
            <a:r>
              <a:rPr lang="en-US" sz="2000" dirty="0" smtClean="0"/>
              <a:t>Directions </a:t>
            </a:r>
            <a:r>
              <a:rPr lang="en-US" sz="2000" dirty="0"/>
              <a:t>(FCCE), Vertex Chain </a:t>
            </a:r>
            <a:r>
              <a:rPr lang="en-US" sz="2000" dirty="0" smtClean="0"/>
              <a:t>Code </a:t>
            </a:r>
            <a:r>
              <a:rPr lang="en-US" sz="2000" dirty="0"/>
              <a:t>(VCC), Three </a:t>
            </a:r>
            <a:r>
              <a:rPr lang="en-US" sz="2000" dirty="0" err="1"/>
              <a:t>OrThogonal</a:t>
            </a:r>
            <a:r>
              <a:rPr lang="en-US" sz="2000" dirty="0"/>
              <a:t> symbol chain </a:t>
            </a:r>
            <a:r>
              <a:rPr lang="en-US" sz="2000" dirty="0" smtClean="0"/>
              <a:t>code </a:t>
            </a:r>
            <a:r>
              <a:rPr lang="en-US" sz="2000" dirty="0"/>
              <a:t>(3OT), Directional Freeman Chain Code of Eight </a:t>
            </a:r>
            <a:r>
              <a:rPr lang="en-US" sz="2000" dirty="0" smtClean="0"/>
              <a:t>Directions </a:t>
            </a:r>
            <a:r>
              <a:rPr lang="en-US" sz="2000" dirty="0"/>
              <a:t>(DFCCE) and Unsigned Manhattan Chain Code </a:t>
            </a:r>
            <a:r>
              <a:rPr lang="en-US" sz="2000" dirty="0" smtClean="0"/>
              <a:t> </a:t>
            </a:r>
            <a:r>
              <a:rPr lang="en-US" sz="2000" dirty="0"/>
              <a:t>(UMCC). In particular, FCCE, VCC, 3OT and DFCCE can be transformed from one to </a:t>
            </a:r>
            <a:r>
              <a:rPr lang="en-US" sz="2000" dirty="0" smtClean="0"/>
              <a:t>another. </a:t>
            </a:r>
            <a:endParaRPr lang="en-US" sz="2000" dirty="0"/>
          </a:p>
        </p:txBody>
      </p:sp>
    </p:spTree>
    <p:extLst>
      <p:ext uri="{BB962C8B-B14F-4D97-AF65-F5344CB8AC3E}">
        <p14:creationId xmlns:p14="http://schemas.microsoft.com/office/powerpoint/2010/main" val="111722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5"/>
          </a:xfrm>
        </p:spPr>
        <p:txBody>
          <a:bodyPr>
            <a:normAutofit/>
          </a:bodyPr>
          <a:lstStyle/>
          <a:p>
            <a:r>
              <a:rPr lang="en-US" sz="3200" b="1" i="1" dirty="0" smtClean="0">
                <a:solidFill>
                  <a:schemeClr val="accent1"/>
                </a:solidFill>
              </a:rPr>
              <a:t>Chain </a:t>
            </a:r>
            <a:r>
              <a:rPr lang="en-US" sz="3200" b="1" i="1" dirty="0" smtClean="0">
                <a:solidFill>
                  <a:schemeClr val="accent1"/>
                </a:solidFill>
              </a:rPr>
              <a:t>Code of Eight Directions</a:t>
            </a:r>
            <a:endParaRPr lang="en-US" sz="3200" b="1" i="1" dirty="0">
              <a:solidFill>
                <a:schemeClr val="accent1"/>
              </a:solidFill>
            </a:endParaRPr>
          </a:p>
        </p:txBody>
      </p:sp>
      <p:sp>
        <p:nvSpPr>
          <p:cNvPr id="3" name="Content Placeholder 2"/>
          <p:cNvSpPr>
            <a:spLocks noGrp="1"/>
          </p:cNvSpPr>
          <p:nvPr>
            <p:ph idx="1"/>
          </p:nvPr>
        </p:nvSpPr>
        <p:spPr>
          <a:xfrm>
            <a:off x="838200" y="1062446"/>
            <a:ext cx="10515600" cy="5652253"/>
          </a:xfrm>
        </p:spPr>
        <p:txBody>
          <a:bodyPr>
            <a:normAutofit/>
          </a:bodyPr>
          <a:lstStyle/>
          <a:p>
            <a:pPr marL="0" indent="0">
              <a:buNone/>
            </a:pPr>
            <a:r>
              <a:rPr lang="en-US" sz="2000" dirty="0" smtClean="0"/>
              <a:t>There are two types of  this. one is </a:t>
            </a:r>
            <a:r>
              <a:rPr lang="en-US" sz="2000" b="1" i="1" dirty="0" smtClean="0"/>
              <a:t>Absolute chain code</a:t>
            </a:r>
            <a:r>
              <a:rPr lang="en-US" sz="2000" dirty="0" smtClean="0"/>
              <a:t> and other one is </a:t>
            </a:r>
            <a:r>
              <a:rPr lang="en-US" sz="2000" b="1" i="1" dirty="0" smtClean="0"/>
              <a:t>Relative chain code</a:t>
            </a:r>
            <a:r>
              <a:rPr lang="en-US" sz="2000" dirty="0" smtClean="0"/>
              <a:t>.</a:t>
            </a:r>
          </a:p>
          <a:p>
            <a:pPr marL="0" indent="0">
              <a:buNone/>
            </a:pPr>
            <a:endParaRPr lang="en-US" sz="2400" b="1" u="sng" dirty="0" smtClean="0"/>
          </a:p>
          <a:p>
            <a:pPr marL="0" indent="0">
              <a:buNone/>
            </a:pPr>
            <a:r>
              <a:rPr lang="en-US" sz="2400" b="1" i="1" u="sng" dirty="0" smtClean="0">
                <a:solidFill>
                  <a:schemeClr val="accent1"/>
                </a:solidFill>
              </a:rPr>
              <a:t>Absolute </a:t>
            </a:r>
            <a:r>
              <a:rPr lang="en-US" sz="2400" b="1" i="1" u="sng" dirty="0" smtClean="0">
                <a:solidFill>
                  <a:schemeClr val="accent1"/>
                </a:solidFill>
              </a:rPr>
              <a:t>Chain code</a:t>
            </a:r>
          </a:p>
          <a:p>
            <a:pPr marL="0" indent="0">
              <a:buNone/>
            </a:pPr>
            <a:r>
              <a:rPr lang="en-US" sz="2000" dirty="0"/>
              <a:t>Absolute chain codes do not need to be fixed to anything as large as the whole earth, however. We can also fix the direction points to something smaller (like a piece of paper for example, or your computer monitor). If we do that, it is natural to make the top of the paper (or monitor) "N", the bottom "S", and so on. Once we've designated the </a:t>
            </a:r>
            <a:r>
              <a:rPr lang="en-US" sz="2000" dirty="0" smtClean="0"/>
              <a:t>official "North</a:t>
            </a:r>
            <a:r>
              <a:rPr lang="en-US" sz="2000" dirty="0"/>
              <a:t>" end of the paper, then it doesn't matter which direction we are facing as we look at the paper. "N" will always be in a fixed (absolute) direction in </a:t>
            </a:r>
            <a:r>
              <a:rPr lang="en-US" sz="2000" dirty="0" smtClean="0"/>
              <a:t>relation </a:t>
            </a:r>
            <a:r>
              <a:rPr lang="en-US" sz="2000" dirty="0"/>
              <a:t>to the dimensions of the </a:t>
            </a:r>
            <a:r>
              <a:rPr lang="en-US" sz="2000" dirty="0" smtClean="0"/>
              <a:t>paper. </a:t>
            </a:r>
            <a:r>
              <a:rPr lang="en-US" sz="2000" b="1" dirty="0" smtClean="0"/>
              <a:t>We can also use numbers in chain code as in </a:t>
            </a:r>
            <a:r>
              <a:rPr lang="en-US" sz="2000" b="1" dirty="0" smtClean="0"/>
              <a:t>fig. 3. </a:t>
            </a:r>
            <a:endParaRPr lang="en-US" sz="2000" b="1" dirty="0" smtClean="0"/>
          </a:p>
          <a:p>
            <a:pPr marL="0" indent="0">
              <a:buNone/>
            </a:pPr>
            <a:endParaRPr lang="en-US" sz="2000" dirty="0" smtClean="0"/>
          </a:p>
          <a:p>
            <a:pPr marL="0" indent="0">
              <a:buNone/>
            </a:pPr>
            <a:endParaRPr lang="en-US" sz="2000" dirty="0"/>
          </a:p>
          <a:p>
            <a:pPr marL="0" indent="0">
              <a:buNone/>
            </a:pPr>
            <a:r>
              <a:rPr lang="en-US" sz="2000" dirty="0" smtClean="0"/>
              <a:t>    </a:t>
            </a:r>
            <a:endParaRPr lang="en-US" sz="2000" dirty="0" smtClean="0"/>
          </a:p>
          <a:p>
            <a:pPr marL="0" indent="0">
              <a:buNone/>
            </a:pPr>
            <a:r>
              <a:rPr lang="en-US" sz="2000" dirty="0" smtClean="0"/>
              <a:t>       </a:t>
            </a:r>
          </a:p>
          <a:p>
            <a:pPr marL="0" indent="0">
              <a:buNone/>
            </a:pPr>
            <a:r>
              <a:rPr lang="en-US" sz="2000" dirty="0"/>
              <a:t> </a:t>
            </a:r>
            <a:r>
              <a:rPr lang="en-US" sz="2000" dirty="0" smtClean="0"/>
              <a:t>                 </a:t>
            </a:r>
            <a:r>
              <a:rPr lang="en-US" sz="2000" dirty="0" smtClean="0"/>
              <a:t>                            fig. 2.                                                                  </a:t>
            </a:r>
            <a:r>
              <a:rPr lang="en-US" sz="2000" dirty="0" smtClean="0"/>
              <a:t>fig</a:t>
            </a:r>
            <a:r>
              <a:rPr lang="en-US" sz="2000" dirty="0" smtClean="0"/>
              <a:t>. 3.</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769" y="4359950"/>
            <a:ext cx="1495425" cy="1571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859" y="4359949"/>
            <a:ext cx="1438275" cy="1571625"/>
          </a:xfrm>
          <a:prstGeom prst="rect">
            <a:avLst/>
          </a:prstGeom>
        </p:spPr>
      </p:pic>
    </p:spTree>
    <p:extLst>
      <p:ext uri="{BB962C8B-B14F-4D97-AF65-F5344CB8AC3E}">
        <p14:creationId xmlns:p14="http://schemas.microsoft.com/office/powerpoint/2010/main" val="389451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513805"/>
            <a:ext cx="10515600" cy="6209211"/>
          </a:xfrm>
        </p:spPr>
        <p:txBody>
          <a:bodyPr/>
          <a:lstStyle/>
          <a:p>
            <a:pPr marL="0" indent="0">
              <a:buNone/>
            </a:pPr>
            <a:r>
              <a:rPr lang="en-US" dirty="0" smtClean="0">
                <a:solidFill>
                  <a:schemeClr val="accent1"/>
                </a:solidFill>
                <a:latin typeface="Garamond" panose="02020404030301010803" pitchFamily="18" charset="0"/>
              </a:rPr>
              <a:t>Example:-</a:t>
            </a:r>
          </a:p>
          <a:p>
            <a:pPr marL="0" indent="0">
              <a:buNone/>
            </a:pPr>
            <a:endParaRPr lang="en-US" sz="2000" dirty="0" smtClean="0"/>
          </a:p>
          <a:p>
            <a:pPr marL="0" indent="0">
              <a:buNone/>
            </a:pPr>
            <a:r>
              <a:rPr lang="en-US" sz="2000" dirty="0" smtClean="0"/>
              <a:t>Using </a:t>
            </a:r>
            <a:r>
              <a:rPr lang="en-US" sz="2000" dirty="0"/>
              <a:t>this convention, we can then represent the size and shape of an object as a chain code -- that is, a set of directional codes, with one code following another like links in a chain. Let's return to our triangle. The vertices (or corners) we will label </a:t>
            </a:r>
            <a:r>
              <a:rPr lang="en-US" sz="2000" i="1" dirty="0"/>
              <a:t>v1 - v3</a:t>
            </a:r>
            <a:r>
              <a:rPr lang="en-US" sz="2000" dirty="0"/>
              <a:t>. To begin we determine a starting point. Let's start at </a:t>
            </a:r>
            <a:r>
              <a:rPr lang="en-US" sz="2000" i="1" dirty="0"/>
              <a:t>v1</a:t>
            </a:r>
            <a:r>
              <a:rPr lang="en-US" sz="2000" dirty="0"/>
              <a:t>, going in a clockwise direction. First we move one inch in a </a:t>
            </a:r>
            <a:r>
              <a:rPr lang="en-US" sz="2000" b="1" dirty="0"/>
              <a:t>NE</a:t>
            </a:r>
            <a:r>
              <a:rPr lang="en-US" sz="2000" dirty="0"/>
              <a:t> direction, moving from </a:t>
            </a:r>
            <a:r>
              <a:rPr lang="en-US" sz="2000" i="1" dirty="0"/>
              <a:t>v1</a:t>
            </a:r>
            <a:r>
              <a:rPr lang="en-US" sz="2000" dirty="0"/>
              <a:t> to </a:t>
            </a:r>
            <a:r>
              <a:rPr lang="en-US" sz="2000" i="1" dirty="0"/>
              <a:t>v2</a:t>
            </a:r>
            <a:r>
              <a:rPr lang="en-US" sz="2000" dirty="0"/>
              <a:t>. Then we move </a:t>
            </a:r>
            <a:r>
              <a:rPr lang="en-US" sz="2000" b="1" dirty="0"/>
              <a:t>SE</a:t>
            </a:r>
            <a:r>
              <a:rPr lang="en-US" sz="2000" dirty="0"/>
              <a:t> one inch to </a:t>
            </a:r>
            <a:r>
              <a:rPr lang="en-US" sz="2000" i="1" dirty="0"/>
              <a:t>v3</a:t>
            </a:r>
            <a:r>
              <a:rPr lang="en-US" sz="2000" dirty="0"/>
              <a:t>. Finally, we return to </a:t>
            </a:r>
            <a:r>
              <a:rPr lang="en-US" sz="2000" i="1" dirty="0"/>
              <a:t>v1</a:t>
            </a:r>
            <a:r>
              <a:rPr lang="en-US" sz="2000" dirty="0"/>
              <a:t> by moving </a:t>
            </a:r>
            <a:r>
              <a:rPr lang="en-US" sz="2000" b="1" dirty="0" smtClean="0"/>
              <a:t>W</a:t>
            </a:r>
            <a:r>
              <a:rPr lang="en-US" sz="2000" dirty="0" smtClean="0"/>
              <a:t> </a:t>
            </a:r>
            <a:r>
              <a:rPr lang="en-US" sz="2000" dirty="0"/>
              <a:t>one </a:t>
            </a:r>
            <a:r>
              <a:rPr lang="en-US" sz="2000" dirty="0" smtClean="0"/>
              <a:t>inch</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a:t>	</a:t>
            </a:r>
            <a:r>
              <a:rPr lang="en-US" sz="2000" dirty="0" smtClean="0"/>
              <a:t>				fig. 4.</a:t>
            </a:r>
            <a:endParaRPr lang="en-US" sz="2000" dirty="0"/>
          </a:p>
          <a:p>
            <a:pPr marL="0" indent="0">
              <a:buNone/>
            </a:pPr>
            <a:r>
              <a:rPr lang="en-US" sz="2000" dirty="0"/>
              <a:t>The chain code that we just produced is an algorithm that gives a symbolic representation of the triangle's shape, size and orientation. This information also provides precise rules for reconstructing that figure in a drawing. We will typically write the </a:t>
            </a:r>
            <a:r>
              <a:rPr lang="en-US" sz="2000" dirty="0" smtClean="0"/>
              <a:t>chain code </a:t>
            </a:r>
            <a:r>
              <a:rPr lang="en-US" sz="2000" dirty="0" smtClean="0"/>
              <a:t>in </a:t>
            </a:r>
            <a:r>
              <a:rPr lang="en-US" sz="2000" dirty="0"/>
              <a:t>one of either two ways. Either </a:t>
            </a:r>
            <a:r>
              <a:rPr lang="en-US" sz="2000" dirty="0" smtClean="0"/>
              <a:t>as-</a:t>
            </a:r>
            <a:endParaRPr lang="en-US" sz="2000" dirty="0" smtClean="0"/>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984" y="2881179"/>
            <a:ext cx="1781175" cy="113347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67433057"/>
              </p:ext>
            </p:extLst>
          </p:nvPr>
        </p:nvGraphicFramePr>
        <p:xfrm>
          <a:off x="2290353" y="5355770"/>
          <a:ext cx="7646128" cy="1201783"/>
        </p:xfrm>
        <a:graphic>
          <a:graphicData uri="http://schemas.openxmlformats.org/drawingml/2006/table">
            <a:tbl>
              <a:tblPr/>
              <a:tblGrid>
                <a:gridCol w="2217377">
                  <a:extLst>
                    <a:ext uri="{9D8B030D-6E8A-4147-A177-3AD203B41FA5}">
                      <a16:colId xmlns:a16="http://schemas.microsoft.com/office/drawing/2014/main" val="1952711266"/>
                    </a:ext>
                  </a:extLst>
                </a:gridCol>
                <a:gridCol w="2752606">
                  <a:extLst>
                    <a:ext uri="{9D8B030D-6E8A-4147-A177-3AD203B41FA5}">
                      <a16:colId xmlns:a16="http://schemas.microsoft.com/office/drawing/2014/main" val="4003070248"/>
                    </a:ext>
                  </a:extLst>
                </a:gridCol>
                <a:gridCol w="2676145">
                  <a:extLst>
                    <a:ext uri="{9D8B030D-6E8A-4147-A177-3AD203B41FA5}">
                      <a16:colId xmlns:a16="http://schemas.microsoft.com/office/drawing/2014/main" val="3200751454"/>
                    </a:ext>
                  </a:extLst>
                </a:gridCol>
              </a:tblGrid>
              <a:tr h="1201783">
                <a:tc>
                  <a:txBody>
                    <a:bodyPr/>
                    <a:lstStyle/>
                    <a:p>
                      <a:pPr algn="ctr"/>
                      <a:r>
                        <a:rPr lang="en-US" dirty="0"/>
                        <a:t>NE</a:t>
                      </a:r>
                      <a:br>
                        <a:rPr lang="en-US" dirty="0"/>
                      </a:br>
                      <a:r>
                        <a:rPr lang="en-US" dirty="0" smtClean="0"/>
                        <a:t>SE</a:t>
                      </a:r>
                      <a:r>
                        <a:rPr lang="en-US" dirty="0"/>
                        <a:t/>
                      </a:r>
                      <a:br>
                        <a:rPr lang="en-US" dirty="0"/>
                      </a:br>
                      <a:r>
                        <a:rPr lang="en-US" dirty="0"/>
                        <a:t>W </a:t>
                      </a:r>
                    </a:p>
                  </a:txBody>
                  <a:tcPr anchor="ctr">
                    <a:lnL>
                      <a:noFill/>
                    </a:lnL>
                    <a:lnR>
                      <a:noFill/>
                    </a:lnR>
                    <a:lnT>
                      <a:noFill/>
                    </a:lnT>
                    <a:lnB>
                      <a:noFill/>
                    </a:lnB>
                  </a:tcPr>
                </a:tc>
                <a:tc>
                  <a:txBody>
                    <a:bodyPr/>
                    <a:lstStyle/>
                    <a:p>
                      <a:pPr algn="ctr"/>
                      <a:r>
                        <a:rPr lang="en-US" dirty="0"/>
                        <a:t>or as </a:t>
                      </a:r>
                    </a:p>
                  </a:txBody>
                  <a:tcPr anchor="ctr">
                    <a:lnL>
                      <a:noFill/>
                    </a:lnL>
                    <a:lnR>
                      <a:noFill/>
                    </a:lnR>
                    <a:lnT>
                      <a:noFill/>
                    </a:lnT>
                    <a:lnB>
                      <a:noFill/>
                    </a:lnB>
                  </a:tcPr>
                </a:tc>
                <a:tc>
                  <a:txBody>
                    <a:bodyPr/>
                    <a:lstStyle/>
                    <a:p>
                      <a:pPr algn="ctr"/>
                      <a:r>
                        <a:rPr lang="en-US" dirty="0"/>
                        <a:t>NE, SE, W </a:t>
                      </a:r>
                    </a:p>
                  </a:txBody>
                  <a:tcPr anchor="ctr">
                    <a:lnL>
                      <a:noFill/>
                    </a:lnL>
                    <a:lnR>
                      <a:noFill/>
                    </a:lnR>
                    <a:lnT>
                      <a:noFill/>
                    </a:lnT>
                    <a:lnB>
                      <a:noFill/>
                    </a:lnB>
                  </a:tcPr>
                </a:tc>
                <a:extLst>
                  <a:ext uri="{0D108BD9-81ED-4DB2-BD59-A6C34878D82A}">
                    <a16:rowId xmlns:a16="http://schemas.microsoft.com/office/drawing/2014/main" val="3932026153"/>
                  </a:ext>
                </a:extLst>
              </a:tr>
            </a:tbl>
          </a:graphicData>
        </a:graphic>
      </p:graphicFrame>
    </p:spTree>
    <p:extLst>
      <p:ext uri="{BB962C8B-B14F-4D97-AF65-F5344CB8AC3E}">
        <p14:creationId xmlns:p14="http://schemas.microsoft.com/office/powerpoint/2010/main" val="96897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normAutofit/>
          </a:bodyPr>
          <a:lstStyle/>
          <a:p>
            <a:r>
              <a:rPr lang="en-US" sz="2400" b="1" u="sng" dirty="0" smtClean="0"/>
              <a:t>  </a:t>
            </a:r>
            <a:endParaRPr lang="en-US" sz="2400" b="1" u="sng" dirty="0"/>
          </a:p>
        </p:txBody>
      </p:sp>
      <p:sp>
        <p:nvSpPr>
          <p:cNvPr id="3" name="Content Placeholder 2"/>
          <p:cNvSpPr>
            <a:spLocks noGrp="1"/>
          </p:cNvSpPr>
          <p:nvPr>
            <p:ph idx="1"/>
          </p:nvPr>
        </p:nvSpPr>
        <p:spPr>
          <a:xfrm>
            <a:off x="400595" y="109182"/>
            <a:ext cx="11277599" cy="6605517"/>
          </a:xfrm>
        </p:spPr>
        <p:txBody>
          <a:bodyPr>
            <a:normAutofit/>
          </a:bodyPr>
          <a:lstStyle/>
          <a:p>
            <a:pPr marL="0" indent="0">
              <a:buNone/>
            </a:pPr>
            <a:r>
              <a:rPr lang="en-US" sz="2400" b="1" dirty="0" smtClean="0">
                <a:solidFill>
                  <a:schemeClr val="accent1"/>
                </a:solidFill>
                <a:latin typeface="Garamond" panose="02020404030301010803" pitchFamily="18" charset="0"/>
              </a:rPr>
              <a:t>Relative Chain </a:t>
            </a:r>
            <a:r>
              <a:rPr lang="en-US" sz="2400" b="1" dirty="0" smtClean="0">
                <a:solidFill>
                  <a:schemeClr val="accent1"/>
                </a:solidFill>
                <a:latin typeface="Garamond" panose="02020404030301010803" pitchFamily="18" charset="0"/>
              </a:rPr>
              <a:t>code:</a:t>
            </a:r>
            <a:endParaRPr lang="en-US" sz="2400" b="1" dirty="0" smtClean="0">
              <a:solidFill>
                <a:schemeClr val="accent1"/>
              </a:solidFill>
              <a:latin typeface="Garamond" panose="02020404030301010803" pitchFamily="18" charset="0"/>
            </a:endParaRPr>
          </a:p>
          <a:p>
            <a:pPr marL="0" indent="0">
              <a:buNone/>
            </a:pPr>
            <a:r>
              <a:rPr lang="en-US" sz="2000" dirty="0"/>
              <a:t>There will be times when absolute chain codes won't do the job. Either, because no absolute point of reference is available or because absolute chain codes are not capable of doing the job that needs to be done. In such cases</a:t>
            </a:r>
            <a:r>
              <a:rPr lang="en-US" sz="2000" dirty="0" smtClean="0"/>
              <a:t>, using a relative perspective might be preferable</a:t>
            </a:r>
            <a:r>
              <a:rPr lang="en-US" sz="2400" dirty="0" smtClean="0"/>
              <a:t>.</a:t>
            </a:r>
          </a:p>
          <a:p>
            <a:pPr marL="0" indent="0">
              <a:buNone/>
            </a:pPr>
            <a:r>
              <a:rPr lang="en-US" sz="2000" dirty="0"/>
              <a:t>It is possible to base an eight-directional coding system on relative directions. Each of the eight directions will be defined </a:t>
            </a:r>
            <a:r>
              <a:rPr lang="en-US" sz="2000" b="1" dirty="0"/>
              <a:t>in relation to</a:t>
            </a:r>
            <a:r>
              <a:rPr lang="en-US" sz="2000" dirty="0"/>
              <a:t> a moving perspective. Think of it this way. Imagine that you are driving a car around the perimeter of the object, marking a line behind you as you go. From any given point you have eight options. You can continue to go forward ("F") in the same direction that you have been going, you can go backward ("B") in the opposite direction, you can turn to the left ("L") or to the right ("R"). These are the four main points of the compass. The other four directions are derived from the four basic ones, as can be seen in the compass to the right</a:t>
            </a:r>
            <a:r>
              <a:rPr lang="en-US" sz="2000" dirty="0" smtClean="0"/>
              <a:t>.</a:t>
            </a:r>
            <a:r>
              <a:rPr lang="en-US" sz="2000" b="1" dirty="0"/>
              <a:t> We can also use numbers in chain code as in </a:t>
            </a:r>
            <a:r>
              <a:rPr lang="en-US" sz="2000" b="1" dirty="0" smtClean="0"/>
              <a:t>fig. 6. </a:t>
            </a: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r>
              <a:rPr lang="en-US" sz="2000" b="1" dirty="0" smtClean="0"/>
              <a:t>                  </a:t>
            </a:r>
          </a:p>
          <a:p>
            <a:pPr marL="0" indent="0">
              <a:buNone/>
            </a:pPr>
            <a:r>
              <a:rPr lang="en-US" sz="2000" b="1" dirty="0"/>
              <a:t> </a:t>
            </a:r>
            <a:r>
              <a:rPr lang="en-US" sz="2000" b="1" dirty="0" smtClean="0"/>
              <a:t>                    </a:t>
            </a:r>
            <a:r>
              <a:rPr lang="en-US" sz="2000" b="1" dirty="0" smtClean="0"/>
              <a:t>                                     </a:t>
            </a:r>
            <a:r>
              <a:rPr lang="en-US" sz="2000" dirty="0" smtClean="0"/>
              <a:t>fig. 5.                                                                     fig. 6.</a:t>
            </a:r>
            <a:endParaRPr lang="en-US" sz="2000" dirty="0" smtClean="0"/>
          </a:p>
          <a:p>
            <a:pPr marL="0" indent="0">
              <a:buNone/>
            </a:pPr>
            <a:endParaRPr lang="en-US" sz="2000" b="1" dirty="0"/>
          </a:p>
          <a:p>
            <a:pPr marL="0" indent="0">
              <a:buNone/>
            </a:pPr>
            <a:endParaRPr lang="en-US" sz="2000" dirty="0" smtClean="0"/>
          </a:p>
          <a:p>
            <a:pPr marL="0" indent="0">
              <a:buNone/>
            </a:pPr>
            <a:endParaRPr lang="en-US" sz="20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447" y="3816895"/>
            <a:ext cx="1765155" cy="19288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652" y="3816895"/>
            <a:ext cx="1741777" cy="1928813"/>
          </a:xfrm>
          <a:prstGeom prst="rect">
            <a:avLst/>
          </a:prstGeom>
        </p:spPr>
      </p:pic>
    </p:spTree>
    <p:extLst>
      <p:ext uri="{BB962C8B-B14F-4D97-AF65-F5344CB8AC3E}">
        <p14:creationId xmlns:p14="http://schemas.microsoft.com/office/powerpoint/2010/main" val="171809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435428"/>
            <a:ext cx="10515600" cy="6148251"/>
          </a:xfrm>
        </p:spPr>
        <p:txBody>
          <a:bodyPr/>
          <a:lstStyle/>
          <a:p>
            <a:pPr marL="0" indent="0">
              <a:buNone/>
            </a:pPr>
            <a:r>
              <a:rPr lang="en-US" dirty="0" smtClean="0">
                <a:solidFill>
                  <a:schemeClr val="accent1"/>
                </a:solidFill>
                <a:latin typeface="Garamond" panose="02020404030301010803" pitchFamily="18" charset="0"/>
              </a:rPr>
              <a:t>Example:-</a:t>
            </a:r>
          </a:p>
          <a:p>
            <a:pPr marL="0" indent="0">
              <a:buNone/>
            </a:pPr>
            <a:r>
              <a:rPr lang="en-US" sz="2000" dirty="0" smtClean="0"/>
              <a:t>To draw a equilateral triangle of side 1 inch using relative chain code we can apply algorithm as follows:-</a:t>
            </a:r>
          </a:p>
          <a:p>
            <a:pPr marL="0" indent="0">
              <a:buNone/>
            </a:pPr>
            <a:r>
              <a:rPr lang="en-US" sz="2000" dirty="0" smtClean="0"/>
              <a:t>If we ‘</a:t>
            </a:r>
            <a:r>
              <a:rPr lang="en-US" sz="2000" dirty="0" smtClean="0"/>
              <a:t>start’  </a:t>
            </a:r>
            <a:r>
              <a:rPr lang="en-US" sz="2000" dirty="0" smtClean="0"/>
              <a:t>we will move in direction of ‘BR’ </a:t>
            </a:r>
            <a:r>
              <a:rPr lang="en-US" sz="2000" dirty="0" smtClean="0"/>
              <a:t>or ‘7’ by </a:t>
            </a:r>
            <a:r>
              <a:rPr lang="en-US" sz="2000" dirty="0" smtClean="0"/>
              <a:t>1 </a:t>
            </a:r>
            <a:r>
              <a:rPr lang="en-US" sz="2000" dirty="0" smtClean="0"/>
              <a:t>inch, after </a:t>
            </a:r>
            <a:r>
              <a:rPr lang="en-US" sz="2000" dirty="0" smtClean="0"/>
              <a:t>we  move in this direction  we will </a:t>
            </a:r>
            <a:r>
              <a:rPr lang="en-US" sz="2000" dirty="0" smtClean="0"/>
              <a:t>move by </a:t>
            </a:r>
            <a:r>
              <a:rPr lang="en-US" sz="2000" dirty="0" smtClean="0"/>
              <a:t>1 </a:t>
            </a:r>
            <a:r>
              <a:rPr lang="en-US" sz="2000" dirty="0" smtClean="0"/>
              <a:t>inch in </a:t>
            </a:r>
            <a:r>
              <a:rPr lang="en-US" sz="2000" dirty="0" smtClean="0"/>
              <a:t>direction of ‘BR’  </a:t>
            </a:r>
            <a:r>
              <a:rPr lang="en-US" sz="2000" dirty="0" smtClean="0"/>
              <a:t>or ‘7</a:t>
            </a:r>
            <a:r>
              <a:rPr lang="en-US" sz="2000" dirty="0" smtClean="0"/>
              <a:t>’ related to previous direction then we will move </a:t>
            </a:r>
            <a:r>
              <a:rPr lang="en-US" sz="2000" dirty="0" smtClean="0"/>
              <a:t>by 1 </a:t>
            </a:r>
            <a:r>
              <a:rPr lang="en-US" sz="2000" dirty="0" smtClean="0"/>
              <a:t>inch to ‘r’ or ‘0’  to return to ‘start’.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			                            fig. 7.</a:t>
            </a:r>
            <a:endParaRPr lang="en-US" sz="2000" dirty="0"/>
          </a:p>
          <a:p>
            <a:pPr marL="0" indent="0">
              <a:buNone/>
            </a:pPr>
            <a:endParaRPr lang="en-US" sz="2000" dirty="0" smtClean="0"/>
          </a:p>
          <a:p>
            <a:pPr marL="0" indent="0">
              <a:buNone/>
            </a:pPr>
            <a:r>
              <a:rPr lang="en-US" sz="2000" dirty="0" smtClean="0"/>
              <a:t>Relative </a:t>
            </a:r>
            <a:r>
              <a:rPr lang="en-US" sz="2000" dirty="0" smtClean="0"/>
              <a:t>chain code for this is ‘BR’ , ‘BR’ , ‘R’.</a:t>
            </a:r>
          </a:p>
          <a:p>
            <a:pPr marL="0" indent="0">
              <a:buNone/>
            </a:pPr>
            <a:r>
              <a:rPr lang="en-US" sz="2000" dirty="0"/>
              <a:t> </a:t>
            </a:r>
            <a:r>
              <a:rPr lang="en-US" sz="2000" dirty="0" smtClean="0"/>
              <a:t>                                                                or</a:t>
            </a:r>
          </a:p>
          <a:p>
            <a:pPr marL="0" indent="0">
              <a:buNone/>
            </a:pPr>
            <a:r>
              <a:rPr lang="en-US" sz="2000" dirty="0"/>
              <a:t> </a:t>
            </a:r>
            <a:r>
              <a:rPr lang="en-US" sz="2000" dirty="0" smtClean="0"/>
              <a:t>                                                           ‘7’ ,’7’ ,’0’.</a:t>
            </a:r>
          </a:p>
          <a:p>
            <a:pPr marL="0" indent="0">
              <a:buNone/>
            </a:pPr>
            <a:endParaRPr lang="en-US" sz="2000" dirty="0" smtClean="0"/>
          </a:p>
          <a:p>
            <a:pPr marL="0" indent="0">
              <a:buNone/>
            </a:pPr>
            <a:endParaRPr lang="en-US" sz="20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446" y="2742517"/>
            <a:ext cx="2140329" cy="1394666"/>
          </a:xfrm>
          <a:prstGeom prst="rect">
            <a:avLst/>
          </a:prstGeom>
        </p:spPr>
      </p:pic>
    </p:spTree>
    <p:extLst>
      <p:ext uri="{BB962C8B-B14F-4D97-AF65-F5344CB8AC3E}">
        <p14:creationId xmlns:p14="http://schemas.microsoft.com/office/powerpoint/2010/main" val="136840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TotalTime>
  <Words>1876</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Constantia</vt:lpstr>
      <vt:lpstr>Garamond</vt:lpstr>
      <vt:lpstr>Office Theme</vt:lpstr>
      <vt:lpstr>  </vt:lpstr>
      <vt:lpstr>                              Introduction</vt:lpstr>
      <vt:lpstr>PowerPoint Presentation</vt:lpstr>
      <vt:lpstr>Lossless compression: </vt:lpstr>
      <vt:lpstr>Chain code                                              </vt:lpstr>
      <vt:lpstr>Chain Code of Eight Directions</vt:lpstr>
      <vt:lpstr> </vt:lpstr>
      <vt:lpstr>  </vt:lpstr>
      <vt:lpstr> </vt:lpstr>
      <vt:lpstr>  </vt:lpstr>
      <vt:lpstr> </vt:lpstr>
      <vt:lpstr> </vt:lpstr>
      <vt:lpstr> </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TYAGI</dc:creator>
  <cp:lastModifiedBy>Utkarsh</cp:lastModifiedBy>
  <cp:revision>48</cp:revision>
  <dcterms:created xsi:type="dcterms:W3CDTF">2017-11-04T13:49:00Z</dcterms:created>
  <dcterms:modified xsi:type="dcterms:W3CDTF">2017-11-05T16:43:14Z</dcterms:modified>
</cp:coreProperties>
</file>