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rchivo Black" charset="1" panose="020B0A03020202020B04"/>
      <p:regular r:id="rId23"/>
    </p:embeddedFont>
    <p:embeddedFont>
      <p:font typeface="Garet Bold" charset="1" panose="00000000000000000000"/>
      <p:regular r:id="rId24"/>
    </p:embeddedFont>
    <p:embeddedFont>
      <p:font typeface="Garet Light" charset="1" panose="00000000000000000000"/>
      <p:regular r:id="rId25"/>
    </p:embeddedFont>
    <p:embeddedFont>
      <p:font typeface="Garet" charset="1" panose="00000000000000000000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40086" y="4857095"/>
            <a:ext cx="12594636" cy="49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692"/>
              </a:lnSpc>
              <a:spcBef>
                <a:spcPct val="0"/>
              </a:spcBef>
            </a:pPr>
            <a:r>
              <a:rPr lang="en-US" sz="3692" spc="-29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 management app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7243866"/>
            <a:ext cx="4505150" cy="1392236"/>
            <a:chOff x="0" y="0"/>
            <a:chExt cx="6006867" cy="185631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6006867" cy="900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3"/>
                </a:lnSpc>
              </a:pPr>
              <a:r>
                <a:rPr lang="en-US" sz="2141" b="true">
                  <a:solidFill>
                    <a:srgbClr val="2B2B2B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PRESENTED BY:</a:t>
              </a:r>
            </a:p>
            <a:p>
              <a:pPr algn="l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55658"/>
              <a:ext cx="6006867" cy="900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3"/>
                </a:lnSpc>
              </a:pPr>
            </a:p>
            <a:p>
              <a:pPr algn="l" marL="0" indent="0" lvl="0">
                <a:lnSpc>
                  <a:spcPts val="2783"/>
                </a:lnSpc>
                <a:spcBef>
                  <a:spcPct val="0"/>
                </a:spcBef>
              </a:pPr>
              <a:r>
                <a:rPr lang="en-US" sz="2141">
                  <a:solidFill>
                    <a:srgbClr val="2B2B2B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Utkarsh Agarwal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485854" y="235969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TELEVISION CHANNEL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3078" y="2919081"/>
            <a:ext cx="7130422" cy="3927854"/>
          </a:xfrm>
          <a:custGeom>
            <a:avLst/>
            <a:gdLst/>
            <a:ahLst/>
            <a:cxnLst/>
            <a:rect r="r" b="b" t="t" l="l"/>
            <a:pathLst>
              <a:path h="3927854" w="7130422">
                <a:moveTo>
                  <a:pt x="0" y="0"/>
                </a:moveTo>
                <a:lnTo>
                  <a:pt x="7130422" y="0"/>
                </a:lnTo>
                <a:lnTo>
                  <a:pt x="7130422" y="3927855"/>
                </a:lnTo>
                <a:lnTo>
                  <a:pt x="0" y="39278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28663" y="5579038"/>
            <a:ext cx="7830637" cy="4022798"/>
          </a:xfrm>
          <a:custGeom>
            <a:avLst/>
            <a:gdLst/>
            <a:ahLst/>
            <a:cxnLst/>
            <a:rect r="r" b="b" t="t" l="l"/>
            <a:pathLst>
              <a:path h="4022798" w="7830637">
                <a:moveTo>
                  <a:pt x="0" y="0"/>
                </a:moveTo>
                <a:lnTo>
                  <a:pt x="7830637" y="0"/>
                </a:lnTo>
                <a:lnTo>
                  <a:pt x="7830637" y="4022798"/>
                </a:lnTo>
                <a:lnTo>
                  <a:pt x="0" y="40227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176991" y="2068744"/>
            <a:ext cx="11205691" cy="5209919"/>
          </a:xfrm>
          <a:custGeom>
            <a:avLst/>
            <a:gdLst/>
            <a:ahLst/>
            <a:cxnLst/>
            <a:rect r="r" b="b" t="t" l="l"/>
            <a:pathLst>
              <a:path h="5209919" w="11205691">
                <a:moveTo>
                  <a:pt x="0" y="0"/>
                </a:moveTo>
                <a:lnTo>
                  <a:pt x="11205691" y="0"/>
                </a:lnTo>
                <a:lnTo>
                  <a:pt x="11205691" y="5209919"/>
                </a:lnTo>
                <a:lnTo>
                  <a:pt x="0" y="52099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Producer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Producer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541154" y="3810898"/>
            <a:ext cx="11205691" cy="5209919"/>
          </a:xfrm>
          <a:custGeom>
            <a:avLst/>
            <a:gdLst/>
            <a:ahLst/>
            <a:cxnLst/>
            <a:rect r="r" b="b" t="t" l="l"/>
            <a:pathLst>
              <a:path h="5209919" w="11205691">
                <a:moveTo>
                  <a:pt x="0" y="0"/>
                </a:moveTo>
                <a:lnTo>
                  <a:pt x="11205692" y="0"/>
                </a:lnTo>
                <a:lnTo>
                  <a:pt x="11205692" y="5209918"/>
                </a:lnTo>
                <a:lnTo>
                  <a:pt x="0" y="5209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375" y="3230211"/>
            <a:ext cx="8770024" cy="3188053"/>
          </a:xfrm>
          <a:custGeom>
            <a:avLst/>
            <a:gdLst/>
            <a:ahLst/>
            <a:cxnLst/>
            <a:rect r="r" b="b" t="t" l="l"/>
            <a:pathLst>
              <a:path h="3188053" w="8770024">
                <a:moveTo>
                  <a:pt x="0" y="0"/>
                </a:moveTo>
                <a:lnTo>
                  <a:pt x="8770024" y="0"/>
                </a:lnTo>
                <a:lnTo>
                  <a:pt x="8770024" y="3188053"/>
                </a:lnTo>
                <a:lnTo>
                  <a:pt x="0" y="318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5389" y="6055892"/>
            <a:ext cx="7784211" cy="3625666"/>
          </a:xfrm>
          <a:custGeom>
            <a:avLst/>
            <a:gdLst/>
            <a:ahLst/>
            <a:cxnLst/>
            <a:rect r="r" b="b" t="t" l="l"/>
            <a:pathLst>
              <a:path h="3625666" w="7784211">
                <a:moveTo>
                  <a:pt x="0" y="0"/>
                </a:moveTo>
                <a:lnTo>
                  <a:pt x="7784212" y="0"/>
                </a:lnTo>
                <a:lnTo>
                  <a:pt x="7784212" y="3625666"/>
                </a:lnTo>
                <a:lnTo>
                  <a:pt x="0" y="3625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Channel Manager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0828" y="3055392"/>
            <a:ext cx="8383046" cy="3804354"/>
          </a:xfrm>
          <a:custGeom>
            <a:avLst/>
            <a:gdLst/>
            <a:ahLst/>
            <a:cxnLst/>
            <a:rect r="r" b="b" t="t" l="l"/>
            <a:pathLst>
              <a:path h="3804354" w="8383046">
                <a:moveTo>
                  <a:pt x="0" y="0"/>
                </a:moveTo>
                <a:lnTo>
                  <a:pt x="8383046" y="0"/>
                </a:lnTo>
                <a:lnTo>
                  <a:pt x="8383046" y="3804355"/>
                </a:lnTo>
                <a:lnTo>
                  <a:pt x="0" y="38043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5902817"/>
            <a:ext cx="8712532" cy="3735555"/>
          </a:xfrm>
          <a:custGeom>
            <a:avLst/>
            <a:gdLst/>
            <a:ahLst/>
            <a:cxnLst/>
            <a:rect r="r" b="b" t="t" l="l"/>
            <a:pathLst>
              <a:path h="3735555" w="8712532">
                <a:moveTo>
                  <a:pt x="0" y="0"/>
                </a:moveTo>
                <a:lnTo>
                  <a:pt x="8712532" y="0"/>
                </a:lnTo>
                <a:lnTo>
                  <a:pt x="8712532" y="3735554"/>
                </a:lnTo>
                <a:lnTo>
                  <a:pt x="0" y="37355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Channel Manager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3046" y="3063376"/>
            <a:ext cx="8525657" cy="4160247"/>
          </a:xfrm>
          <a:custGeom>
            <a:avLst/>
            <a:gdLst/>
            <a:ahLst/>
            <a:cxnLst/>
            <a:rect r="r" b="b" t="t" l="l"/>
            <a:pathLst>
              <a:path h="4160247" w="8525657">
                <a:moveTo>
                  <a:pt x="0" y="0"/>
                </a:moveTo>
                <a:lnTo>
                  <a:pt x="8525657" y="0"/>
                </a:lnTo>
                <a:lnTo>
                  <a:pt x="8525657" y="4160248"/>
                </a:lnTo>
                <a:lnTo>
                  <a:pt x="0" y="4160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140179"/>
            <a:ext cx="8649517" cy="3684470"/>
          </a:xfrm>
          <a:custGeom>
            <a:avLst/>
            <a:gdLst/>
            <a:ahLst/>
            <a:cxnLst/>
            <a:rect r="r" b="b" t="t" l="l"/>
            <a:pathLst>
              <a:path h="3684470" w="8649517">
                <a:moveTo>
                  <a:pt x="0" y="0"/>
                </a:moveTo>
                <a:lnTo>
                  <a:pt x="8649517" y="0"/>
                </a:lnTo>
                <a:lnTo>
                  <a:pt x="8649517" y="3684469"/>
                </a:lnTo>
                <a:lnTo>
                  <a:pt x="0" y="36844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Director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3687" y="3230211"/>
            <a:ext cx="8084984" cy="4026257"/>
          </a:xfrm>
          <a:custGeom>
            <a:avLst/>
            <a:gdLst/>
            <a:ahLst/>
            <a:cxnLst/>
            <a:rect r="r" b="b" t="t" l="l"/>
            <a:pathLst>
              <a:path h="4026257" w="8084984">
                <a:moveTo>
                  <a:pt x="0" y="0"/>
                </a:moveTo>
                <a:lnTo>
                  <a:pt x="8084984" y="0"/>
                </a:lnTo>
                <a:lnTo>
                  <a:pt x="8084984" y="4026257"/>
                </a:lnTo>
                <a:lnTo>
                  <a:pt x="0" y="4026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61485" y="5933935"/>
            <a:ext cx="8097815" cy="3791152"/>
          </a:xfrm>
          <a:custGeom>
            <a:avLst/>
            <a:gdLst/>
            <a:ahLst/>
            <a:cxnLst/>
            <a:rect r="r" b="b" t="t" l="l"/>
            <a:pathLst>
              <a:path h="3791152" w="8097815">
                <a:moveTo>
                  <a:pt x="0" y="0"/>
                </a:moveTo>
                <a:lnTo>
                  <a:pt x="8097815" y="0"/>
                </a:lnTo>
                <a:lnTo>
                  <a:pt x="8097815" y="3791152"/>
                </a:lnTo>
                <a:lnTo>
                  <a:pt x="0" y="37911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73707" y="3706024"/>
            <a:ext cx="11140586" cy="4783025"/>
          </a:xfrm>
          <a:custGeom>
            <a:avLst/>
            <a:gdLst/>
            <a:ahLst/>
            <a:cxnLst/>
            <a:rect r="r" b="b" t="t" l="l"/>
            <a:pathLst>
              <a:path h="4783025" w="11140586">
                <a:moveTo>
                  <a:pt x="0" y="0"/>
                </a:moveTo>
                <a:lnTo>
                  <a:pt x="11140586" y="0"/>
                </a:lnTo>
                <a:lnTo>
                  <a:pt x="11140586" y="4783025"/>
                </a:lnTo>
                <a:lnTo>
                  <a:pt x="0" y="4783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Advertiser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39036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199594" y="1814513"/>
          <a:ext cx="6511183" cy="577215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8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Project Objective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Proposed system Diagram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Proposed system 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List of Modules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Details of Modules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WebAPP Screenshots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571452" y="1516788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699"/>
                </a:lnTo>
                <a:lnTo>
                  <a:pt x="0" y="71676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7050" y="335385"/>
            <a:ext cx="9095429" cy="9616231"/>
          </a:xfrm>
          <a:custGeom>
            <a:avLst/>
            <a:gdLst/>
            <a:ahLst/>
            <a:cxnLst/>
            <a:rect r="r" b="b" t="t" l="l"/>
            <a:pathLst>
              <a:path h="9616231" w="9095429">
                <a:moveTo>
                  <a:pt x="0" y="0"/>
                </a:moveTo>
                <a:lnTo>
                  <a:pt x="9095429" y="0"/>
                </a:lnTo>
                <a:lnTo>
                  <a:pt x="9095429" y="9616230"/>
                </a:lnTo>
                <a:lnTo>
                  <a:pt x="0" y="9616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93250" y="2137964"/>
            <a:ext cx="7266050" cy="558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1"/>
              </a:lnSpc>
            </a:pPr>
            <a:r>
              <a:rPr lang="en-US" sz="2092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The Television Channel Management System is a comprehensive solution designed to streamline the management of television production workflows. It addresses challenges such as scheduling conflicts, advertisement allocation, role-based content access, and compliance tracking. By integrating robust authentication with JWT, a responsive frontend using Angular 17 and Material UI, and a secure backend powered by .NET and SQL Server, this system provides a seamless platform for managing shows, advertisements, media libraries, and viewer feedback. Its analytics capabilities further empower decision-makers to optimize content and enhance viewer satisfaction...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04500" y="1123950"/>
            <a:ext cx="604428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92567" y="8687628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585133" y="9253538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47750" y="1557564"/>
            <a:ext cx="7906889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750" y="3135198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objective #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20408" y="5040095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objective #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3070" y="3718977"/>
            <a:ext cx="5016359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Implement Role-Based Access Control (RBAC): Ensure secure and streamlined workflows by assigning specific roles and permissions to users such as Channel Manager, Content Producer, Editor, and Advertiser.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59428" y="5592955"/>
            <a:ext cx="5016359" cy="22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Develop a Centralized Database: Create a unified system to manage shows, schedules, advertisements, and media files efficiently, reducing redundancy and enhancing data consistency.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47622" y="5397693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objective # 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74303" y="6035868"/>
            <a:ext cx="5016359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Facilitate Multi-Platform Accessibility: Design a responsive and adaptable user interface for seamless access across desktops, tablets, and mobile devices.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45305" y="2343269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objective #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70651" y="2984927"/>
            <a:ext cx="5016359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Ensure Compliance and Quality Control: Integrate tools for tracking regulatory adherence and conducting quality checks on content before airing.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55437"/>
            <a:ext cx="16815214" cy="7062390"/>
          </a:xfrm>
          <a:custGeom>
            <a:avLst/>
            <a:gdLst/>
            <a:ahLst/>
            <a:cxnLst/>
            <a:rect r="r" b="b" t="t" l="l"/>
            <a:pathLst>
              <a:path h="7062390" w="16815214">
                <a:moveTo>
                  <a:pt x="0" y="0"/>
                </a:moveTo>
                <a:lnTo>
                  <a:pt x="16815214" y="0"/>
                </a:lnTo>
                <a:lnTo>
                  <a:pt x="16815214" y="7062390"/>
                </a:lnTo>
                <a:lnTo>
                  <a:pt x="0" y="706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Proposed EF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965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Modules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95454" y="6006281"/>
            <a:ext cx="8115300" cy="1901292"/>
            <a:chOff x="0" y="0"/>
            <a:chExt cx="10820400" cy="25350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Director Module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2859"/>
              <a:ext cx="10820400" cy="1912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Oversees talent management, including actor and staff information.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Tracks contracts, availability, and payments.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03540" y="3467233"/>
            <a:ext cx="8115300" cy="1901292"/>
            <a:chOff x="0" y="0"/>
            <a:chExt cx="10820400" cy="25350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Admin Module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22859"/>
              <a:ext cx="10820400" cy="1912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Manages user accounts and roles.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Provides access control to ensure secure workflows.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358620" y="2861033"/>
            <a:ext cx="8115300" cy="2263242"/>
            <a:chOff x="0" y="0"/>
            <a:chExt cx="10820400" cy="301765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Content Producer Module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2859"/>
              <a:ext cx="10820400" cy="2394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Handles media uploads, categorization, and management.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Organizes promos, trailers, and episodes in the media library.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5743882"/>
            <a:ext cx="8115300" cy="1901292"/>
            <a:chOff x="0" y="0"/>
            <a:chExt cx="10820400" cy="253505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Channel Manager Module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22859"/>
              <a:ext cx="10820400" cy="1912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Manages shows, advertisements, and schedules.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Tracks viewer feedback and ratings for performance analysis.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Modules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242208"/>
            <a:ext cx="8115300" cy="1539342"/>
            <a:chOff x="0" y="0"/>
            <a:chExt cx="10820400" cy="20524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Advertiser Module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2859"/>
              <a:ext cx="10820400" cy="1429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Adds and schedules advertisements.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Manages client information and advertisement slots.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743729"/>
            <a:ext cx="8115300" cy="1901292"/>
            <a:chOff x="0" y="0"/>
            <a:chExt cx="10820400" cy="25350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Reporter Module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22859"/>
              <a:ext cx="10820400" cy="1912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Views reports and analyzes viewer feedback trends.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Generates insights for audience engagement strategies.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02404" y="3061233"/>
            <a:ext cx="8115300" cy="2987142"/>
            <a:chOff x="0" y="0"/>
            <a:chExt cx="10820400" cy="398285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Authentication and User Management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2859"/>
              <a:ext cx="10820400" cy="3359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UserController: Manages user creation, updating roles, and deactivating/activating users.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LoginController: Handles user authentication and login functionality.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JWTService: Provides JWT token generation and validation for secure API access.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92879" y="6490540"/>
            <a:ext cx="8115300" cy="1177392"/>
            <a:chOff x="0" y="0"/>
            <a:chExt cx="10820400" cy="156985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Advertisement Management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22859"/>
              <a:ext cx="10820400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AdvertisementController: Handles adding, updating, scheduling, and managing advertisement slots.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Modules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40633" y="5503781"/>
            <a:ext cx="8115300" cy="2263242"/>
            <a:chOff x="0" y="0"/>
            <a:chExt cx="10820400" cy="30176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Show and Schedule Management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22859"/>
              <a:ext cx="10820400" cy="2394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ShowController: Manages show details, including genre, duration, ratings, and status.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ScheduleController: Handles broadcast scheduling, including show lineups and advertisement slots.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72293" y="2384036"/>
            <a:ext cx="8115300" cy="2625192"/>
            <a:chOff x="0" y="0"/>
            <a:chExt cx="10820400" cy="35002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Media and Content Management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22859"/>
              <a:ext cx="10820400" cy="2877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MediaController: Manages media file uploads, categorization, and retrieval for shows and promos.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ContentController: Handles organization and management of show episodes and other related content.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2156358"/>
            <a:ext cx="8115300" cy="2625192"/>
            <a:chOff x="0" y="0"/>
            <a:chExt cx="10820400" cy="350025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Feedback and Reporting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2859"/>
              <a:ext cx="10820400" cy="2877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FeedbackController: Captures and manages viewer feedback, ratings, and complaints.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ReportsController: Generates and retrieves analytics reports on shows, advertisements, and viewership trends.</a:t>
              </a:r>
            </a:p>
            <a:p>
              <a:pPr algn="l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5865731"/>
            <a:ext cx="8115300" cy="1539342"/>
            <a:chOff x="0" y="0"/>
            <a:chExt cx="10820400" cy="205245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10820400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Talent Management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22859"/>
              <a:ext cx="10820400" cy="1429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TalentsController: Oversees the management of actors, hosts, and staff information, including contracts and availability.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5990"/>
            <a:ext cx="13645227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Screenshots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62920" y="428434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59328" y="3533036"/>
            <a:ext cx="12284641" cy="5880945"/>
          </a:xfrm>
          <a:custGeom>
            <a:avLst/>
            <a:gdLst/>
            <a:ahLst/>
            <a:cxnLst/>
            <a:rect r="r" b="b" t="t" l="l"/>
            <a:pathLst>
              <a:path h="5880945" w="12284641">
                <a:moveTo>
                  <a:pt x="0" y="0"/>
                </a:moveTo>
                <a:lnTo>
                  <a:pt x="12284640" y="0"/>
                </a:lnTo>
                <a:lnTo>
                  <a:pt x="12284640" y="5880945"/>
                </a:lnTo>
                <a:lnTo>
                  <a:pt x="0" y="58809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15163"/>
            <a:ext cx="16230600" cy="45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DAGVuNahhDQ</dc:identifier>
  <dcterms:modified xsi:type="dcterms:W3CDTF">2011-08-01T06:04:30Z</dcterms:modified>
  <cp:revision>1</cp:revision>
  <dc:title>Beige and Black Minimalist Project Deck Presentation</dc:title>
</cp:coreProperties>
</file>