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07" r:id="rId7"/>
    <p:sldId id="281" r:id="rId8"/>
    <p:sldId id="282" r:id="rId9"/>
    <p:sldId id="314" r:id="rId10"/>
    <p:sldId id="323" r:id="rId11"/>
    <p:sldId id="315" r:id="rId12"/>
    <p:sldId id="317" r:id="rId13"/>
    <p:sldId id="318" r:id="rId14"/>
    <p:sldId id="319" r:id="rId15"/>
    <p:sldId id="321" r:id="rId16"/>
    <p:sldId id="322" r:id="rId17"/>
    <p:sldId id="297" r:id="rId18"/>
    <p:sldId id="324"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Air Cargo </a:t>
            </a:r>
            <a:br>
              <a:rPr lang="en-US" dirty="0"/>
            </a:br>
            <a:r>
              <a:rPr lang="en-US" dirty="0"/>
              <a:t>Analysis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8" name="TextBox 7">
            <a:extLst>
              <a:ext uri="{FF2B5EF4-FFF2-40B4-BE49-F238E27FC236}">
                <a16:creationId xmlns:a16="http://schemas.microsoft.com/office/drawing/2014/main" id="{B2E54030-70DF-7837-F55E-C0EB01E51275}"/>
              </a:ext>
            </a:extLst>
          </p:cNvPr>
          <p:cNvSpPr txBox="1"/>
          <p:nvPr/>
        </p:nvSpPr>
        <p:spPr>
          <a:xfrm>
            <a:off x="765973" y="457199"/>
            <a:ext cx="6096000" cy="400110"/>
          </a:xfrm>
          <a:prstGeom prst="rect">
            <a:avLst/>
          </a:prstGeom>
          <a:noFill/>
        </p:spPr>
        <p:txBody>
          <a:bodyPr wrap="square">
            <a:spAutoFit/>
          </a:bodyPr>
          <a:lstStyle/>
          <a:p>
            <a:r>
              <a:rPr lang="en-US" sz="2000" b="1" dirty="0">
                <a:solidFill>
                  <a:schemeClr val="tx1">
                    <a:lumMod val="75000"/>
                    <a:lumOff val="25000"/>
                  </a:schemeClr>
                </a:solidFill>
                <a:latin typeface="Aptos Display" panose="020B0004020202020204" pitchFamily="34" charset="0"/>
              </a:rPr>
              <a:t>Question: 5</a:t>
            </a:r>
            <a:endParaRPr lang="en-US" sz="2000" b="1" dirty="0"/>
          </a:p>
        </p:txBody>
      </p:sp>
      <p:sp>
        <p:nvSpPr>
          <p:cNvPr id="9" name="TextBox 8">
            <a:extLst>
              <a:ext uri="{FF2B5EF4-FFF2-40B4-BE49-F238E27FC236}">
                <a16:creationId xmlns:a16="http://schemas.microsoft.com/office/drawing/2014/main" id="{8E647B20-DE3E-EFDB-4488-A15098936E03}"/>
              </a:ext>
            </a:extLst>
          </p:cNvPr>
          <p:cNvSpPr txBox="1"/>
          <p:nvPr/>
        </p:nvSpPr>
        <p:spPr>
          <a:xfrm>
            <a:off x="765972" y="955674"/>
            <a:ext cx="11150725" cy="707951"/>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Write a query to display the full name of the customer by extracting the first name and last name from the customer table.</a:t>
            </a:r>
            <a:endParaRPr lang="en-US" sz="1800" dirty="0">
              <a:effectLst/>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EFA50DAE-E420-F675-A649-C3A3CDD559FE}"/>
              </a:ext>
            </a:extLst>
          </p:cNvPr>
          <p:cNvSpPr txBox="1"/>
          <p:nvPr/>
        </p:nvSpPr>
        <p:spPr>
          <a:xfrm>
            <a:off x="692231" y="1813774"/>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Query:</a:t>
            </a:r>
            <a:endParaRPr lang="en-US" sz="1800" dirty="0">
              <a:effectLst/>
              <a:latin typeface="Arial" panose="020B0604020202020204" pitchFamily="34" charset="0"/>
              <a:ea typeface="Arial" panose="020B0604020202020204" pitchFamily="34" charset="0"/>
            </a:endParaRPr>
          </a:p>
        </p:txBody>
      </p:sp>
      <p:pic>
        <p:nvPicPr>
          <p:cNvPr id="13" name="Picture 12">
            <a:extLst>
              <a:ext uri="{FF2B5EF4-FFF2-40B4-BE49-F238E27FC236}">
                <a16:creationId xmlns:a16="http://schemas.microsoft.com/office/drawing/2014/main" id="{7020F768-1BFB-A51F-58EB-F58FA24D901C}"/>
              </a:ext>
            </a:extLst>
          </p:cNvPr>
          <p:cNvPicPr>
            <a:picLocks noChangeAspect="1"/>
          </p:cNvPicPr>
          <p:nvPr/>
        </p:nvPicPr>
        <p:blipFill>
          <a:blip r:embed="rId3"/>
          <a:stretch>
            <a:fillRect/>
          </a:stretch>
        </p:blipFill>
        <p:spPr>
          <a:xfrm>
            <a:off x="692232" y="2203176"/>
            <a:ext cx="6169742" cy="752580"/>
          </a:xfrm>
          <a:prstGeom prst="rect">
            <a:avLst/>
          </a:prstGeom>
        </p:spPr>
      </p:pic>
      <p:pic>
        <p:nvPicPr>
          <p:cNvPr id="15" name="Picture 14">
            <a:extLst>
              <a:ext uri="{FF2B5EF4-FFF2-40B4-BE49-F238E27FC236}">
                <a16:creationId xmlns:a16="http://schemas.microsoft.com/office/drawing/2014/main" id="{896D676E-899A-45FB-B06F-5C9C8DE89C9B}"/>
              </a:ext>
            </a:extLst>
          </p:cNvPr>
          <p:cNvPicPr>
            <a:picLocks noChangeAspect="1"/>
          </p:cNvPicPr>
          <p:nvPr/>
        </p:nvPicPr>
        <p:blipFill>
          <a:blip r:embed="rId4"/>
          <a:stretch>
            <a:fillRect/>
          </a:stretch>
        </p:blipFill>
        <p:spPr>
          <a:xfrm>
            <a:off x="7073162" y="2768331"/>
            <a:ext cx="4843535" cy="3810532"/>
          </a:xfrm>
          <a:prstGeom prst="rect">
            <a:avLst/>
          </a:prstGeom>
        </p:spPr>
      </p:pic>
      <p:sp>
        <p:nvSpPr>
          <p:cNvPr id="16" name="TextBox 15">
            <a:extLst>
              <a:ext uri="{FF2B5EF4-FFF2-40B4-BE49-F238E27FC236}">
                <a16:creationId xmlns:a16="http://schemas.microsoft.com/office/drawing/2014/main" id="{516396B2-1467-5447-8CA8-4230512A4023}"/>
              </a:ext>
            </a:extLst>
          </p:cNvPr>
          <p:cNvSpPr txBox="1"/>
          <p:nvPr/>
        </p:nvSpPr>
        <p:spPr>
          <a:xfrm>
            <a:off x="7073162" y="2384765"/>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Result: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TextBox 2">
            <a:extLst>
              <a:ext uri="{FF2B5EF4-FFF2-40B4-BE49-F238E27FC236}">
                <a16:creationId xmlns:a16="http://schemas.microsoft.com/office/drawing/2014/main" id="{E5E20A9C-791D-6246-D6F5-FB5D6C10749E}"/>
              </a:ext>
            </a:extLst>
          </p:cNvPr>
          <p:cNvSpPr txBox="1"/>
          <p:nvPr/>
        </p:nvSpPr>
        <p:spPr>
          <a:xfrm>
            <a:off x="765973" y="457199"/>
            <a:ext cx="6096000" cy="400110"/>
          </a:xfrm>
          <a:prstGeom prst="rect">
            <a:avLst/>
          </a:prstGeom>
          <a:noFill/>
        </p:spPr>
        <p:txBody>
          <a:bodyPr wrap="square">
            <a:spAutoFit/>
          </a:bodyPr>
          <a:lstStyle/>
          <a:p>
            <a:r>
              <a:rPr lang="en-US" sz="2000" b="1" dirty="0">
                <a:solidFill>
                  <a:schemeClr val="tx1">
                    <a:lumMod val="75000"/>
                    <a:lumOff val="25000"/>
                  </a:schemeClr>
                </a:solidFill>
                <a:latin typeface="Aptos Display" panose="020B0004020202020204" pitchFamily="34" charset="0"/>
              </a:rPr>
              <a:t>Question: 6</a:t>
            </a:r>
            <a:endParaRPr lang="en-US" sz="2000" b="1" dirty="0"/>
          </a:p>
        </p:txBody>
      </p:sp>
      <p:sp>
        <p:nvSpPr>
          <p:cNvPr id="7" name="TextBox 6">
            <a:extLst>
              <a:ext uri="{FF2B5EF4-FFF2-40B4-BE49-F238E27FC236}">
                <a16:creationId xmlns:a16="http://schemas.microsoft.com/office/drawing/2014/main" id="{B7317572-EC08-23BA-CED3-5A6DD6592D42}"/>
              </a:ext>
            </a:extLst>
          </p:cNvPr>
          <p:cNvSpPr txBox="1"/>
          <p:nvPr/>
        </p:nvSpPr>
        <p:spPr>
          <a:xfrm>
            <a:off x="765972" y="955674"/>
            <a:ext cx="11150725" cy="707951"/>
          </a:xfrm>
          <a:prstGeom prst="rect">
            <a:avLst/>
          </a:prstGeom>
          <a:noFill/>
        </p:spPr>
        <p:txBody>
          <a:bodyPr wrap="square">
            <a:spAutoFit/>
          </a:bodyPr>
          <a:lstStyle/>
          <a:p>
            <a:pPr lvl="0">
              <a:lnSpc>
                <a:spcPct val="115000"/>
              </a:lnSpc>
            </a:pPr>
            <a:r>
              <a:rPr lang="en-US" sz="1800" dirty="0">
                <a:solidFill>
                  <a:srgbClr val="3F3F3F"/>
                </a:solidFill>
                <a:effectLst/>
                <a:latin typeface="Open Sans" panose="020B0606030504020204" pitchFamily="34" charset="0"/>
                <a:ea typeface="Open Sans" panose="020B0606030504020204" pitchFamily="34" charset="0"/>
              </a:rPr>
              <a:t>Write a query to extract the customers who have registered and booked a ticket. Use data from the customer and </a:t>
            </a:r>
            <a:r>
              <a:rPr lang="en-US" sz="1800" dirty="0" err="1">
                <a:solidFill>
                  <a:srgbClr val="3F3F3F"/>
                </a:solidFill>
                <a:effectLst/>
                <a:latin typeface="Open Sans" panose="020B0606030504020204" pitchFamily="34" charset="0"/>
                <a:ea typeface="Open Sans" panose="020B0606030504020204" pitchFamily="34" charset="0"/>
              </a:rPr>
              <a:t>ticket_details</a:t>
            </a:r>
            <a:r>
              <a:rPr lang="en-US" sz="1800" dirty="0">
                <a:solidFill>
                  <a:srgbClr val="3F3F3F"/>
                </a:solidFill>
                <a:effectLst/>
                <a:latin typeface="Open Sans" panose="020B0606030504020204" pitchFamily="34" charset="0"/>
                <a:ea typeface="Open Sans" panose="020B0606030504020204" pitchFamily="34" charset="0"/>
              </a:rPr>
              <a:t> tables.</a:t>
            </a:r>
            <a:endParaRPr lang="en-US"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4FFC019-A447-9A91-DF68-AD1978EEA8AF}"/>
              </a:ext>
            </a:extLst>
          </p:cNvPr>
          <p:cNvSpPr txBox="1"/>
          <p:nvPr/>
        </p:nvSpPr>
        <p:spPr>
          <a:xfrm>
            <a:off x="692231" y="1813774"/>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Query:</a:t>
            </a:r>
            <a:endParaRPr lang="en-US" sz="18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70D31FA4-037D-0818-3B2B-562425B95769}"/>
              </a:ext>
            </a:extLst>
          </p:cNvPr>
          <p:cNvSpPr txBox="1"/>
          <p:nvPr/>
        </p:nvSpPr>
        <p:spPr>
          <a:xfrm>
            <a:off x="7986269" y="2836209"/>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Result:</a:t>
            </a:r>
            <a:endParaRPr lang="en-US" sz="1800" dirty="0">
              <a:effectLst/>
              <a:latin typeface="Arial" panose="020B0604020202020204" pitchFamily="34" charset="0"/>
              <a:ea typeface="Arial" panose="020B0604020202020204" pitchFamily="34" charset="0"/>
            </a:endParaRPr>
          </a:p>
        </p:txBody>
      </p:sp>
      <p:pic>
        <p:nvPicPr>
          <p:cNvPr id="11" name="Picture 10">
            <a:extLst>
              <a:ext uri="{FF2B5EF4-FFF2-40B4-BE49-F238E27FC236}">
                <a16:creationId xmlns:a16="http://schemas.microsoft.com/office/drawing/2014/main" id="{EABF1FD5-5A8D-0B65-68E8-213E2CEDBCD7}"/>
              </a:ext>
            </a:extLst>
          </p:cNvPr>
          <p:cNvPicPr>
            <a:picLocks noChangeAspect="1"/>
          </p:cNvPicPr>
          <p:nvPr/>
        </p:nvPicPr>
        <p:blipFill>
          <a:blip r:embed="rId3"/>
          <a:stretch>
            <a:fillRect/>
          </a:stretch>
        </p:blipFill>
        <p:spPr>
          <a:xfrm>
            <a:off x="692231" y="2203176"/>
            <a:ext cx="6436156" cy="999965"/>
          </a:xfrm>
          <a:prstGeom prst="rect">
            <a:avLst/>
          </a:prstGeom>
        </p:spPr>
      </p:pic>
      <p:pic>
        <p:nvPicPr>
          <p:cNvPr id="13" name="Picture 12">
            <a:extLst>
              <a:ext uri="{FF2B5EF4-FFF2-40B4-BE49-F238E27FC236}">
                <a16:creationId xmlns:a16="http://schemas.microsoft.com/office/drawing/2014/main" id="{EE009E9B-2E40-A51D-95A3-BAA521D78602}"/>
              </a:ext>
            </a:extLst>
          </p:cNvPr>
          <p:cNvPicPr>
            <a:picLocks noChangeAspect="1"/>
          </p:cNvPicPr>
          <p:nvPr/>
        </p:nvPicPr>
        <p:blipFill>
          <a:blip r:embed="rId4"/>
          <a:stretch>
            <a:fillRect/>
          </a:stretch>
        </p:blipFill>
        <p:spPr>
          <a:xfrm>
            <a:off x="5595614" y="3203141"/>
            <a:ext cx="6105105" cy="3585639"/>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6" name="TextBox 5">
            <a:extLst>
              <a:ext uri="{FF2B5EF4-FFF2-40B4-BE49-F238E27FC236}">
                <a16:creationId xmlns:a16="http://schemas.microsoft.com/office/drawing/2014/main" id="{206D2446-28E7-E015-29C8-C298D8D21023}"/>
              </a:ext>
            </a:extLst>
          </p:cNvPr>
          <p:cNvSpPr txBox="1"/>
          <p:nvPr/>
        </p:nvSpPr>
        <p:spPr>
          <a:xfrm>
            <a:off x="765973" y="457199"/>
            <a:ext cx="6096000" cy="400110"/>
          </a:xfrm>
          <a:prstGeom prst="rect">
            <a:avLst/>
          </a:prstGeom>
          <a:noFill/>
        </p:spPr>
        <p:txBody>
          <a:bodyPr wrap="square">
            <a:spAutoFit/>
          </a:bodyPr>
          <a:lstStyle/>
          <a:p>
            <a:r>
              <a:rPr lang="en-US" sz="2000" b="1" dirty="0">
                <a:solidFill>
                  <a:schemeClr val="tx1">
                    <a:lumMod val="75000"/>
                    <a:lumOff val="25000"/>
                  </a:schemeClr>
                </a:solidFill>
                <a:latin typeface="Aptos Display" panose="020B0004020202020204" pitchFamily="34" charset="0"/>
              </a:rPr>
              <a:t>Question: 7</a:t>
            </a:r>
            <a:endParaRPr lang="en-US" sz="2000" b="1" dirty="0"/>
          </a:p>
        </p:txBody>
      </p:sp>
      <p:sp>
        <p:nvSpPr>
          <p:cNvPr id="7" name="TextBox 6">
            <a:extLst>
              <a:ext uri="{FF2B5EF4-FFF2-40B4-BE49-F238E27FC236}">
                <a16:creationId xmlns:a16="http://schemas.microsoft.com/office/drawing/2014/main" id="{DB808098-14D2-78E3-0C68-FF4443863006}"/>
              </a:ext>
            </a:extLst>
          </p:cNvPr>
          <p:cNvSpPr txBox="1"/>
          <p:nvPr/>
        </p:nvSpPr>
        <p:spPr>
          <a:xfrm>
            <a:off x="765972" y="955674"/>
            <a:ext cx="11150725" cy="707951"/>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Write a query to identify the customer’s first name and last name based on their customer ID and brand (Emirates) from the </a:t>
            </a:r>
            <a:r>
              <a:rPr lang="en-US" sz="1800" dirty="0" err="1">
                <a:solidFill>
                  <a:srgbClr val="3F3F3F"/>
                </a:solidFill>
                <a:effectLst/>
                <a:highlight>
                  <a:srgbClr val="FFFFFF"/>
                </a:highlight>
                <a:latin typeface="Open Sans" panose="020B0606030504020204" pitchFamily="34" charset="0"/>
                <a:ea typeface="Open Sans" panose="020B0606030504020204" pitchFamily="34" charset="0"/>
              </a:rPr>
              <a:t>ticket_details</a:t>
            </a: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 table.</a:t>
            </a:r>
            <a:endParaRPr lang="en-US"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F4C47169-7A99-7BA8-0902-BD99AA1921B0}"/>
              </a:ext>
            </a:extLst>
          </p:cNvPr>
          <p:cNvSpPr txBox="1"/>
          <p:nvPr/>
        </p:nvSpPr>
        <p:spPr>
          <a:xfrm>
            <a:off x="692231" y="1813774"/>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Query:</a:t>
            </a:r>
            <a:endParaRPr lang="en-US" sz="18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1B10CBA3-BF48-4C9E-247B-9D4217C429B7}"/>
              </a:ext>
            </a:extLst>
          </p:cNvPr>
          <p:cNvSpPr txBox="1"/>
          <p:nvPr/>
        </p:nvSpPr>
        <p:spPr>
          <a:xfrm>
            <a:off x="7986269" y="2889889"/>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Result:</a:t>
            </a:r>
            <a:endParaRPr lang="en-US" sz="1800" dirty="0">
              <a:effectLst/>
              <a:latin typeface="Arial" panose="020B0604020202020204" pitchFamily="34" charset="0"/>
              <a:ea typeface="Arial" panose="020B0604020202020204" pitchFamily="34" charset="0"/>
            </a:endParaRPr>
          </a:p>
        </p:txBody>
      </p:sp>
      <p:pic>
        <p:nvPicPr>
          <p:cNvPr id="11" name="Picture 10">
            <a:extLst>
              <a:ext uri="{FF2B5EF4-FFF2-40B4-BE49-F238E27FC236}">
                <a16:creationId xmlns:a16="http://schemas.microsoft.com/office/drawing/2014/main" id="{32C6A3BD-1441-DB36-1A2F-977FE84AD05B}"/>
              </a:ext>
            </a:extLst>
          </p:cNvPr>
          <p:cNvPicPr>
            <a:picLocks noChangeAspect="1"/>
          </p:cNvPicPr>
          <p:nvPr/>
        </p:nvPicPr>
        <p:blipFill>
          <a:blip r:embed="rId3"/>
          <a:stretch>
            <a:fillRect/>
          </a:stretch>
        </p:blipFill>
        <p:spPr>
          <a:xfrm>
            <a:off x="692231" y="2193182"/>
            <a:ext cx="5934711" cy="1178214"/>
          </a:xfrm>
          <a:prstGeom prst="rect">
            <a:avLst/>
          </a:prstGeom>
        </p:spPr>
      </p:pic>
      <p:pic>
        <p:nvPicPr>
          <p:cNvPr id="15" name="Picture 14">
            <a:extLst>
              <a:ext uri="{FF2B5EF4-FFF2-40B4-BE49-F238E27FC236}">
                <a16:creationId xmlns:a16="http://schemas.microsoft.com/office/drawing/2014/main" id="{FD2E442A-FF37-200D-1C79-89D85509C1FE}"/>
              </a:ext>
            </a:extLst>
          </p:cNvPr>
          <p:cNvPicPr>
            <a:picLocks noChangeAspect="1"/>
          </p:cNvPicPr>
          <p:nvPr/>
        </p:nvPicPr>
        <p:blipFill>
          <a:blip r:embed="rId4"/>
          <a:stretch>
            <a:fillRect/>
          </a:stretch>
        </p:blipFill>
        <p:spPr>
          <a:xfrm>
            <a:off x="5653549" y="3374002"/>
            <a:ext cx="6260994" cy="3350584"/>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7" name="TextBox 6">
            <a:extLst>
              <a:ext uri="{FF2B5EF4-FFF2-40B4-BE49-F238E27FC236}">
                <a16:creationId xmlns:a16="http://schemas.microsoft.com/office/drawing/2014/main" id="{CE3190A1-14EC-0320-C947-3BB6A597C80A}"/>
              </a:ext>
            </a:extLst>
          </p:cNvPr>
          <p:cNvSpPr txBox="1"/>
          <p:nvPr/>
        </p:nvSpPr>
        <p:spPr>
          <a:xfrm>
            <a:off x="765973" y="457199"/>
            <a:ext cx="6096000" cy="400110"/>
          </a:xfrm>
          <a:prstGeom prst="rect">
            <a:avLst/>
          </a:prstGeom>
          <a:noFill/>
        </p:spPr>
        <p:txBody>
          <a:bodyPr wrap="square">
            <a:spAutoFit/>
          </a:bodyPr>
          <a:lstStyle/>
          <a:p>
            <a:r>
              <a:rPr lang="en-US" sz="2000" b="1" dirty="0">
                <a:solidFill>
                  <a:schemeClr val="tx1">
                    <a:lumMod val="75000"/>
                    <a:lumOff val="25000"/>
                  </a:schemeClr>
                </a:solidFill>
                <a:latin typeface="Aptos Display" panose="020B0004020202020204" pitchFamily="34" charset="0"/>
              </a:rPr>
              <a:t>Question: 8</a:t>
            </a:r>
            <a:endParaRPr lang="en-US" sz="2000" b="1" dirty="0"/>
          </a:p>
        </p:txBody>
      </p:sp>
      <p:sp>
        <p:nvSpPr>
          <p:cNvPr id="8" name="TextBox 7">
            <a:extLst>
              <a:ext uri="{FF2B5EF4-FFF2-40B4-BE49-F238E27FC236}">
                <a16:creationId xmlns:a16="http://schemas.microsoft.com/office/drawing/2014/main" id="{C49D620D-B8D4-D7AB-0654-484188FCCE81}"/>
              </a:ext>
            </a:extLst>
          </p:cNvPr>
          <p:cNvSpPr txBox="1"/>
          <p:nvPr/>
        </p:nvSpPr>
        <p:spPr>
          <a:xfrm>
            <a:off x="765972" y="955674"/>
            <a:ext cx="11150725" cy="707951"/>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Write a query to identify the customers who have travelled by </a:t>
            </a:r>
            <a:r>
              <a:rPr lang="en-US" sz="1800" i="1" dirty="0">
                <a:solidFill>
                  <a:srgbClr val="3F3F3F"/>
                </a:solidFill>
                <a:effectLst/>
                <a:highlight>
                  <a:srgbClr val="FFFFFF"/>
                </a:highlight>
                <a:latin typeface="Open Sans" panose="020B0606030504020204" pitchFamily="34" charset="0"/>
                <a:ea typeface="Open Sans" panose="020B0606030504020204" pitchFamily="34" charset="0"/>
              </a:rPr>
              <a:t>Economy Plus</a:t>
            </a: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 class using Group By and Having clause on the </a:t>
            </a:r>
            <a:r>
              <a:rPr lang="en-US" sz="1800" dirty="0" err="1">
                <a:solidFill>
                  <a:srgbClr val="3F3F3F"/>
                </a:solidFill>
                <a:effectLst/>
                <a:highlight>
                  <a:srgbClr val="FFFFFF"/>
                </a:highlight>
                <a:latin typeface="Open Sans" panose="020B0606030504020204" pitchFamily="34" charset="0"/>
                <a:ea typeface="Open Sans" panose="020B0606030504020204" pitchFamily="34" charset="0"/>
              </a:rPr>
              <a:t>passengers_on_flights</a:t>
            </a: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 table. </a:t>
            </a:r>
            <a:endParaRPr lang="en-US" sz="18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54A8189D-D863-049D-61C2-5006FB5E429C}"/>
              </a:ext>
            </a:extLst>
          </p:cNvPr>
          <p:cNvSpPr txBox="1"/>
          <p:nvPr/>
        </p:nvSpPr>
        <p:spPr>
          <a:xfrm>
            <a:off x="692231" y="1813774"/>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Query:</a:t>
            </a:r>
            <a:endParaRPr lang="en-US" sz="1800" dirty="0">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CB32D370-F0DA-20CB-351E-CDF2AB4F3C0C}"/>
              </a:ext>
            </a:extLst>
          </p:cNvPr>
          <p:cNvSpPr txBox="1"/>
          <p:nvPr/>
        </p:nvSpPr>
        <p:spPr>
          <a:xfrm>
            <a:off x="5179058" y="2437627"/>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Result:</a:t>
            </a:r>
            <a:endParaRPr lang="en-US" sz="1800" dirty="0">
              <a:effectLst/>
              <a:latin typeface="Arial" panose="020B0604020202020204" pitchFamily="34" charset="0"/>
              <a:ea typeface="Arial" panose="020B0604020202020204" pitchFamily="34" charset="0"/>
            </a:endParaRPr>
          </a:p>
        </p:txBody>
      </p:sp>
      <p:pic>
        <p:nvPicPr>
          <p:cNvPr id="12" name="Picture 11">
            <a:extLst>
              <a:ext uri="{FF2B5EF4-FFF2-40B4-BE49-F238E27FC236}">
                <a16:creationId xmlns:a16="http://schemas.microsoft.com/office/drawing/2014/main" id="{036C1EB5-DC44-493A-55E7-92F7B24A47BC}"/>
              </a:ext>
            </a:extLst>
          </p:cNvPr>
          <p:cNvPicPr>
            <a:picLocks noChangeAspect="1"/>
          </p:cNvPicPr>
          <p:nvPr/>
        </p:nvPicPr>
        <p:blipFill>
          <a:blip r:embed="rId3"/>
          <a:stretch>
            <a:fillRect/>
          </a:stretch>
        </p:blipFill>
        <p:spPr>
          <a:xfrm>
            <a:off x="765973" y="2203177"/>
            <a:ext cx="4128483" cy="3039732"/>
          </a:xfrm>
          <a:prstGeom prst="rect">
            <a:avLst/>
          </a:prstGeom>
        </p:spPr>
      </p:pic>
      <p:pic>
        <p:nvPicPr>
          <p:cNvPr id="14" name="Picture 13">
            <a:extLst>
              <a:ext uri="{FF2B5EF4-FFF2-40B4-BE49-F238E27FC236}">
                <a16:creationId xmlns:a16="http://schemas.microsoft.com/office/drawing/2014/main" id="{6DAA7FD9-77FE-9C12-8CED-FC22036C15C3}"/>
              </a:ext>
            </a:extLst>
          </p:cNvPr>
          <p:cNvPicPr>
            <a:picLocks noChangeAspect="1"/>
          </p:cNvPicPr>
          <p:nvPr/>
        </p:nvPicPr>
        <p:blipFill>
          <a:blip r:embed="rId4"/>
          <a:stretch>
            <a:fillRect/>
          </a:stretch>
        </p:blipFill>
        <p:spPr>
          <a:xfrm>
            <a:off x="5179058" y="2827029"/>
            <a:ext cx="6737639" cy="3629383"/>
          </a:xfrm>
          <a:prstGeom prst="rect">
            <a:avLst/>
          </a:prstGeom>
        </p:spPr>
      </p:pic>
    </p:spTree>
    <p:extLst>
      <p:ext uri="{BB962C8B-B14F-4D97-AF65-F5344CB8AC3E}">
        <p14:creationId xmlns:p14="http://schemas.microsoft.com/office/powerpoint/2010/main" val="168621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187DDD-B125-244E-D17C-E93579EC7A72}"/>
              </a:ext>
            </a:extLst>
          </p:cNvPr>
          <p:cNvSpPr txBox="1"/>
          <p:nvPr/>
        </p:nvSpPr>
        <p:spPr>
          <a:xfrm>
            <a:off x="765973" y="457199"/>
            <a:ext cx="6096000" cy="400110"/>
          </a:xfrm>
          <a:prstGeom prst="rect">
            <a:avLst/>
          </a:prstGeom>
          <a:noFill/>
        </p:spPr>
        <p:txBody>
          <a:bodyPr wrap="square">
            <a:spAutoFit/>
          </a:bodyPr>
          <a:lstStyle/>
          <a:p>
            <a:r>
              <a:rPr lang="en-US" sz="2000" b="1" dirty="0">
                <a:solidFill>
                  <a:schemeClr val="tx1">
                    <a:lumMod val="75000"/>
                    <a:lumOff val="25000"/>
                  </a:schemeClr>
                </a:solidFill>
                <a:latin typeface="Aptos Display" panose="020B0004020202020204" pitchFamily="34" charset="0"/>
              </a:rPr>
              <a:t>Question: 9</a:t>
            </a:r>
            <a:endParaRPr lang="en-US" sz="2000" b="1" dirty="0"/>
          </a:p>
        </p:txBody>
      </p:sp>
      <p:sp>
        <p:nvSpPr>
          <p:cNvPr id="7" name="TextBox 6">
            <a:extLst>
              <a:ext uri="{FF2B5EF4-FFF2-40B4-BE49-F238E27FC236}">
                <a16:creationId xmlns:a16="http://schemas.microsoft.com/office/drawing/2014/main" id="{060AF3A2-B6B2-3EEA-D709-BE8F37F6AEE4}"/>
              </a:ext>
            </a:extLst>
          </p:cNvPr>
          <p:cNvSpPr txBox="1"/>
          <p:nvPr/>
        </p:nvSpPr>
        <p:spPr>
          <a:xfrm>
            <a:off x="765972" y="955674"/>
            <a:ext cx="11150725" cy="707951"/>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Write a query to identify whether the revenue has crossed 10000 using the IF clause on the </a:t>
            </a:r>
            <a:r>
              <a:rPr lang="en-US" sz="1800" dirty="0" err="1">
                <a:solidFill>
                  <a:srgbClr val="3F3F3F"/>
                </a:solidFill>
                <a:effectLst/>
                <a:highlight>
                  <a:srgbClr val="FFFFFF"/>
                </a:highlight>
                <a:latin typeface="Open Sans" panose="020B0606030504020204" pitchFamily="34" charset="0"/>
                <a:ea typeface="Open Sans" panose="020B0606030504020204" pitchFamily="34" charset="0"/>
              </a:rPr>
              <a:t>ticket_details</a:t>
            </a: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 table.</a:t>
            </a:r>
            <a:endParaRPr lang="en-US"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14550109-7734-B196-FCB4-D541DD1C4207}"/>
              </a:ext>
            </a:extLst>
          </p:cNvPr>
          <p:cNvSpPr txBox="1"/>
          <p:nvPr/>
        </p:nvSpPr>
        <p:spPr>
          <a:xfrm>
            <a:off x="692231" y="1813774"/>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Query:</a:t>
            </a:r>
            <a:endParaRPr lang="en-US" sz="18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07FFC1DE-4D32-3F75-9922-E9DC29A34528}"/>
              </a:ext>
            </a:extLst>
          </p:cNvPr>
          <p:cNvSpPr txBox="1"/>
          <p:nvPr/>
        </p:nvSpPr>
        <p:spPr>
          <a:xfrm>
            <a:off x="3813973" y="3671545"/>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Result:</a:t>
            </a:r>
            <a:endParaRPr lang="en-US" sz="1800" dirty="0">
              <a:effectLst/>
              <a:latin typeface="Arial" panose="020B0604020202020204" pitchFamily="34" charset="0"/>
              <a:ea typeface="Arial" panose="020B0604020202020204" pitchFamily="34" charset="0"/>
            </a:endParaRPr>
          </a:p>
        </p:txBody>
      </p:sp>
      <p:pic>
        <p:nvPicPr>
          <p:cNvPr id="11" name="Picture 10">
            <a:extLst>
              <a:ext uri="{FF2B5EF4-FFF2-40B4-BE49-F238E27FC236}">
                <a16:creationId xmlns:a16="http://schemas.microsoft.com/office/drawing/2014/main" id="{B9F47DE9-5A64-00B7-2457-73D4080DAF53}"/>
              </a:ext>
            </a:extLst>
          </p:cNvPr>
          <p:cNvPicPr>
            <a:picLocks noChangeAspect="1"/>
          </p:cNvPicPr>
          <p:nvPr/>
        </p:nvPicPr>
        <p:blipFill>
          <a:blip r:embed="rId3"/>
          <a:stretch>
            <a:fillRect/>
          </a:stretch>
        </p:blipFill>
        <p:spPr>
          <a:xfrm>
            <a:off x="692231" y="2201815"/>
            <a:ext cx="6392167" cy="1343212"/>
          </a:xfrm>
          <a:prstGeom prst="rect">
            <a:avLst/>
          </a:prstGeom>
        </p:spPr>
      </p:pic>
      <p:pic>
        <p:nvPicPr>
          <p:cNvPr id="13" name="Picture 12">
            <a:extLst>
              <a:ext uri="{FF2B5EF4-FFF2-40B4-BE49-F238E27FC236}">
                <a16:creationId xmlns:a16="http://schemas.microsoft.com/office/drawing/2014/main" id="{FBB7D12E-7015-0F4D-30FA-2E67A1517356}"/>
              </a:ext>
            </a:extLst>
          </p:cNvPr>
          <p:cNvPicPr>
            <a:picLocks noChangeAspect="1"/>
          </p:cNvPicPr>
          <p:nvPr/>
        </p:nvPicPr>
        <p:blipFill>
          <a:blip r:embed="rId4"/>
          <a:stretch>
            <a:fillRect/>
          </a:stretch>
        </p:blipFill>
        <p:spPr>
          <a:xfrm>
            <a:off x="3868648" y="4083217"/>
            <a:ext cx="7163145" cy="2647570"/>
          </a:xfrm>
          <a:prstGeom prst="rect">
            <a:avLst/>
          </a:prstGeom>
        </p:spPr>
      </p:pic>
    </p:spTree>
    <p:extLst>
      <p:ext uri="{BB962C8B-B14F-4D97-AF65-F5344CB8AC3E}">
        <p14:creationId xmlns:p14="http://schemas.microsoft.com/office/powerpoint/2010/main" val="197317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BDE15A-CF7E-707E-C070-533C1DFB811C}"/>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4" name="TextBox 3">
            <a:extLst>
              <a:ext uri="{FF2B5EF4-FFF2-40B4-BE49-F238E27FC236}">
                <a16:creationId xmlns:a16="http://schemas.microsoft.com/office/drawing/2014/main" id="{5432B363-6E3B-F52A-4A01-6E78A7921580}"/>
              </a:ext>
            </a:extLst>
          </p:cNvPr>
          <p:cNvSpPr txBox="1"/>
          <p:nvPr/>
        </p:nvSpPr>
        <p:spPr>
          <a:xfrm>
            <a:off x="765973" y="447367"/>
            <a:ext cx="6096000" cy="400110"/>
          </a:xfrm>
          <a:prstGeom prst="rect">
            <a:avLst/>
          </a:prstGeom>
          <a:noFill/>
        </p:spPr>
        <p:txBody>
          <a:bodyPr wrap="square">
            <a:spAutoFit/>
          </a:bodyPr>
          <a:lstStyle/>
          <a:p>
            <a:r>
              <a:rPr lang="en-US" sz="2000" b="1" dirty="0">
                <a:solidFill>
                  <a:schemeClr val="tx1">
                    <a:lumMod val="75000"/>
                    <a:lumOff val="25000"/>
                  </a:schemeClr>
                </a:solidFill>
                <a:latin typeface="Aptos Display" panose="020B0004020202020204" pitchFamily="34" charset="0"/>
              </a:rPr>
              <a:t>Question: 10</a:t>
            </a:r>
            <a:endParaRPr lang="en-US" sz="2000" b="1" dirty="0"/>
          </a:p>
        </p:txBody>
      </p:sp>
      <p:sp>
        <p:nvSpPr>
          <p:cNvPr id="5" name="TextBox 4">
            <a:extLst>
              <a:ext uri="{FF2B5EF4-FFF2-40B4-BE49-F238E27FC236}">
                <a16:creationId xmlns:a16="http://schemas.microsoft.com/office/drawing/2014/main" id="{08DB9CB9-AE8A-5E40-F23A-28B70FB02E06}"/>
              </a:ext>
            </a:extLst>
          </p:cNvPr>
          <p:cNvSpPr txBox="1"/>
          <p:nvPr/>
        </p:nvSpPr>
        <p:spPr>
          <a:xfrm>
            <a:off x="765972" y="955674"/>
            <a:ext cx="11150725" cy="389402"/>
          </a:xfrm>
          <a:prstGeom prst="rect">
            <a:avLst/>
          </a:prstGeom>
          <a:noFill/>
        </p:spPr>
        <p:txBody>
          <a:bodyPr wrap="square">
            <a:spAutoFit/>
          </a:bodyPr>
          <a:lstStyle/>
          <a:p>
            <a:pPr lvl="0">
              <a:lnSpc>
                <a:spcPct val="115000"/>
              </a:lnSpc>
            </a:pPr>
            <a:r>
              <a:rPr lang="en-US" sz="1800" dirty="0">
                <a:solidFill>
                  <a:srgbClr val="3F3F3F"/>
                </a:solidFill>
                <a:effectLst/>
                <a:latin typeface="Arial" panose="020B0604020202020204" pitchFamily="34" charset="0"/>
                <a:ea typeface="Arial" panose="020B0604020202020204" pitchFamily="34" charset="0"/>
              </a:rPr>
              <a:t>Write</a:t>
            </a:r>
            <a:r>
              <a:rPr lang="en-US" sz="1800" dirty="0">
                <a:solidFill>
                  <a:srgbClr val="3F3F3F"/>
                </a:solidFill>
                <a:effectLst/>
                <a:latin typeface="Open Sans" panose="020B0606030504020204" pitchFamily="34" charset="0"/>
                <a:ea typeface="Open Sans" panose="020B0606030504020204" pitchFamily="34" charset="0"/>
              </a:rPr>
              <a:t> a query to create and grant access to a new user to perform operations on a database.</a:t>
            </a:r>
            <a:endParaRPr lang="en-US" sz="1800" dirty="0">
              <a:effectLst/>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0F593C93-AE8D-C8C2-DBCF-C07F9A509C3C}"/>
              </a:ext>
            </a:extLst>
          </p:cNvPr>
          <p:cNvSpPr txBox="1"/>
          <p:nvPr/>
        </p:nvSpPr>
        <p:spPr>
          <a:xfrm>
            <a:off x="692231" y="1813774"/>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Query:</a:t>
            </a:r>
            <a:endParaRPr lang="en-US" sz="18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B9CBBD4-2CF8-A861-DB46-98A416F001FC}"/>
              </a:ext>
            </a:extLst>
          </p:cNvPr>
          <p:cNvSpPr txBox="1"/>
          <p:nvPr/>
        </p:nvSpPr>
        <p:spPr>
          <a:xfrm>
            <a:off x="7432244" y="2872794"/>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Result:</a:t>
            </a:r>
            <a:endParaRPr lang="en-US" sz="18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21D4DED5-774F-1731-ABB0-86BE726B757B}"/>
              </a:ext>
            </a:extLst>
          </p:cNvPr>
          <p:cNvPicPr>
            <a:picLocks noChangeAspect="1"/>
          </p:cNvPicPr>
          <p:nvPr/>
        </p:nvPicPr>
        <p:blipFill>
          <a:blip r:embed="rId2"/>
          <a:stretch>
            <a:fillRect/>
          </a:stretch>
        </p:blipFill>
        <p:spPr>
          <a:xfrm>
            <a:off x="765973" y="2203176"/>
            <a:ext cx="6382641" cy="771633"/>
          </a:xfrm>
          <a:prstGeom prst="rect">
            <a:avLst/>
          </a:prstGeom>
        </p:spPr>
      </p:pic>
      <p:pic>
        <p:nvPicPr>
          <p:cNvPr id="11" name="Picture 10">
            <a:extLst>
              <a:ext uri="{FF2B5EF4-FFF2-40B4-BE49-F238E27FC236}">
                <a16:creationId xmlns:a16="http://schemas.microsoft.com/office/drawing/2014/main" id="{E05022B3-C3D3-4091-71BD-738ADF0C6937}"/>
              </a:ext>
            </a:extLst>
          </p:cNvPr>
          <p:cNvPicPr>
            <a:picLocks noChangeAspect="1"/>
          </p:cNvPicPr>
          <p:nvPr/>
        </p:nvPicPr>
        <p:blipFill>
          <a:blip r:embed="rId3"/>
          <a:stretch>
            <a:fillRect/>
          </a:stretch>
        </p:blipFill>
        <p:spPr>
          <a:xfrm>
            <a:off x="4680155" y="3262196"/>
            <a:ext cx="7128388" cy="3504213"/>
          </a:xfrm>
          <a:prstGeom prst="rect">
            <a:avLst/>
          </a:prstGeom>
        </p:spPr>
      </p:pic>
    </p:spTree>
    <p:extLst>
      <p:ext uri="{BB962C8B-B14F-4D97-AF65-F5344CB8AC3E}">
        <p14:creationId xmlns:p14="http://schemas.microsoft.com/office/powerpoint/2010/main" val="428332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589935" y="1822952"/>
            <a:ext cx="6583680" cy="1531357"/>
          </a:xfrm>
        </p:spPr>
        <p:txBody>
          <a:bodyPr/>
          <a:lstStyle/>
          <a:p>
            <a:pPr algn="l"/>
            <a:r>
              <a:rPr lang="en-US" b="1" i="0" u="sng" dirty="0">
                <a:solidFill>
                  <a:srgbClr val="4D575D"/>
                </a:solidFill>
                <a:effectLst/>
                <a:latin typeface="Gotham Rounded SSm A"/>
              </a:rPr>
              <a:t>Problem Statement Scenario:</a:t>
            </a:r>
            <a:br>
              <a:rPr lang="en-US" b="0" i="0" dirty="0">
                <a:solidFill>
                  <a:srgbClr val="4D575D"/>
                </a:solidFill>
                <a:effectLst/>
                <a:latin typeface="Gotham Rounded SSm A"/>
              </a:rPr>
            </a:br>
            <a:br>
              <a:rPr lang="en-US" dirty="0"/>
            </a:b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589935" y="2543809"/>
            <a:ext cx="6583680" cy="3451122"/>
          </a:xfrm>
        </p:spPr>
        <p:txBody>
          <a:bodyPr>
            <a:normAutofit fontScale="85000" lnSpcReduction="10000"/>
          </a:bodyPr>
          <a:lstStyle/>
          <a:p>
            <a:pPr algn="l"/>
            <a:r>
              <a:rPr lang="en-US" b="0" i="0" dirty="0">
                <a:solidFill>
                  <a:srgbClr val="4D575D"/>
                </a:solidFill>
                <a:effectLst/>
                <a:latin typeface="Gotham Rounded SSm A"/>
              </a:rPr>
              <a:t>Air Cargo is an aviation company that provides air transportation services for passengers and freight. Air Cargo uses its aircraft to provide different services with the help of partnerships or alliances with other airlines. The company wants to prepare reports on regular passengers, busiest routes, ticket sales details, and other scenarios to improve the ease of travel and booking for customers.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122338" y="1061623"/>
            <a:ext cx="5723586" cy="875332"/>
          </a:xfrm>
        </p:spPr>
        <p:txBody>
          <a:bodyPr/>
          <a:lstStyle/>
          <a:p>
            <a:r>
              <a:rPr lang="en-US" b="1" i="0" u="sng" dirty="0">
                <a:solidFill>
                  <a:srgbClr val="4D575D"/>
                </a:solidFill>
                <a:effectLst/>
                <a:latin typeface="Gotham Rounded SSm A"/>
              </a:rPr>
              <a:t>Project Objective:</a:t>
            </a:r>
            <a:endParaRPr lang="en-US" dirty="0"/>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4" name="TextBox 3">
            <a:extLst>
              <a:ext uri="{FF2B5EF4-FFF2-40B4-BE49-F238E27FC236}">
                <a16:creationId xmlns:a16="http://schemas.microsoft.com/office/drawing/2014/main" id="{9F362C5D-F2F3-80D7-E507-E330202E7662}"/>
              </a:ext>
            </a:extLst>
          </p:cNvPr>
          <p:cNvSpPr txBox="1"/>
          <p:nvPr/>
        </p:nvSpPr>
        <p:spPr>
          <a:xfrm>
            <a:off x="5122338" y="2164099"/>
            <a:ext cx="6105832" cy="1754326"/>
          </a:xfrm>
          <a:prstGeom prst="rect">
            <a:avLst/>
          </a:prstGeom>
          <a:noFill/>
        </p:spPr>
        <p:txBody>
          <a:bodyPr wrap="square">
            <a:spAutoFit/>
          </a:bodyPr>
          <a:lstStyle/>
          <a:p>
            <a:pPr algn="l"/>
            <a:r>
              <a:rPr lang="en-US" b="0" i="0" dirty="0">
                <a:solidFill>
                  <a:srgbClr val="4D575D"/>
                </a:solidFill>
                <a:effectLst/>
                <a:latin typeface="Gotham Rounded SSm A"/>
              </a:rPr>
              <a:t>You, as a DBA expert, need to focus on identifying the regular customers to provide offers, analyze the busiest route which helps to increase the number of aircraft required and prepare an analysis to determine the ticket sales details. This will ensure that the company improves its operability and becomes more customer-centric and a favorable choice for air travel.</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99768" y="964176"/>
            <a:ext cx="5259554" cy="1086157"/>
          </a:xfrm>
        </p:spPr>
        <p:txBody>
          <a:bodyPr/>
          <a:lstStyle/>
          <a:p>
            <a:pPr algn="l"/>
            <a:r>
              <a:rPr lang="en-US" b="1" i="0" u="sng" dirty="0">
                <a:solidFill>
                  <a:srgbClr val="4D575D"/>
                </a:solidFill>
                <a:effectLst/>
                <a:latin typeface="Gotham Rounded SSm A"/>
              </a:rPr>
              <a:t>Dataset description:</a:t>
            </a:r>
            <a:br>
              <a:rPr lang="en-US" b="0" i="0" dirty="0">
                <a:solidFill>
                  <a:srgbClr val="4D575D"/>
                </a:solidFill>
                <a:effectLst/>
                <a:latin typeface="Gotham Rounded SSm A"/>
              </a:rPr>
            </a:br>
            <a:br>
              <a:rPr lang="en-US" dirty="0"/>
            </a:b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599768" y="1075996"/>
            <a:ext cx="5259554" cy="2233233"/>
          </a:xfrm>
        </p:spPr>
        <p:txBody>
          <a:bodyPr>
            <a:normAutofit/>
          </a:bodyPr>
          <a:lstStyle/>
          <a:p>
            <a:pPr algn="l"/>
            <a:r>
              <a:rPr lang="en-US" sz="2000" b="1" i="0" dirty="0">
                <a:solidFill>
                  <a:srgbClr val="4D575D"/>
                </a:solidFill>
                <a:effectLst/>
                <a:latin typeface="Gotham Rounded SSm A"/>
              </a:rPr>
              <a:t>Customer: </a:t>
            </a:r>
            <a:r>
              <a:rPr lang="en-US" sz="2000" b="0" i="0" dirty="0">
                <a:solidFill>
                  <a:srgbClr val="4D575D"/>
                </a:solidFill>
                <a:effectLst/>
                <a:latin typeface="Gotham Rounded SSm A"/>
              </a:rPr>
              <a:t>Contains the information of customers</a:t>
            </a:r>
          </a:p>
          <a:p>
            <a:pPr algn="l">
              <a:buFont typeface="Arial" panose="020B0604020202020204" pitchFamily="34" charset="0"/>
              <a:buChar char="•"/>
            </a:pPr>
            <a:r>
              <a:rPr lang="en-US" sz="2000" b="0" i="0" dirty="0" err="1">
                <a:solidFill>
                  <a:srgbClr val="4D575D"/>
                </a:solidFill>
                <a:effectLst/>
                <a:latin typeface="Gotham Rounded SSm A"/>
              </a:rPr>
              <a:t>customer_id</a:t>
            </a:r>
            <a:r>
              <a:rPr lang="en-US" sz="2000" b="0" i="0" dirty="0">
                <a:solidFill>
                  <a:srgbClr val="4D575D"/>
                </a:solidFill>
                <a:effectLst/>
                <a:latin typeface="Gotham Rounded SSm A"/>
              </a:rPr>
              <a:t> – ID of the customer</a:t>
            </a:r>
          </a:p>
          <a:p>
            <a:pPr algn="l">
              <a:buFont typeface="Arial" panose="020B0604020202020204" pitchFamily="34" charset="0"/>
              <a:buChar char="•"/>
            </a:pPr>
            <a:r>
              <a:rPr lang="en-US" sz="2000" b="0" i="0" dirty="0" err="1">
                <a:solidFill>
                  <a:srgbClr val="4D575D"/>
                </a:solidFill>
                <a:effectLst/>
                <a:latin typeface="Gotham Rounded SSm A"/>
              </a:rPr>
              <a:t>first_name</a:t>
            </a:r>
            <a:r>
              <a:rPr lang="en-US" sz="2000" b="0" i="0" dirty="0">
                <a:solidFill>
                  <a:srgbClr val="4D575D"/>
                </a:solidFill>
                <a:effectLst/>
                <a:latin typeface="Gotham Rounded SSm A"/>
              </a:rPr>
              <a:t> – First name of the customer</a:t>
            </a:r>
          </a:p>
          <a:p>
            <a:pPr algn="l">
              <a:buFont typeface="Arial" panose="020B0604020202020204" pitchFamily="34" charset="0"/>
              <a:buChar char="•"/>
            </a:pPr>
            <a:r>
              <a:rPr lang="en-US" sz="2000" b="0" i="0" dirty="0" err="1">
                <a:solidFill>
                  <a:srgbClr val="4D575D"/>
                </a:solidFill>
                <a:effectLst/>
                <a:latin typeface="Gotham Rounded SSm A"/>
              </a:rPr>
              <a:t>last_name</a:t>
            </a:r>
            <a:r>
              <a:rPr lang="en-US" sz="2000" b="0" i="0" dirty="0">
                <a:solidFill>
                  <a:srgbClr val="4D575D"/>
                </a:solidFill>
                <a:effectLst/>
                <a:latin typeface="Gotham Rounded SSm A"/>
              </a:rPr>
              <a:t> – Last name of the customer</a:t>
            </a:r>
          </a:p>
          <a:p>
            <a:pPr algn="l">
              <a:buFont typeface="Arial" panose="020B0604020202020204" pitchFamily="34" charset="0"/>
              <a:buChar char="•"/>
            </a:pPr>
            <a:r>
              <a:rPr lang="en-US" sz="2000" b="0" i="0" dirty="0" err="1">
                <a:solidFill>
                  <a:srgbClr val="4D575D"/>
                </a:solidFill>
                <a:effectLst/>
                <a:latin typeface="Gotham Rounded SSm A"/>
              </a:rPr>
              <a:t>date_of_birth</a:t>
            </a:r>
            <a:r>
              <a:rPr lang="en-US" sz="2000" b="0" i="0" dirty="0">
                <a:solidFill>
                  <a:srgbClr val="4D575D"/>
                </a:solidFill>
                <a:effectLst/>
                <a:latin typeface="Gotham Rounded SSm A"/>
              </a:rPr>
              <a:t> – Date of birth of the customer</a:t>
            </a:r>
          </a:p>
          <a:p>
            <a:pPr algn="l">
              <a:buFont typeface="Arial" panose="020B0604020202020204" pitchFamily="34" charset="0"/>
              <a:buChar char="•"/>
            </a:pPr>
            <a:r>
              <a:rPr lang="en-US" sz="2000" b="0" i="0" dirty="0">
                <a:solidFill>
                  <a:srgbClr val="4D575D"/>
                </a:solidFill>
                <a:effectLst/>
                <a:latin typeface="Gotham Rounded SSm A"/>
              </a:rPr>
              <a:t>gender – Gender of the customer</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
        <p:nvSpPr>
          <p:cNvPr id="5" name="TextBox 4">
            <a:extLst>
              <a:ext uri="{FF2B5EF4-FFF2-40B4-BE49-F238E27FC236}">
                <a16:creationId xmlns:a16="http://schemas.microsoft.com/office/drawing/2014/main" id="{A3D2F8F2-168B-CAD4-2FFA-298C3280876E}"/>
              </a:ext>
            </a:extLst>
          </p:cNvPr>
          <p:cNvSpPr txBox="1"/>
          <p:nvPr/>
        </p:nvSpPr>
        <p:spPr>
          <a:xfrm>
            <a:off x="599768" y="3306771"/>
            <a:ext cx="6105832" cy="3477875"/>
          </a:xfrm>
          <a:prstGeom prst="rect">
            <a:avLst/>
          </a:prstGeom>
          <a:noFill/>
        </p:spPr>
        <p:txBody>
          <a:bodyPr wrap="square">
            <a:spAutoFit/>
          </a:bodyPr>
          <a:lstStyle/>
          <a:p>
            <a:pPr algn="l"/>
            <a:r>
              <a:rPr lang="en-US" sz="2000" b="1" i="0" dirty="0" err="1">
                <a:solidFill>
                  <a:srgbClr val="4D575D"/>
                </a:solidFill>
                <a:effectLst/>
                <a:latin typeface="Gotham Rounded SSm A"/>
              </a:rPr>
              <a:t>passengers_on_flights</a:t>
            </a:r>
            <a:r>
              <a:rPr lang="en-US" sz="2000" b="1" i="0" dirty="0">
                <a:solidFill>
                  <a:srgbClr val="4D575D"/>
                </a:solidFill>
                <a:effectLst/>
                <a:latin typeface="Gotham Rounded SSm A"/>
              </a:rPr>
              <a:t>: </a:t>
            </a:r>
            <a:r>
              <a:rPr lang="en-US" sz="2000" b="0" i="0" dirty="0">
                <a:solidFill>
                  <a:srgbClr val="4D575D"/>
                </a:solidFill>
                <a:effectLst/>
                <a:latin typeface="Gotham Rounded SSm A"/>
              </a:rPr>
              <a:t>Contains information about the travel details</a:t>
            </a:r>
          </a:p>
          <a:p>
            <a:pPr algn="l">
              <a:buFont typeface="Arial" panose="020B0604020202020204" pitchFamily="34" charset="0"/>
              <a:buChar char="•"/>
            </a:pPr>
            <a:r>
              <a:rPr lang="en-US" sz="2000" b="0" i="0" dirty="0" err="1">
                <a:solidFill>
                  <a:srgbClr val="4D575D"/>
                </a:solidFill>
                <a:effectLst/>
                <a:latin typeface="Gotham Rounded SSm A"/>
              </a:rPr>
              <a:t>aircraft_id</a:t>
            </a:r>
            <a:r>
              <a:rPr lang="en-US" sz="2000" b="0" i="0" dirty="0">
                <a:solidFill>
                  <a:srgbClr val="4D575D"/>
                </a:solidFill>
                <a:effectLst/>
                <a:latin typeface="Gotham Rounded SSm A"/>
              </a:rPr>
              <a:t> – ID of each aircraft in a brand</a:t>
            </a:r>
          </a:p>
          <a:p>
            <a:pPr algn="l">
              <a:buFont typeface="Arial" panose="020B0604020202020204" pitchFamily="34" charset="0"/>
              <a:buChar char="•"/>
            </a:pPr>
            <a:r>
              <a:rPr lang="en-US" sz="2000" b="0" i="0" dirty="0" err="1">
                <a:solidFill>
                  <a:srgbClr val="4D575D"/>
                </a:solidFill>
                <a:effectLst/>
                <a:latin typeface="Gotham Rounded SSm A"/>
              </a:rPr>
              <a:t>route_id</a:t>
            </a:r>
            <a:r>
              <a:rPr lang="en-US" sz="2000" b="0" i="0" dirty="0">
                <a:solidFill>
                  <a:srgbClr val="4D575D"/>
                </a:solidFill>
                <a:effectLst/>
                <a:latin typeface="Gotham Rounded SSm A"/>
              </a:rPr>
              <a:t> – Route ID of from and to location</a:t>
            </a:r>
          </a:p>
          <a:p>
            <a:pPr algn="l">
              <a:buFont typeface="Arial" panose="020B0604020202020204" pitchFamily="34" charset="0"/>
              <a:buChar char="•"/>
            </a:pPr>
            <a:r>
              <a:rPr lang="en-US" sz="2000" b="0" i="0" dirty="0" err="1">
                <a:solidFill>
                  <a:srgbClr val="4D575D"/>
                </a:solidFill>
                <a:effectLst/>
                <a:latin typeface="Gotham Rounded SSm A"/>
              </a:rPr>
              <a:t>customer_id</a:t>
            </a:r>
            <a:r>
              <a:rPr lang="en-US" sz="2000" b="0" i="0" dirty="0">
                <a:solidFill>
                  <a:srgbClr val="4D575D"/>
                </a:solidFill>
                <a:effectLst/>
                <a:latin typeface="Gotham Rounded SSm A"/>
              </a:rPr>
              <a:t> – ID of the customer</a:t>
            </a:r>
          </a:p>
          <a:p>
            <a:pPr algn="l">
              <a:buFont typeface="Arial" panose="020B0604020202020204" pitchFamily="34" charset="0"/>
              <a:buChar char="•"/>
            </a:pPr>
            <a:r>
              <a:rPr lang="en-US" sz="2000" b="0" i="0" dirty="0">
                <a:solidFill>
                  <a:srgbClr val="4D575D"/>
                </a:solidFill>
                <a:effectLst/>
                <a:latin typeface="Gotham Rounded SSm A"/>
              </a:rPr>
              <a:t>depart – Departure place from the airport</a:t>
            </a:r>
          </a:p>
          <a:p>
            <a:pPr algn="l">
              <a:buFont typeface="Arial" panose="020B0604020202020204" pitchFamily="34" charset="0"/>
              <a:buChar char="•"/>
            </a:pPr>
            <a:r>
              <a:rPr lang="en-US" sz="2000" b="0" i="0" dirty="0">
                <a:solidFill>
                  <a:srgbClr val="4D575D"/>
                </a:solidFill>
                <a:effectLst/>
                <a:latin typeface="Gotham Rounded SSm A"/>
              </a:rPr>
              <a:t>arrival – Arrival place in the airport</a:t>
            </a:r>
          </a:p>
          <a:p>
            <a:pPr algn="l">
              <a:buFont typeface="Arial" panose="020B0604020202020204" pitchFamily="34" charset="0"/>
              <a:buChar char="•"/>
            </a:pPr>
            <a:r>
              <a:rPr lang="en-US" sz="2000" b="0" i="0" dirty="0" err="1">
                <a:solidFill>
                  <a:srgbClr val="4D575D"/>
                </a:solidFill>
                <a:effectLst/>
                <a:latin typeface="Gotham Rounded SSm A"/>
              </a:rPr>
              <a:t>seat_num</a:t>
            </a:r>
            <a:r>
              <a:rPr lang="en-US" sz="2000" b="0" i="0" dirty="0">
                <a:solidFill>
                  <a:srgbClr val="4D575D"/>
                </a:solidFill>
                <a:effectLst/>
                <a:latin typeface="Gotham Rounded SSm A"/>
              </a:rPr>
              <a:t> – Unique seat number for each passenger</a:t>
            </a:r>
          </a:p>
          <a:p>
            <a:pPr algn="l">
              <a:buFont typeface="Arial" panose="020B0604020202020204" pitchFamily="34" charset="0"/>
              <a:buChar char="•"/>
            </a:pPr>
            <a:r>
              <a:rPr lang="en-US" sz="2000" b="0" i="0" dirty="0" err="1">
                <a:solidFill>
                  <a:srgbClr val="4D575D"/>
                </a:solidFill>
                <a:effectLst/>
                <a:latin typeface="Gotham Rounded SSm A"/>
              </a:rPr>
              <a:t>class_id</a:t>
            </a:r>
            <a:r>
              <a:rPr lang="en-US" sz="2000" b="0" i="0" dirty="0">
                <a:solidFill>
                  <a:srgbClr val="4D575D"/>
                </a:solidFill>
                <a:effectLst/>
                <a:latin typeface="Gotham Rounded SSm A"/>
              </a:rPr>
              <a:t> – ID of travel class</a:t>
            </a:r>
          </a:p>
          <a:p>
            <a:pPr algn="l">
              <a:buFont typeface="Arial" panose="020B0604020202020204" pitchFamily="34" charset="0"/>
              <a:buChar char="•"/>
            </a:pPr>
            <a:r>
              <a:rPr lang="en-US" sz="2000" b="0" i="0" dirty="0" err="1">
                <a:solidFill>
                  <a:srgbClr val="4D575D"/>
                </a:solidFill>
                <a:effectLst/>
                <a:latin typeface="Gotham Rounded SSm A"/>
              </a:rPr>
              <a:t>travel_date</a:t>
            </a:r>
            <a:r>
              <a:rPr lang="en-US" sz="2000" b="0" i="0" dirty="0">
                <a:solidFill>
                  <a:srgbClr val="4D575D"/>
                </a:solidFill>
                <a:effectLst/>
                <a:latin typeface="Gotham Rounded SSm A"/>
              </a:rPr>
              <a:t> – Travel date of each passenger</a:t>
            </a:r>
          </a:p>
          <a:p>
            <a:pPr algn="l">
              <a:buFont typeface="Arial" panose="020B0604020202020204" pitchFamily="34" charset="0"/>
              <a:buChar char="•"/>
            </a:pPr>
            <a:r>
              <a:rPr lang="en-US" sz="2000" b="0" i="0" dirty="0" err="1">
                <a:solidFill>
                  <a:srgbClr val="4D575D"/>
                </a:solidFill>
                <a:effectLst/>
                <a:latin typeface="Gotham Rounded SSm A"/>
              </a:rPr>
              <a:t>flight_num</a:t>
            </a:r>
            <a:r>
              <a:rPr lang="en-US" sz="2000" b="0" i="0" dirty="0">
                <a:solidFill>
                  <a:srgbClr val="4D575D"/>
                </a:solidFill>
                <a:effectLst/>
                <a:latin typeface="Gotham Rounded SSm A"/>
              </a:rPr>
              <a:t> – Specific flight number for each route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4" name="Text Placeholder 2">
            <a:extLst>
              <a:ext uri="{FF2B5EF4-FFF2-40B4-BE49-F238E27FC236}">
                <a16:creationId xmlns:a16="http://schemas.microsoft.com/office/drawing/2014/main" id="{DD49DB25-B5D0-5D50-53CA-79167D86C0C0}"/>
              </a:ext>
            </a:extLst>
          </p:cNvPr>
          <p:cNvSpPr txBox="1">
            <a:spLocks/>
          </p:cNvSpPr>
          <p:nvPr/>
        </p:nvSpPr>
        <p:spPr>
          <a:xfrm>
            <a:off x="3441290" y="150454"/>
            <a:ext cx="8308257" cy="3752951"/>
          </a:xfrm>
          <a:prstGeom prst="rect">
            <a:avLst/>
          </a:prstGeom>
        </p:spPr>
        <p:txBody>
          <a:bodyPr>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000" b="1" i="0" dirty="0" err="1">
                <a:solidFill>
                  <a:srgbClr val="4D575D"/>
                </a:solidFill>
                <a:effectLst/>
                <a:latin typeface="Gotham Rounded SSm A"/>
              </a:rPr>
              <a:t>ticket_details</a:t>
            </a:r>
            <a:r>
              <a:rPr lang="en-US" sz="2000" b="1" i="0" dirty="0">
                <a:solidFill>
                  <a:srgbClr val="4D575D"/>
                </a:solidFill>
                <a:effectLst/>
                <a:latin typeface="Gotham Rounded SSm A"/>
              </a:rPr>
              <a:t>: </a:t>
            </a:r>
            <a:r>
              <a:rPr lang="en-US" sz="2000" b="0" i="0" dirty="0">
                <a:solidFill>
                  <a:srgbClr val="4D575D"/>
                </a:solidFill>
                <a:effectLst/>
                <a:latin typeface="Gotham Rounded SSm A"/>
              </a:rPr>
              <a:t>Contains information about the ticket details</a:t>
            </a:r>
          </a:p>
          <a:p>
            <a:pPr algn="l">
              <a:buFont typeface="Arial" panose="020B0604020202020204" pitchFamily="34" charset="0"/>
              <a:buChar char="•"/>
            </a:pPr>
            <a:r>
              <a:rPr lang="en-US" sz="2000" b="0" i="0" dirty="0" err="1">
                <a:solidFill>
                  <a:srgbClr val="4D575D"/>
                </a:solidFill>
                <a:effectLst/>
                <a:latin typeface="Gotham Rounded SSm A"/>
              </a:rPr>
              <a:t>p_date</a:t>
            </a:r>
            <a:r>
              <a:rPr lang="en-US" sz="2000" b="0" i="0" dirty="0">
                <a:solidFill>
                  <a:srgbClr val="4D575D"/>
                </a:solidFill>
                <a:effectLst/>
                <a:latin typeface="Gotham Rounded SSm A"/>
              </a:rPr>
              <a:t> – Ticket purchase date</a:t>
            </a:r>
          </a:p>
          <a:p>
            <a:pPr algn="l">
              <a:buFont typeface="Arial" panose="020B0604020202020204" pitchFamily="34" charset="0"/>
              <a:buChar char="•"/>
            </a:pPr>
            <a:r>
              <a:rPr lang="en-US" sz="2000" b="0" i="0" dirty="0" err="1">
                <a:solidFill>
                  <a:srgbClr val="4D575D"/>
                </a:solidFill>
                <a:effectLst/>
                <a:latin typeface="Gotham Rounded SSm A"/>
              </a:rPr>
              <a:t>customer_id</a:t>
            </a:r>
            <a:r>
              <a:rPr lang="en-US" sz="2000" b="0" i="0" dirty="0">
                <a:solidFill>
                  <a:srgbClr val="4D575D"/>
                </a:solidFill>
                <a:effectLst/>
                <a:latin typeface="Gotham Rounded SSm A"/>
              </a:rPr>
              <a:t> – ID of the customer</a:t>
            </a:r>
          </a:p>
          <a:p>
            <a:pPr algn="l">
              <a:buFont typeface="Arial" panose="020B0604020202020204" pitchFamily="34" charset="0"/>
              <a:buChar char="•"/>
            </a:pPr>
            <a:r>
              <a:rPr lang="en-US" sz="2000" b="0" i="0" dirty="0" err="1">
                <a:solidFill>
                  <a:srgbClr val="4D575D"/>
                </a:solidFill>
                <a:effectLst/>
                <a:latin typeface="Gotham Rounded SSm A"/>
              </a:rPr>
              <a:t>aircraft_id</a:t>
            </a:r>
            <a:r>
              <a:rPr lang="en-US" sz="2000" b="0" i="0" dirty="0">
                <a:solidFill>
                  <a:srgbClr val="4D575D"/>
                </a:solidFill>
                <a:effectLst/>
                <a:latin typeface="Gotham Rounded SSm A"/>
              </a:rPr>
              <a:t> – ID of each aircraft in a brand</a:t>
            </a:r>
          </a:p>
          <a:p>
            <a:pPr algn="l">
              <a:buFont typeface="Arial" panose="020B0604020202020204" pitchFamily="34" charset="0"/>
              <a:buChar char="•"/>
            </a:pPr>
            <a:r>
              <a:rPr lang="en-US" sz="2000" b="0" i="0" dirty="0" err="1">
                <a:solidFill>
                  <a:srgbClr val="4D575D"/>
                </a:solidFill>
                <a:effectLst/>
                <a:latin typeface="Gotham Rounded SSm A"/>
              </a:rPr>
              <a:t>class_id</a:t>
            </a:r>
            <a:r>
              <a:rPr lang="en-US" sz="2000" b="0" i="0" dirty="0">
                <a:solidFill>
                  <a:srgbClr val="4D575D"/>
                </a:solidFill>
                <a:effectLst/>
                <a:latin typeface="Gotham Rounded SSm A"/>
              </a:rPr>
              <a:t> – ID of travel class</a:t>
            </a:r>
          </a:p>
          <a:p>
            <a:pPr algn="l">
              <a:buFont typeface="Arial" panose="020B0604020202020204" pitchFamily="34" charset="0"/>
              <a:buChar char="•"/>
            </a:pPr>
            <a:r>
              <a:rPr lang="en-US" sz="2000" b="0" i="0" dirty="0" err="1">
                <a:solidFill>
                  <a:srgbClr val="4D575D"/>
                </a:solidFill>
                <a:effectLst/>
                <a:latin typeface="Gotham Rounded SSm A"/>
              </a:rPr>
              <a:t>no_of_tickets</a:t>
            </a:r>
            <a:r>
              <a:rPr lang="en-US" sz="2000" b="0" i="0" dirty="0">
                <a:solidFill>
                  <a:srgbClr val="4D575D"/>
                </a:solidFill>
                <a:effectLst/>
                <a:latin typeface="Gotham Rounded SSm A"/>
              </a:rPr>
              <a:t> – Number of tickets purchased</a:t>
            </a:r>
          </a:p>
          <a:p>
            <a:pPr algn="l">
              <a:buFont typeface="Arial" panose="020B0604020202020204" pitchFamily="34" charset="0"/>
              <a:buChar char="•"/>
            </a:pPr>
            <a:r>
              <a:rPr lang="en-US" sz="2000" b="0" i="0" dirty="0" err="1">
                <a:solidFill>
                  <a:srgbClr val="4D575D"/>
                </a:solidFill>
                <a:effectLst/>
                <a:latin typeface="Gotham Rounded SSm A"/>
              </a:rPr>
              <a:t>a_code</a:t>
            </a:r>
            <a:r>
              <a:rPr lang="en-US" sz="2000" b="0" i="0" dirty="0">
                <a:solidFill>
                  <a:srgbClr val="4D575D"/>
                </a:solidFill>
                <a:effectLst/>
                <a:latin typeface="Gotham Rounded SSm A"/>
              </a:rPr>
              <a:t> – Code of each airport</a:t>
            </a:r>
          </a:p>
          <a:p>
            <a:pPr algn="l">
              <a:buFont typeface="Arial" panose="020B0604020202020204" pitchFamily="34" charset="0"/>
              <a:buChar char="•"/>
            </a:pPr>
            <a:r>
              <a:rPr lang="en-US" sz="2000" b="0" i="0" dirty="0" err="1">
                <a:solidFill>
                  <a:srgbClr val="4D575D"/>
                </a:solidFill>
                <a:effectLst/>
                <a:latin typeface="Gotham Rounded SSm A"/>
              </a:rPr>
              <a:t>price_per_ticket</a:t>
            </a:r>
            <a:r>
              <a:rPr lang="en-US" sz="2000" b="0" i="0" dirty="0">
                <a:solidFill>
                  <a:srgbClr val="4D575D"/>
                </a:solidFill>
                <a:effectLst/>
                <a:latin typeface="Gotham Rounded SSm A"/>
              </a:rPr>
              <a:t> – Price of a ticket</a:t>
            </a:r>
          </a:p>
          <a:p>
            <a:pPr algn="l">
              <a:buFont typeface="Arial" panose="020B0604020202020204" pitchFamily="34" charset="0"/>
              <a:buChar char="•"/>
            </a:pPr>
            <a:r>
              <a:rPr lang="en-US" sz="2000" b="0" i="0" dirty="0">
                <a:solidFill>
                  <a:srgbClr val="4D575D"/>
                </a:solidFill>
                <a:effectLst/>
                <a:latin typeface="Gotham Rounded SSm A"/>
              </a:rPr>
              <a:t>brand – Aviation service provider for each aircraft</a:t>
            </a:r>
          </a:p>
          <a:p>
            <a:pPr algn="l">
              <a:buFont typeface="Arial" panose="020B0604020202020204" pitchFamily="34" charset="0"/>
              <a:buChar char="•"/>
            </a:pPr>
            <a:r>
              <a:rPr lang="en-US" sz="2000" b="0" i="0" dirty="0" err="1">
                <a:solidFill>
                  <a:srgbClr val="4D575D"/>
                </a:solidFill>
                <a:effectLst/>
                <a:latin typeface="Gotham Rounded SSm A"/>
              </a:rPr>
              <a:t>Distance_miles</a:t>
            </a:r>
            <a:r>
              <a:rPr lang="en-US" sz="2000" b="0" i="0" dirty="0">
                <a:solidFill>
                  <a:srgbClr val="4D575D"/>
                </a:solidFill>
                <a:effectLst/>
                <a:latin typeface="Gotham Rounded SSm A"/>
              </a:rPr>
              <a:t> – Distance between departure and arrival location</a:t>
            </a:r>
          </a:p>
          <a:p>
            <a:pPr algn="l">
              <a:buFont typeface="Arial" panose="020B0604020202020204" pitchFamily="34" charset="0"/>
              <a:buChar char="•"/>
            </a:pPr>
            <a:endParaRPr lang="en-US" sz="2000" dirty="0">
              <a:solidFill>
                <a:srgbClr val="4D575D"/>
              </a:solidFill>
              <a:latin typeface="Gotham Rounded SSm A"/>
            </a:endParaRPr>
          </a:p>
          <a:p>
            <a:pPr marL="0" indent="0" algn="l">
              <a:buNone/>
            </a:pPr>
            <a:r>
              <a:rPr lang="en-US" sz="2000" b="1" i="0" dirty="0">
                <a:solidFill>
                  <a:srgbClr val="4D575D"/>
                </a:solidFill>
                <a:effectLst/>
                <a:latin typeface="Gotham Rounded SSm A"/>
              </a:rPr>
              <a:t>routes:</a:t>
            </a:r>
            <a:r>
              <a:rPr lang="en-US" sz="2000" b="0" i="0" dirty="0">
                <a:solidFill>
                  <a:srgbClr val="4D575D"/>
                </a:solidFill>
                <a:effectLst/>
                <a:latin typeface="Gotham Rounded SSm A"/>
              </a:rPr>
              <a:t> Contains information about the route details</a:t>
            </a:r>
          </a:p>
          <a:p>
            <a:pPr algn="l">
              <a:buFont typeface="Arial" panose="020B0604020202020204" pitchFamily="34" charset="0"/>
              <a:buChar char="•"/>
            </a:pPr>
            <a:r>
              <a:rPr lang="en-US" sz="2000" b="0" i="0" dirty="0" err="1">
                <a:solidFill>
                  <a:srgbClr val="4D575D"/>
                </a:solidFill>
                <a:effectLst/>
                <a:latin typeface="Gotham Rounded SSm A"/>
              </a:rPr>
              <a:t>Route_id</a:t>
            </a:r>
            <a:r>
              <a:rPr lang="en-US" sz="2000" b="0" i="0" dirty="0">
                <a:solidFill>
                  <a:srgbClr val="4D575D"/>
                </a:solidFill>
                <a:effectLst/>
                <a:latin typeface="Gotham Rounded SSm A"/>
              </a:rPr>
              <a:t> – Route ID of from and to location</a:t>
            </a:r>
          </a:p>
          <a:p>
            <a:pPr algn="l">
              <a:buFont typeface="Arial" panose="020B0604020202020204" pitchFamily="34" charset="0"/>
              <a:buChar char="•"/>
            </a:pPr>
            <a:r>
              <a:rPr lang="en-US" sz="2000" b="0" i="0" dirty="0" err="1">
                <a:solidFill>
                  <a:srgbClr val="4D575D"/>
                </a:solidFill>
                <a:effectLst/>
                <a:latin typeface="Gotham Rounded SSm A"/>
              </a:rPr>
              <a:t>Flight_num</a:t>
            </a:r>
            <a:r>
              <a:rPr lang="en-US" sz="2000" b="0" i="0" dirty="0">
                <a:solidFill>
                  <a:srgbClr val="4D575D"/>
                </a:solidFill>
                <a:effectLst/>
                <a:latin typeface="Gotham Rounded SSm A"/>
              </a:rPr>
              <a:t> – Specific fight number for each route</a:t>
            </a:r>
          </a:p>
          <a:p>
            <a:pPr algn="l">
              <a:buFont typeface="Arial" panose="020B0604020202020204" pitchFamily="34" charset="0"/>
              <a:buChar char="•"/>
            </a:pPr>
            <a:r>
              <a:rPr lang="en-US" sz="2000" b="0" i="0" dirty="0" err="1">
                <a:solidFill>
                  <a:srgbClr val="4D575D"/>
                </a:solidFill>
                <a:effectLst/>
                <a:latin typeface="Gotham Rounded SSm A"/>
              </a:rPr>
              <a:t>Origin_airport</a:t>
            </a:r>
            <a:r>
              <a:rPr lang="en-US" sz="2000" b="0" i="0" dirty="0">
                <a:solidFill>
                  <a:srgbClr val="4D575D"/>
                </a:solidFill>
                <a:effectLst/>
                <a:latin typeface="Gotham Rounded SSm A"/>
              </a:rPr>
              <a:t> – Departure location</a:t>
            </a:r>
          </a:p>
          <a:p>
            <a:pPr algn="l">
              <a:buFont typeface="Arial" panose="020B0604020202020204" pitchFamily="34" charset="0"/>
              <a:buChar char="•"/>
            </a:pPr>
            <a:r>
              <a:rPr lang="en-US" sz="2000" b="0" i="0" dirty="0" err="1">
                <a:solidFill>
                  <a:srgbClr val="4D575D"/>
                </a:solidFill>
                <a:effectLst/>
                <a:latin typeface="Gotham Rounded SSm A"/>
              </a:rPr>
              <a:t>Destination_airport</a:t>
            </a:r>
            <a:r>
              <a:rPr lang="en-US" sz="2000" b="0" i="0" dirty="0">
                <a:solidFill>
                  <a:srgbClr val="4D575D"/>
                </a:solidFill>
                <a:effectLst/>
                <a:latin typeface="Gotham Rounded SSm A"/>
              </a:rPr>
              <a:t> – Arrival location</a:t>
            </a:r>
          </a:p>
          <a:p>
            <a:pPr algn="l">
              <a:buFont typeface="Arial" panose="020B0604020202020204" pitchFamily="34" charset="0"/>
              <a:buChar char="•"/>
            </a:pPr>
            <a:r>
              <a:rPr lang="en-US" sz="2000" b="0" i="0" dirty="0" err="1">
                <a:solidFill>
                  <a:srgbClr val="4D575D"/>
                </a:solidFill>
                <a:effectLst/>
                <a:latin typeface="Gotham Rounded SSm A"/>
              </a:rPr>
              <a:t>Aircraft_id</a:t>
            </a:r>
            <a:r>
              <a:rPr lang="en-US" sz="2000" b="0" i="0" dirty="0">
                <a:solidFill>
                  <a:srgbClr val="4D575D"/>
                </a:solidFill>
                <a:effectLst/>
                <a:latin typeface="Gotham Rounded SSm A"/>
              </a:rPr>
              <a:t> – ID of each aircraft in a brand</a:t>
            </a:r>
          </a:p>
          <a:p>
            <a:pPr algn="l">
              <a:buFont typeface="Arial" panose="020B0604020202020204" pitchFamily="34" charset="0"/>
              <a:buChar char="•"/>
            </a:pPr>
            <a:r>
              <a:rPr lang="en-US" sz="2000" b="0" i="0" dirty="0" err="1">
                <a:solidFill>
                  <a:srgbClr val="4D575D"/>
                </a:solidFill>
                <a:effectLst/>
                <a:latin typeface="Gotham Rounded SSm A"/>
              </a:rPr>
              <a:t>Distance_miles</a:t>
            </a:r>
            <a:r>
              <a:rPr lang="en-US" sz="2000" b="0" i="0" dirty="0">
                <a:solidFill>
                  <a:srgbClr val="4D575D"/>
                </a:solidFill>
                <a:effectLst/>
                <a:latin typeface="Gotham Rounded SSm A"/>
              </a:rPr>
              <a:t> – Distance between departure and arrival location</a:t>
            </a:r>
          </a:p>
          <a:p>
            <a:pPr algn="l">
              <a:buFont typeface="Arial" panose="020B0604020202020204" pitchFamily="34" charset="0"/>
              <a:buChar char="•"/>
            </a:pPr>
            <a:endParaRPr lang="en-US" sz="2000" b="0" i="0" dirty="0">
              <a:solidFill>
                <a:srgbClr val="4D575D"/>
              </a:solidFill>
              <a:effectLst/>
              <a:latin typeface="Gotham Rounded SSm A"/>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10942" y="296281"/>
            <a:ext cx="3419758" cy="566338"/>
          </a:xfrm>
        </p:spPr>
        <p:txBody>
          <a:bodyPr/>
          <a:lstStyle/>
          <a:p>
            <a:pPr algn="l"/>
            <a:r>
              <a:rPr lang="en-US" sz="2000" dirty="0">
                <a:solidFill>
                  <a:schemeClr val="tx1">
                    <a:lumMod val="75000"/>
                    <a:lumOff val="25000"/>
                  </a:schemeClr>
                </a:solidFill>
                <a:latin typeface="Aptos Display" panose="020B0004020202020204" pitchFamily="34" charset="0"/>
              </a:rPr>
              <a:t>Question: 1</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4294967295"/>
          </p:nvPr>
        </p:nvSpPr>
        <p:spPr>
          <a:xfrm>
            <a:off x="410942" y="1016483"/>
            <a:ext cx="6143497" cy="566338"/>
          </a:xfrm>
        </p:spPr>
        <p:txBody>
          <a:bodyPr>
            <a:normAutofit/>
          </a:bodyPr>
          <a:lstStyle/>
          <a:p>
            <a:pPr marL="0" lvl="0" indent="0" algn="just">
              <a:lnSpc>
                <a:spcPct val="115000"/>
              </a:lnSpc>
              <a:buNone/>
            </a:pPr>
            <a:r>
              <a:rPr lang="en-US" sz="1800" dirty="0">
                <a:solidFill>
                  <a:srgbClr val="3F3F3F"/>
                </a:solidFill>
                <a:effectLst/>
                <a:highlight>
                  <a:srgbClr val="FFFFFF"/>
                </a:highlight>
                <a:latin typeface="Open Sans" panose="020F0502020204030204" pitchFamily="34" charset="0"/>
                <a:ea typeface="Open Sans" panose="020F0502020204030204" pitchFamily="34" charset="0"/>
              </a:rPr>
              <a:t>Create an ER diagram for the given airlines database.</a:t>
            </a:r>
            <a:endParaRPr lang="en-US" sz="1800" dirty="0">
              <a:effectLst/>
              <a:latin typeface="Arial" panose="020B0604020202020204" pitchFamily="34" charset="0"/>
              <a:ea typeface="Arial" panose="020B0604020202020204" pitchFamily="34" charset="0"/>
            </a:endParaRPr>
          </a:p>
        </p:txBody>
      </p:sp>
      <p:sp>
        <p:nvSpPr>
          <p:cNvPr id="15" name="TextBox 14">
            <a:extLst>
              <a:ext uri="{FF2B5EF4-FFF2-40B4-BE49-F238E27FC236}">
                <a16:creationId xmlns:a16="http://schemas.microsoft.com/office/drawing/2014/main" id="{27E35DA7-2B93-E555-F4AC-DAF2C2466E2D}"/>
              </a:ext>
            </a:extLst>
          </p:cNvPr>
          <p:cNvSpPr txBox="1"/>
          <p:nvPr/>
        </p:nvSpPr>
        <p:spPr>
          <a:xfrm>
            <a:off x="6381961" y="609224"/>
            <a:ext cx="6096000" cy="814518"/>
          </a:xfrm>
          <a:prstGeom prst="rect">
            <a:avLst/>
          </a:prstGeom>
          <a:noFill/>
        </p:spPr>
        <p:txBody>
          <a:bodyPr wrap="square">
            <a:spAutoFit/>
          </a:bodyPr>
          <a:lstStyle/>
          <a:p>
            <a:pPr marL="0" lvl="0" indent="0" algn="just">
              <a:lnSpc>
                <a:spcPct val="115000"/>
              </a:lnSpc>
              <a:buNone/>
            </a:pPr>
            <a:r>
              <a:rPr lang="en-US" sz="1400" dirty="0">
                <a:solidFill>
                  <a:srgbClr val="3F3F3F"/>
                </a:solidFill>
                <a:effectLst/>
                <a:highlight>
                  <a:srgbClr val="FFFFFF"/>
                </a:highlight>
                <a:latin typeface="Open Sans" panose="020F0502020204030204" pitchFamily="34" charset="0"/>
                <a:ea typeface="Open Sans" panose="020F0502020204030204" pitchFamily="34" charset="0"/>
              </a:rPr>
              <a:t>Step 1: Control + r or in Database men</a:t>
            </a:r>
            <a:r>
              <a:rPr lang="en-US" sz="1400" dirty="0">
                <a:solidFill>
                  <a:srgbClr val="3F3F3F"/>
                </a:solidFill>
                <a:highlight>
                  <a:srgbClr val="FFFFFF"/>
                </a:highlight>
                <a:latin typeface="Open Sans" panose="020F0502020204030204" pitchFamily="34" charset="0"/>
                <a:ea typeface="Open Sans" panose="020F0502020204030204" pitchFamily="34" charset="0"/>
              </a:rPr>
              <a:t>u &gt; reverse engineering</a:t>
            </a:r>
          </a:p>
          <a:p>
            <a:pPr marL="0" lvl="0" indent="0" algn="just">
              <a:lnSpc>
                <a:spcPct val="115000"/>
              </a:lnSpc>
              <a:buNone/>
            </a:pPr>
            <a:r>
              <a:rPr lang="en-US" sz="1400" dirty="0">
                <a:solidFill>
                  <a:srgbClr val="3F3F3F"/>
                </a:solidFill>
                <a:effectLst/>
                <a:highlight>
                  <a:srgbClr val="FFFFFF"/>
                </a:highlight>
                <a:latin typeface="Open Sans" panose="020F0502020204030204" pitchFamily="34" charset="0"/>
                <a:ea typeface="Open Sans" panose="020F0502020204030204" pitchFamily="34" charset="0"/>
              </a:rPr>
              <a:t>Step 2: </a:t>
            </a:r>
            <a:r>
              <a:rPr lang="en-US" sz="1400" dirty="0">
                <a:solidFill>
                  <a:srgbClr val="3F3F3F"/>
                </a:solidFill>
                <a:highlight>
                  <a:srgbClr val="FFFFFF"/>
                </a:highlight>
                <a:latin typeface="Open Sans" panose="020F0502020204030204" pitchFamily="34" charset="0"/>
                <a:ea typeface="Open Sans" panose="020F0502020204030204" pitchFamily="34" charset="0"/>
              </a:rPr>
              <a:t>Making</a:t>
            </a:r>
            <a:r>
              <a:rPr lang="en-US" sz="1400" dirty="0">
                <a:solidFill>
                  <a:srgbClr val="3F3F3F"/>
                </a:solidFill>
                <a:effectLst/>
                <a:highlight>
                  <a:srgbClr val="FFFFFF"/>
                </a:highlight>
                <a:latin typeface="Open Sans" panose="020F0502020204030204" pitchFamily="34" charset="0"/>
                <a:ea typeface="Open Sans" panose="020F0502020204030204" pitchFamily="34" charset="0"/>
              </a:rPr>
              <a:t> </a:t>
            </a:r>
            <a:r>
              <a:rPr lang="en-US" sz="1400" dirty="0">
                <a:solidFill>
                  <a:srgbClr val="3F3F3F"/>
                </a:solidFill>
                <a:highlight>
                  <a:srgbClr val="FFFFFF"/>
                </a:highlight>
                <a:latin typeface="Open Sans" panose="020F0502020204030204" pitchFamily="34" charset="0"/>
                <a:ea typeface="Open Sans" panose="020F0502020204030204" pitchFamily="34" charset="0"/>
              </a:rPr>
              <a:t>Primary Key to </a:t>
            </a:r>
            <a:r>
              <a:rPr lang="en-US" sz="1400" dirty="0" err="1">
                <a:solidFill>
                  <a:srgbClr val="3F3F3F"/>
                </a:solidFill>
                <a:highlight>
                  <a:srgbClr val="FFFFFF"/>
                </a:highlight>
                <a:latin typeface="Open Sans" panose="020F0502020204030204" pitchFamily="34" charset="0"/>
                <a:ea typeface="Open Sans" panose="020F0502020204030204" pitchFamily="34" charset="0"/>
              </a:rPr>
              <a:t>Route_id</a:t>
            </a:r>
            <a:r>
              <a:rPr lang="en-US" sz="1400" dirty="0">
                <a:solidFill>
                  <a:srgbClr val="3F3F3F"/>
                </a:solidFill>
                <a:highlight>
                  <a:srgbClr val="FFFFFF"/>
                </a:highlight>
                <a:latin typeface="Open Sans" panose="020F0502020204030204" pitchFamily="34" charset="0"/>
                <a:ea typeface="Open Sans" panose="020F0502020204030204" pitchFamily="34" charset="0"/>
              </a:rPr>
              <a:t> and </a:t>
            </a:r>
            <a:r>
              <a:rPr lang="en-US" sz="1400" dirty="0" err="1">
                <a:solidFill>
                  <a:srgbClr val="3F3F3F"/>
                </a:solidFill>
                <a:highlight>
                  <a:srgbClr val="FFFFFF"/>
                </a:highlight>
                <a:latin typeface="Open Sans" panose="020F0502020204030204" pitchFamily="34" charset="0"/>
                <a:ea typeface="Open Sans" panose="020F0502020204030204" pitchFamily="34" charset="0"/>
              </a:rPr>
              <a:t>customer_id</a:t>
            </a:r>
            <a:endParaRPr lang="en-US" sz="1400" dirty="0">
              <a:solidFill>
                <a:srgbClr val="3F3F3F"/>
              </a:solidFill>
              <a:highlight>
                <a:srgbClr val="FFFFFF"/>
              </a:highlight>
              <a:latin typeface="Open Sans" panose="020F0502020204030204" pitchFamily="34" charset="0"/>
              <a:ea typeface="Open Sans" panose="020F0502020204030204" pitchFamily="34" charset="0"/>
            </a:endParaRPr>
          </a:p>
          <a:p>
            <a:pPr marL="0" lvl="0" indent="0" algn="just">
              <a:lnSpc>
                <a:spcPct val="115000"/>
              </a:lnSpc>
              <a:buNone/>
            </a:pPr>
            <a:r>
              <a:rPr lang="en-US" sz="1400" dirty="0">
                <a:solidFill>
                  <a:srgbClr val="3F3F3F"/>
                </a:solidFill>
                <a:effectLst/>
                <a:highlight>
                  <a:srgbClr val="FFFFFF"/>
                </a:highlight>
                <a:latin typeface="Open Sans" panose="020F0502020204030204" pitchFamily="34" charset="0"/>
                <a:ea typeface="Open Sans" panose="020F0502020204030204" pitchFamily="34" charset="0"/>
              </a:rPr>
              <a:t>Step 3: Making Relationships</a:t>
            </a:r>
            <a:endParaRPr lang="en-US" sz="1400" dirty="0">
              <a:effectLst/>
              <a:latin typeface="Arial" panose="020B0604020202020204" pitchFamily="34" charset="0"/>
              <a:ea typeface="Arial" panose="020B0604020202020204" pitchFamily="34" charset="0"/>
            </a:endParaRPr>
          </a:p>
        </p:txBody>
      </p:sp>
      <p:pic>
        <p:nvPicPr>
          <p:cNvPr id="19" name="Picture 18">
            <a:extLst>
              <a:ext uri="{FF2B5EF4-FFF2-40B4-BE49-F238E27FC236}">
                <a16:creationId xmlns:a16="http://schemas.microsoft.com/office/drawing/2014/main" id="{E9895D24-40C5-6B6E-FB8D-C322119BCA98}"/>
              </a:ext>
            </a:extLst>
          </p:cNvPr>
          <p:cNvPicPr>
            <a:picLocks noChangeAspect="1"/>
          </p:cNvPicPr>
          <p:nvPr/>
        </p:nvPicPr>
        <p:blipFill>
          <a:blip r:embed="rId3"/>
          <a:stretch>
            <a:fillRect/>
          </a:stretch>
        </p:blipFill>
        <p:spPr>
          <a:xfrm>
            <a:off x="921494" y="1516219"/>
            <a:ext cx="10146790" cy="4758660"/>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2FC50C1-515F-6601-3606-3D4883CFC7FB}"/>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10" name="TextBox 9">
            <a:extLst>
              <a:ext uri="{FF2B5EF4-FFF2-40B4-BE49-F238E27FC236}">
                <a16:creationId xmlns:a16="http://schemas.microsoft.com/office/drawing/2014/main" id="{40611598-FBF3-D43E-835C-59741259E678}"/>
              </a:ext>
            </a:extLst>
          </p:cNvPr>
          <p:cNvSpPr txBox="1"/>
          <p:nvPr/>
        </p:nvSpPr>
        <p:spPr>
          <a:xfrm>
            <a:off x="765973" y="467031"/>
            <a:ext cx="6096000" cy="400110"/>
          </a:xfrm>
          <a:prstGeom prst="rect">
            <a:avLst/>
          </a:prstGeom>
          <a:noFill/>
        </p:spPr>
        <p:txBody>
          <a:bodyPr wrap="square">
            <a:spAutoFit/>
          </a:bodyPr>
          <a:lstStyle/>
          <a:p>
            <a:r>
              <a:rPr lang="en-US" sz="2000" b="1" dirty="0">
                <a:solidFill>
                  <a:schemeClr val="tx1">
                    <a:lumMod val="75000"/>
                    <a:lumOff val="25000"/>
                  </a:schemeClr>
                </a:solidFill>
                <a:latin typeface="Aptos Display" panose="020B0004020202020204" pitchFamily="34" charset="0"/>
              </a:rPr>
              <a:t>Question: 2</a:t>
            </a:r>
            <a:endParaRPr lang="en-US" sz="2000" b="1" dirty="0"/>
          </a:p>
        </p:txBody>
      </p:sp>
      <p:sp>
        <p:nvSpPr>
          <p:cNvPr id="12" name="TextBox 11">
            <a:extLst>
              <a:ext uri="{FF2B5EF4-FFF2-40B4-BE49-F238E27FC236}">
                <a16:creationId xmlns:a16="http://schemas.microsoft.com/office/drawing/2014/main" id="{67781B58-D616-2A2C-5E7E-6BE2CF96E904}"/>
              </a:ext>
            </a:extLst>
          </p:cNvPr>
          <p:cNvSpPr txBox="1"/>
          <p:nvPr/>
        </p:nvSpPr>
        <p:spPr>
          <a:xfrm>
            <a:off x="765972" y="955674"/>
            <a:ext cx="11150725" cy="1345048"/>
          </a:xfrm>
          <a:prstGeom prst="rect">
            <a:avLst/>
          </a:prstGeom>
          <a:noFill/>
        </p:spPr>
        <p:txBody>
          <a:bodyPr wrap="square">
            <a:spAutoFit/>
          </a:bodyPr>
          <a:lstStyle/>
          <a:p>
            <a:pPr lvl="0" algn="just">
              <a:lnSpc>
                <a:spcPct val="115000"/>
              </a:lnSpc>
            </a:pPr>
            <a:r>
              <a:rPr lang="en-US" sz="1800" dirty="0">
                <a:solidFill>
                  <a:srgbClr val="3F3F3F"/>
                </a:solidFill>
                <a:effectLst/>
                <a:latin typeface="Open Sans" panose="020B0606030504020204" pitchFamily="34" charset="0"/>
                <a:ea typeface="Open Sans" panose="020B0606030504020204" pitchFamily="34" charset="0"/>
              </a:rPr>
              <a:t>Write a query to create a </a:t>
            </a:r>
            <a:r>
              <a:rPr lang="en-US" sz="1800" dirty="0" err="1">
                <a:solidFill>
                  <a:srgbClr val="3F3F3F"/>
                </a:solidFill>
                <a:effectLst/>
                <a:latin typeface="Open Sans" panose="020B0606030504020204" pitchFamily="34" charset="0"/>
                <a:ea typeface="Open Sans" panose="020B0606030504020204" pitchFamily="34" charset="0"/>
              </a:rPr>
              <a:t>route_details</a:t>
            </a:r>
            <a:r>
              <a:rPr lang="en-US" sz="1800" dirty="0">
                <a:solidFill>
                  <a:srgbClr val="3F3F3F"/>
                </a:solidFill>
                <a:effectLst/>
                <a:latin typeface="Open Sans" panose="020B0606030504020204" pitchFamily="34" charset="0"/>
                <a:ea typeface="Open Sans" panose="020B0606030504020204" pitchFamily="34" charset="0"/>
              </a:rPr>
              <a:t> table using suitable data types for the fields, such as </a:t>
            </a:r>
            <a:r>
              <a:rPr lang="en-US" sz="1800" dirty="0" err="1">
                <a:solidFill>
                  <a:srgbClr val="3F3F3F"/>
                </a:solidFill>
                <a:effectLst/>
                <a:latin typeface="Open Sans" panose="020B0606030504020204" pitchFamily="34" charset="0"/>
                <a:ea typeface="Open Sans" panose="020B0606030504020204" pitchFamily="34" charset="0"/>
              </a:rPr>
              <a:t>route_id</a:t>
            </a:r>
            <a:r>
              <a:rPr lang="en-US" sz="1800" dirty="0">
                <a:solidFill>
                  <a:srgbClr val="3F3F3F"/>
                </a:solidFill>
                <a:effectLst/>
                <a:latin typeface="Open Sans" panose="020B0606030504020204" pitchFamily="34" charset="0"/>
                <a:ea typeface="Open Sans" panose="020B0606030504020204" pitchFamily="34" charset="0"/>
              </a:rPr>
              <a:t>, </a:t>
            </a:r>
            <a:r>
              <a:rPr lang="en-US" sz="1800" dirty="0" err="1">
                <a:solidFill>
                  <a:srgbClr val="3F3F3F"/>
                </a:solidFill>
                <a:effectLst/>
                <a:latin typeface="Open Sans" panose="020B0606030504020204" pitchFamily="34" charset="0"/>
                <a:ea typeface="Open Sans" panose="020B0606030504020204" pitchFamily="34" charset="0"/>
              </a:rPr>
              <a:t>flight_num</a:t>
            </a:r>
            <a:r>
              <a:rPr lang="en-US" sz="1800" dirty="0">
                <a:solidFill>
                  <a:srgbClr val="3F3F3F"/>
                </a:solidFill>
                <a:effectLst/>
                <a:latin typeface="Open Sans" panose="020B0606030504020204" pitchFamily="34" charset="0"/>
                <a:ea typeface="Open Sans" panose="020B0606030504020204" pitchFamily="34" charset="0"/>
              </a:rPr>
              <a:t>, </a:t>
            </a:r>
            <a:r>
              <a:rPr lang="en-US" sz="1800" dirty="0" err="1">
                <a:solidFill>
                  <a:srgbClr val="3F3F3F"/>
                </a:solidFill>
                <a:effectLst/>
                <a:latin typeface="Open Sans" panose="020B0606030504020204" pitchFamily="34" charset="0"/>
                <a:ea typeface="Open Sans" panose="020B0606030504020204" pitchFamily="34" charset="0"/>
              </a:rPr>
              <a:t>origin_airport</a:t>
            </a:r>
            <a:r>
              <a:rPr lang="en-US" sz="1800" dirty="0">
                <a:solidFill>
                  <a:srgbClr val="3F3F3F"/>
                </a:solidFill>
                <a:effectLst/>
                <a:latin typeface="Open Sans" panose="020B0606030504020204" pitchFamily="34" charset="0"/>
                <a:ea typeface="Open Sans" panose="020B0606030504020204" pitchFamily="34" charset="0"/>
              </a:rPr>
              <a:t>, </a:t>
            </a:r>
            <a:r>
              <a:rPr lang="en-US" sz="1800" dirty="0" err="1">
                <a:solidFill>
                  <a:srgbClr val="3F3F3F"/>
                </a:solidFill>
                <a:effectLst/>
                <a:latin typeface="Open Sans" panose="020B0606030504020204" pitchFamily="34" charset="0"/>
                <a:ea typeface="Open Sans" panose="020B0606030504020204" pitchFamily="34" charset="0"/>
              </a:rPr>
              <a:t>destination_airport</a:t>
            </a:r>
            <a:r>
              <a:rPr lang="en-US" sz="1800" dirty="0">
                <a:solidFill>
                  <a:srgbClr val="3F3F3F"/>
                </a:solidFill>
                <a:effectLst/>
                <a:latin typeface="Open Sans" panose="020B0606030504020204" pitchFamily="34" charset="0"/>
                <a:ea typeface="Open Sans" panose="020B0606030504020204" pitchFamily="34" charset="0"/>
              </a:rPr>
              <a:t>, </a:t>
            </a:r>
            <a:r>
              <a:rPr lang="en-US" sz="1800" dirty="0" err="1">
                <a:solidFill>
                  <a:srgbClr val="3F3F3F"/>
                </a:solidFill>
                <a:effectLst/>
                <a:latin typeface="Open Sans" panose="020B0606030504020204" pitchFamily="34" charset="0"/>
                <a:ea typeface="Open Sans" panose="020B0606030504020204" pitchFamily="34" charset="0"/>
              </a:rPr>
              <a:t>aircraft_id</a:t>
            </a:r>
            <a:r>
              <a:rPr lang="en-US" sz="1800" dirty="0">
                <a:solidFill>
                  <a:srgbClr val="3F3F3F"/>
                </a:solidFill>
                <a:effectLst/>
                <a:latin typeface="Open Sans" panose="020B0606030504020204" pitchFamily="34" charset="0"/>
                <a:ea typeface="Open Sans" panose="020B0606030504020204" pitchFamily="34" charset="0"/>
              </a:rPr>
              <a:t>, and </a:t>
            </a:r>
            <a:r>
              <a:rPr lang="en-US" sz="1800" dirty="0" err="1">
                <a:solidFill>
                  <a:srgbClr val="3F3F3F"/>
                </a:solidFill>
                <a:effectLst/>
                <a:latin typeface="Open Sans" panose="020B0606030504020204" pitchFamily="34" charset="0"/>
                <a:ea typeface="Open Sans" panose="020B0606030504020204" pitchFamily="34" charset="0"/>
              </a:rPr>
              <a:t>distance_miles</a:t>
            </a:r>
            <a:r>
              <a:rPr lang="en-US" sz="1800" dirty="0">
                <a:solidFill>
                  <a:srgbClr val="3F3F3F"/>
                </a:solidFill>
                <a:effectLst/>
                <a:latin typeface="Open Sans" panose="020B0606030504020204" pitchFamily="34" charset="0"/>
                <a:ea typeface="Open Sans" panose="020B0606030504020204" pitchFamily="34" charset="0"/>
              </a:rPr>
              <a:t>. Implement the check constraint for the flight number and unique constraint for the </a:t>
            </a:r>
            <a:r>
              <a:rPr lang="en-US" sz="1800" dirty="0" err="1">
                <a:solidFill>
                  <a:srgbClr val="3F3F3F"/>
                </a:solidFill>
                <a:effectLst/>
                <a:latin typeface="Open Sans" panose="020B0606030504020204" pitchFamily="34" charset="0"/>
                <a:ea typeface="Open Sans" panose="020B0606030504020204" pitchFamily="34" charset="0"/>
              </a:rPr>
              <a:t>route_id</a:t>
            </a:r>
            <a:r>
              <a:rPr lang="en-US" sz="1800" dirty="0">
                <a:solidFill>
                  <a:srgbClr val="3F3F3F"/>
                </a:solidFill>
                <a:effectLst/>
                <a:latin typeface="Open Sans" panose="020B0606030504020204" pitchFamily="34" charset="0"/>
                <a:ea typeface="Open Sans" panose="020B0606030504020204" pitchFamily="34" charset="0"/>
              </a:rPr>
              <a:t> fields. Also, make sure that the distance miles field is greater than 0. </a:t>
            </a:r>
            <a:endParaRPr lang="en-US" sz="1800" dirty="0">
              <a:effectLst/>
              <a:latin typeface="Arial" panose="020B0604020202020204" pitchFamily="34" charset="0"/>
              <a:ea typeface="Arial" panose="020B0604020202020204" pitchFamily="34" charset="0"/>
            </a:endParaRPr>
          </a:p>
        </p:txBody>
      </p:sp>
      <p:pic>
        <p:nvPicPr>
          <p:cNvPr id="14" name="Picture 13">
            <a:extLst>
              <a:ext uri="{FF2B5EF4-FFF2-40B4-BE49-F238E27FC236}">
                <a16:creationId xmlns:a16="http://schemas.microsoft.com/office/drawing/2014/main" id="{D1BA0060-74F1-1912-7C50-DD2B1656482C}"/>
              </a:ext>
            </a:extLst>
          </p:cNvPr>
          <p:cNvPicPr>
            <a:picLocks noChangeAspect="1"/>
          </p:cNvPicPr>
          <p:nvPr/>
        </p:nvPicPr>
        <p:blipFill>
          <a:blip r:embed="rId2"/>
          <a:stretch>
            <a:fillRect/>
          </a:stretch>
        </p:blipFill>
        <p:spPr>
          <a:xfrm>
            <a:off x="3833165" y="2585329"/>
            <a:ext cx="7925906" cy="3943900"/>
          </a:xfrm>
          <a:prstGeom prst="rect">
            <a:avLst/>
          </a:prstGeom>
        </p:spPr>
      </p:pic>
      <p:sp>
        <p:nvSpPr>
          <p:cNvPr id="16" name="TextBox 15">
            <a:extLst>
              <a:ext uri="{FF2B5EF4-FFF2-40B4-BE49-F238E27FC236}">
                <a16:creationId xmlns:a16="http://schemas.microsoft.com/office/drawing/2014/main" id="{A8296A8B-F072-6DF8-9C39-D0E536781417}"/>
              </a:ext>
            </a:extLst>
          </p:cNvPr>
          <p:cNvSpPr txBox="1"/>
          <p:nvPr/>
        </p:nvSpPr>
        <p:spPr>
          <a:xfrm>
            <a:off x="1641987" y="4155157"/>
            <a:ext cx="2644877" cy="389402"/>
          </a:xfrm>
          <a:prstGeom prst="rect">
            <a:avLst/>
          </a:prstGeom>
          <a:noFill/>
        </p:spPr>
        <p:txBody>
          <a:bodyPr wrap="square">
            <a:spAutoFit/>
          </a:bodyPr>
          <a:lstStyle/>
          <a:p>
            <a:pPr lvl="0" algn="just">
              <a:lnSpc>
                <a:spcPct val="115000"/>
              </a:lnSpc>
            </a:pPr>
            <a:r>
              <a:rPr lang="en-US" dirty="0">
                <a:solidFill>
                  <a:srgbClr val="3F3F3F"/>
                </a:solidFill>
                <a:highlight>
                  <a:srgbClr val="FDFBF6"/>
                </a:highlight>
                <a:latin typeface="Open Sans" panose="020B0606030504020204" pitchFamily="34" charset="0"/>
                <a:ea typeface="Open Sans" panose="020B0606030504020204" pitchFamily="34" charset="0"/>
              </a:rPr>
              <a:t>Query and Output:</a:t>
            </a:r>
            <a:endParaRPr lang="en-US" sz="1600" dirty="0">
              <a:effectLst/>
              <a:highlight>
                <a:srgbClr val="FDFBF6"/>
              </a:highligh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202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6" name="TextBox 5">
            <a:extLst>
              <a:ext uri="{FF2B5EF4-FFF2-40B4-BE49-F238E27FC236}">
                <a16:creationId xmlns:a16="http://schemas.microsoft.com/office/drawing/2014/main" id="{9A4BB359-7332-EAD4-7521-5D3E5F16CA09}"/>
              </a:ext>
            </a:extLst>
          </p:cNvPr>
          <p:cNvSpPr txBox="1"/>
          <p:nvPr/>
        </p:nvSpPr>
        <p:spPr>
          <a:xfrm>
            <a:off x="765973" y="457199"/>
            <a:ext cx="6096000" cy="400110"/>
          </a:xfrm>
          <a:prstGeom prst="rect">
            <a:avLst/>
          </a:prstGeom>
          <a:noFill/>
        </p:spPr>
        <p:txBody>
          <a:bodyPr wrap="square">
            <a:spAutoFit/>
          </a:bodyPr>
          <a:lstStyle/>
          <a:p>
            <a:r>
              <a:rPr lang="en-US" sz="2000" b="1" dirty="0">
                <a:solidFill>
                  <a:schemeClr val="tx1">
                    <a:lumMod val="75000"/>
                    <a:lumOff val="25000"/>
                  </a:schemeClr>
                </a:solidFill>
                <a:latin typeface="Aptos Display" panose="020B0004020202020204" pitchFamily="34" charset="0"/>
              </a:rPr>
              <a:t>Question: 3</a:t>
            </a:r>
            <a:endParaRPr lang="en-US" sz="2000" b="1" dirty="0"/>
          </a:p>
        </p:txBody>
      </p:sp>
      <p:sp>
        <p:nvSpPr>
          <p:cNvPr id="7" name="TextBox 6">
            <a:extLst>
              <a:ext uri="{FF2B5EF4-FFF2-40B4-BE49-F238E27FC236}">
                <a16:creationId xmlns:a16="http://schemas.microsoft.com/office/drawing/2014/main" id="{CBB8BD4A-22F0-F6AC-2BA8-4C019CE5FE5A}"/>
              </a:ext>
            </a:extLst>
          </p:cNvPr>
          <p:cNvSpPr txBox="1"/>
          <p:nvPr/>
        </p:nvSpPr>
        <p:spPr>
          <a:xfrm>
            <a:off x="765972" y="955674"/>
            <a:ext cx="11150725" cy="707951"/>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Write a query to display all the passengers (customers) who have travelled in routes 01 to 25. Take data from the </a:t>
            </a:r>
            <a:r>
              <a:rPr lang="en-US" sz="1800" dirty="0" err="1">
                <a:solidFill>
                  <a:srgbClr val="3F3F3F"/>
                </a:solidFill>
                <a:effectLst/>
                <a:highlight>
                  <a:srgbClr val="FFFFFF"/>
                </a:highlight>
                <a:latin typeface="Open Sans" panose="020B0606030504020204" pitchFamily="34" charset="0"/>
                <a:ea typeface="Open Sans" panose="020B0606030504020204" pitchFamily="34" charset="0"/>
              </a:rPr>
              <a:t>passengers_on_flights</a:t>
            </a: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 table.</a:t>
            </a:r>
            <a:endParaRPr lang="en-US" sz="18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AB5BE00E-160E-26F8-6AFF-56226E182617}"/>
              </a:ext>
            </a:extLst>
          </p:cNvPr>
          <p:cNvPicPr>
            <a:picLocks noChangeAspect="1"/>
          </p:cNvPicPr>
          <p:nvPr/>
        </p:nvPicPr>
        <p:blipFill>
          <a:blip r:embed="rId3"/>
          <a:stretch>
            <a:fillRect/>
          </a:stretch>
        </p:blipFill>
        <p:spPr>
          <a:xfrm>
            <a:off x="692231" y="2392041"/>
            <a:ext cx="4096322" cy="571580"/>
          </a:xfrm>
          <a:prstGeom prst="rect">
            <a:avLst/>
          </a:prstGeom>
        </p:spPr>
      </p:pic>
      <p:sp>
        <p:nvSpPr>
          <p:cNvPr id="10" name="TextBox 9">
            <a:extLst>
              <a:ext uri="{FF2B5EF4-FFF2-40B4-BE49-F238E27FC236}">
                <a16:creationId xmlns:a16="http://schemas.microsoft.com/office/drawing/2014/main" id="{84590540-666F-CD10-821D-956CBD9A161A}"/>
              </a:ext>
            </a:extLst>
          </p:cNvPr>
          <p:cNvSpPr txBox="1"/>
          <p:nvPr/>
        </p:nvSpPr>
        <p:spPr>
          <a:xfrm>
            <a:off x="692231" y="2002639"/>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Query:</a:t>
            </a:r>
            <a:endParaRPr lang="en-US" sz="1800" dirty="0">
              <a:effectLst/>
              <a:latin typeface="Arial" panose="020B0604020202020204" pitchFamily="34" charset="0"/>
              <a:ea typeface="Arial" panose="020B0604020202020204" pitchFamily="34" charset="0"/>
            </a:endParaRPr>
          </a:p>
        </p:txBody>
      </p:sp>
      <p:pic>
        <p:nvPicPr>
          <p:cNvPr id="12" name="Picture 11">
            <a:extLst>
              <a:ext uri="{FF2B5EF4-FFF2-40B4-BE49-F238E27FC236}">
                <a16:creationId xmlns:a16="http://schemas.microsoft.com/office/drawing/2014/main" id="{DC87FF2F-478F-32FF-A421-DC0D606CBB60}"/>
              </a:ext>
            </a:extLst>
          </p:cNvPr>
          <p:cNvPicPr>
            <a:picLocks noChangeAspect="1"/>
          </p:cNvPicPr>
          <p:nvPr/>
        </p:nvPicPr>
        <p:blipFill>
          <a:blip r:embed="rId4"/>
          <a:stretch>
            <a:fillRect/>
          </a:stretch>
        </p:blipFill>
        <p:spPr>
          <a:xfrm>
            <a:off x="6080162" y="2386864"/>
            <a:ext cx="4861680" cy="4013937"/>
          </a:xfrm>
          <a:prstGeom prst="rect">
            <a:avLst/>
          </a:prstGeom>
        </p:spPr>
      </p:pic>
      <p:sp>
        <p:nvSpPr>
          <p:cNvPr id="13" name="TextBox 12">
            <a:extLst>
              <a:ext uri="{FF2B5EF4-FFF2-40B4-BE49-F238E27FC236}">
                <a16:creationId xmlns:a16="http://schemas.microsoft.com/office/drawing/2014/main" id="{8E3EF8FD-4E4E-5990-1130-81A6FEBFA769}"/>
              </a:ext>
            </a:extLst>
          </p:cNvPr>
          <p:cNvSpPr txBox="1"/>
          <p:nvPr/>
        </p:nvSpPr>
        <p:spPr>
          <a:xfrm>
            <a:off x="6080162" y="1917597"/>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Result: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2" name="TextBox 1">
            <a:extLst>
              <a:ext uri="{FF2B5EF4-FFF2-40B4-BE49-F238E27FC236}">
                <a16:creationId xmlns:a16="http://schemas.microsoft.com/office/drawing/2014/main" id="{2C7F3A9C-8FAB-959B-308A-7D54508030E3}"/>
              </a:ext>
            </a:extLst>
          </p:cNvPr>
          <p:cNvSpPr txBox="1"/>
          <p:nvPr/>
        </p:nvSpPr>
        <p:spPr>
          <a:xfrm>
            <a:off x="765973" y="457199"/>
            <a:ext cx="6096000" cy="400110"/>
          </a:xfrm>
          <a:prstGeom prst="rect">
            <a:avLst/>
          </a:prstGeom>
          <a:noFill/>
        </p:spPr>
        <p:txBody>
          <a:bodyPr wrap="square">
            <a:spAutoFit/>
          </a:bodyPr>
          <a:lstStyle/>
          <a:p>
            <a:r>
              <a:rPr lang="en-US" sz="2000" b="1" dirty="0">
                <a:solidFill>
                  <a:schemeClr val="tx1">
                    <a:lumMod val="75000"/>
                    <a:lumOff val="25000"/>
                  </a:schemeClr>
                </a:solidFill>
                <a:latin typeface="Aptos Display" panose="020B0004020202020204" pitchFamily="34" charset="0"/>
              </a:rPr>
              <a:t>Question: 4</a:t>
            </a:r>
            <a:endParaRPr lang="en-US" sz="2000" b="1" dirty="0"/>
          </a:p>
        </p:txBody>
      </p:sp>
      <p:sp>
        <p:nvSpPr>
          <p:cNvPr id="6" name="TextBox 5">
            <a:extLst>
              <a:ext uri="{FF2B5EF4-FFF2-40B4-BE49-F238E27FC236}">
                <a16:creationId xmlns:a16="http://schemas.microsoft.com/office/drawing/2014/main" id="{2D86FE4B-D1D7-38F9-BFD7-63B23B7A5ECB}"/>
              </a:ext>
            </a:extLst>
          </p:cNvPr>
          <p:cNvSpPr txBox="1"/>
          <p:nvPr/>
        </p:nvSpPr>
        <p:spPr>
          <a:xfrm>
            <a:off x="692231" y="2002639"/>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Query:</a:t>
            </a:r>
            <a:endParaRPr lang="en-US" sz="18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9C1ABA7F-AC8A-43B4-A942-7F1479BDCFA7}"/>
              </a:ext>
            </a:extLst>
          </p:cNvPr>
          <p:cNvSpPr txBox="1"/>
          <p:nvPr/>
        </p:nvSpPr>
        <p:spPr>
          <a:xfrm>
            <a:off x="765972" y="955674"/>
            <a:ext cx="11150725" cy="707951"/>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Write a query to identify the number of passengers and total revenue in business class from the </a:t>
            </a:r>
            <a:r>
              <a:rPr lang="en-US" sz="1800" dirty="0" err="1">
                <a:solidFill>
                  <a:srgbClr val="3F3F3F"/>
                </a:solidFill>
                <a:effectLst/>
                <a:highlight>
                  <a:srgbClr val="FFFFFF"/>
                </a:highlight>
                <a:latin typeface="Open Sans" panose="020B0606030504020204" pitchFamily="34" charset="0"/>
                <a:ea typeface="Open Sans" panose="020B0606030504020204" pitchFamily="34" charset="0"/>
              </a:rPr>
              <a:t>ticket_details</a:t>
            </a: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 table.</a:t>
            </a:r>
            <a:endParaRPr lang="en-US" sz="18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B0DAED24-B9BA-C006-5141-9B980DADD6AA}"/>
              </a:ext>
            </a:extLst>
          </p:cNvPr>
          <p:cNvPicPr>
            <a:picLocks noChangeAspect="1"/>
          </p:cNvPicPr>
          <p:nvPr/>
        </p:nvPicPr>
        <p:blipFill>
          <a:blip r:embed="rId3"/>
          <a:stretch>
            <a:fillRect/>
          </a:stretch>
        </p:blipFill>
        <p:spPr>
          <a:xfrm>
            <a:off x="765972" y="2409683"/>
            <a:ext cx="5687219" cy="1019317"/>
          </a:xfrm>
          <a:prstGeom prst="rect">
            <a:avLst/>
          </a:prstGeom>
        </p:spPr>
      </p:pic>
      <p:pic>
        <p:nvPicPr>
          <p:cNvPr id="12" name="Picture 11">
            <a:extLst>
              <a:ext uri="{FF2B5EF4-FFF2-40B4-BE49-F238E27FC236}">
                <a16:creationId xmlns:a16="http://schemas.microsoft.com/office/drawing/2014/main" id="{5D2E5F3F-D975-FD64-0AD9-543D40B9FF9B}"/>
              </a:ext>
            </a:extLst>
          </p:cNvPr>
          <p:cNvPicPr>
            <a:picLocks noChangeAspect="1"/>
          </p:cNvPicPr>
          <p:nvPr/>
        </p:nvPicPr>
        <p:blipFill>
          <a:blip r:embed="rId4"/>
          <a:stretch>
            <a:fillRect/>
          </a:stretch>
        </p:blipFill>
        <p:spPr>
          <a:xfrm>
            <a:off x="6861973" y="4129185"/>
            <a:ext cx="3724795" cy="1400370"/>
          </a:xfrm>
          <a:prstGeom prst="rect">
            <a:avLst/>
          </a:prstGeom>
        </p:spPr>
      </p:pic>
      <p:sp>
        <p:nvSpPr>
          <p:cNvPr id="15" name="TextBox 14">
            <a:extLst>
              <a:ext uri="{FF2B5EF4-FFF2-40B4-BE49-F238E27FC236}">
                <a16:creationId xmlns:a16="http://schemas.microsoft.com/office/drawing/2014/main" id="{6A769889-7F8E-35DD-5119-55B44A7FB42E}"/>
              </a:ext>
            </a:extLst>
          </p:cNvPr>
          <p:cNvSpPr txBox="1"/>
          <p:nvPr/>
        </p:nvSpPr>
        <p:spPr>
          <a:xfrm>
            <a:off x="6828730" y="3739783"/>
            <a:ext cx="3791280" cy="389402"/>
          </a:xfrm>
          <a:prstGeom prst="rect">
            <a:avLst/>
          </a:prstGeom>
          <a:noFill/>
        </p:spPr>
        <p:txBody>
          <a:bodyPr wrap="square">
            <a:spAutoFit/>
          </a:bodyPr>
          <a:lstStyle/>
          <a:p>
            <a:pPr lvl="0">
              <a:lnSpc>
                <a:spcPct val="115000"/>
              </a:lnSpc>
            </a:pPr>
            <a:r>
              <a:rPr lang="en-US" sz="1800" dirty="0">
                <a:solidFill>
                  <a:srgbClr val="3F3F3F"/>
                </a:solidFill>
                <a:effectLst/>
                <a:highlight>
                  <a:srgbClr val="FFFFFF"/>
                </a:highlight>
                <a:latin typeface="Open Sans" panose="020B0606030504020204" pitchFamily="34" charset="0"/>
                <a:ea typeface="Open Sans" panose="020B0606030504020204" pitchFamily="34" charset="0"/>
              </a:rPr>
              <a:t>Result: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{6AF6A7CD-598D-4C75-A1D5-50A865D55886}tf78438558_win32</Template>
  <TotalTime>82</TotalTime>
  <Words>843</Words>
  <Application>Microsoft Office PowerPoint</Application>
  <PresentationFormat>Widescreen</PresentationFormat>
  <Paragraphs>91</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 Display</vt:lpstr>
      <vt:lpstr>Arial</vt:lpstr>
      <vt:lpstr>Arial Black</vt:lpstr>
      <vt:lpstr>Calibri</vt:lpstr>
      <vt:lpstr>Gotham Rounded SSm A</vt:lpstr>
      <vt:lpstr>Open Sans</vt:lpstr>
      <vt:lpstr>Sabon Next LT</vt:lpstr>
      <vt:lpstr>Custom</vt:lpstr>
      <vt:lpstr>Air Cargo  Analysis</vt:lpstr>
      <vt:lpstr>Problem Statement Scenario:  </vt:lpstr>
      <vt:lpstr>Project Objective:</vt:lpstr>
      <vt:lpstr>Dataset description:  </vt:lpstr>
      <vt:lpstr>PowerPoint Presentation</vt:lpstr>
      <vt:lpstr>Question: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shrey tripathi</dc:creator>
  <cp:lastModifiedBy>shrey tripathi</cp:lastModifiedBy>
  <cp:revision>1</cp:revision>
  <dcterms:created xsi:type="dcterms:W3CDTF">2024-10-01T14:32:34Z</dcterms:created>
  <dcterms:modified xsi:type="dcterms:W3CDTF">2024-10-01T15:55:30Z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